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40.xml" ContentType="application/vnd.openxmlformats-officedocument.themeOverride+xml"/>
  <Override PartName="/ppt/notesSlides/notesSlide42.xml" ContentType="application/vnd.openxmlformats-officedocument.presentationml.notesSlide+xml"/>
  <Override PartName="/ppt/theme/themeOverride41.xml" ContentType="application/vnd.openxmlformats-officedocument.themeOverride+xml"/>
  <Override PartName="/ppt/notesSlides/notesSlide43.xml" ContentType="application/vnd.openxmlformats-officedocument.presentationml.notesSlide+xml"/>
  <Override PartName="/ppt/theme/themeOverride42.xml" ContentType="application/vnd.openxmlformats-officedocument.themeOverride+xml"/>
  <Override PartName="/ppt/notesSlides/notesSlide44.xml" ContentType="application/vnd.openxmlformats-officedocument.presentationml.notesSlide+xml"/>
  <Override PartName="/ppt/theme/themeOverride43.xml" ContentType="application/vnd.openxmlformats-officedocument.themeOverride+xml"/>
  <Override PartName="/ppt/notesSlides/notesSlide45.xml" ContentType="application/vnd.openxmlformats-officedocument.presentationml.notesSlide+xml"/>
  <Override PartName="/ppt/theme/themeOverride44.xml" ContentType="application/vnd.openxmlformats-officedocument.themeOverride+xml"/>
  <Override PartName="/ppt/notesSlides/notesSlide46.xml" ContentType="application/vnd.openxmlformats-officedocument.presentationml.notesSlide+xml"/>
  <Override PartName="/ppt/theme/themeOverride45.xml" ContentType="application/vnd.openxmlformats-officedocument.themeOverride+xml"/>
  <Override PartName="/ppt/notesSlides/notesSlide47.xml" ContentType="application/vnd.openxmlformats-officedocument.presentationml.notesSlide+xml"/>
  <Override PartName="/ppt/theme/themeOverride46.xml" ContentType="application/vnd.openxmlformats-officedocument.themeOverride+xml"/>
  <Override PartName="/ppt/notesSlides/notesSlide48.xml" ContentType="application/vnd.openxmlformats-officedocument.presentationml.notesSlide+xml"/>
  <Override PartName="/ppt/theme/themeOverride47.xml" ContentType="application/vnd.openxmlformats-officedocument.themeOverride+xml"/>
  <Override PartName="/ppt/notesSlides/notesSlide49.xml" ContentType="application/vnd.openxmlformats-officedocument.presentationml.notesSlide+xml"/>
  <Override PartName="/ppt/theme/themeOverride4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1"/>
  </p:sldMasterIdLst>
  <p:notesMasterIdLst>
    <p:notesMasterId r:id="rId101"/>
  </p:notesMasterIdLst>
  <p:sldIdLst>
    <p:sldId id="429" r:id="rId2"/>
    <p:sldId id="438" r:id="rId3"/>
    <p:sldId id="439" r:id="rId4"/>
    <p:sldId id="440" r:id="rId5"/>
    <p:sldId id="441" r:id="rId6"/>
    <p:sldId id="442" r:id="rId7"/>
    <p:sldId id="396" r:id="rId8"/>
    <p:sldId id="272" r:id="rId9"/>
    <p:sldId id="277" r:id="rId10"/>
    <p:sldId id="499" r:id="rId11"/>
    <p:sldId id="645" r:id="rId12"/>
    <p:sldId id="643" r:id="rId13"/>
    <p:sldId id="644" r:id="rId14"/>
    <p:sldId id="310" r:id="rId15"/>
    <p:sldId id="279" r:id="rId16"/>
    <p:sldId id="280" r:id="rId17"/>
    <p:sldId id="281" r:id="rId18"/>
    <p:sldId id="282" r:id="rId19"/>
    <p:sldId id="283" r:id="rId20"/>
    <p:sldId id="444" r:id="rId21"/>
    <p:sldId id="445" r:id="rId22"/>
    <p:sldId id="446" r:id="rId23"/>
    <p:sldId id="285" r:id="rId24"/>
    <p:sldId id="447" r:id="rId25"/>
    <p:sldId id="311" r:id="rId26"/>
    <p:sldId id="312" r:id="rId27"/>
    <p:sldId id="313" r:id="rId28"/>
    <p:sldId id="314" r:id="rId29"/>
    <p:sldId id="290" r:id="rId30"/>
    <p:sldId id="291" r:id="rId31"/>
    <p:sldId id="292" r:id="rId32"/>
    <p:sldId id="293" r:id="rId33"/>
    <p:sldId id="294" r:id="rId34"/>
    <p:sldId id="295" r:id="rId35"/>
    <p:sldId id="315" r:id="rId36"/>
    <p:sldId id="316" r:id="rId37"/>
    <p:sldId id="299" r:id="rId38"/>
    <p:sldId id="366" r:id="rId39"/>
    <p:sldId id="367" r:id="rId40"/>
    <p:sldId id="646" r:id="rId41"/>
    <p:sldId id="300" r:id="rId42"/>
    <p:sldId id="301" r:id="rId43"/>
    <p:sldId id="302" r:id="rId44"/>
    <p:sldId id="451" r:id="rId45"/>
    <p:sldId id="303" r:id="rId46"/>
    <p:sldId id="320" r:id="rId47"/>
    <p:sldId id="304" r:id="rId48"/>
    <p:sldId id="305" r:id="rId49"/>
    <p:sldId id="421" r:id="rId50"/>
    <p:sldId id="333" r:id="rId51"/>
    <p:sldId id="335" r:id="rId52"/>
    <p:sldId id="336"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647" r:id="rId99"/>
    <p:sldId id="648" r:id="rId10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3610">
          <p15:clr>
            <a:srgbClr val="A4A3A4"/>
          </p15:clr>
        </p15:guide>
        <p15:guide id="2" pos="14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339966"/>
    <a:srgbClr val="FFFFCC"/>
    <a:srgbClr val="0033CC"/>
    <a:srgbClr val="CC0000"/>
    <a:srgbClr val="996633"/>
    <a:srgbClr val="777777"/>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9" autoAdjust="0"/>
    <p:restoredTop sz="86438" autoAdjust="0"/>
  </p:normalViewPr>
  <p:slideViewPr>
    <p:cSldViewPr snapToGrid="0">
      <p:cViewPr varScale="1">
        <p:scale>
          <a:sx n="57" d="100"/>
          <a:sy n="57" d="100"/>
        </p:scale>
        <p:origin x="720" y="40"/>
      </p:cViewPr>
      <p:guideLst>
        <p:guide orient="horz" pos="3610"/>
        <p:guide pos="1422"/>
      </p:guideLst>
    </p:cSldViewPr>
  </p:slideViewPr>
  <p:outlineViewPr>
    <p:cViewPr>
      <p:scale>
        <a:sx n="33" d="100"/>
        <a:sy n="33" d="100"/>
      </p:scale>
      <p:origin x="120" y="25776"/>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Sheet2!$B$1</c:f>
              <c:strCache>
                <c:ptCount val="1"/>
                <c:pt idx="0">
                  <c:v>第一产业增加值(%)</c:v>
                </c:pt>
              </c:strCache>
            </c:strRef>
          </c:tx>
          <c:spPr>
            <a:ln w="28575" cap="rnd">
              <a:solidFill>
                <a:srgbClr val="339966"/>
              </a:solidFill>
              <a:round/>
            </a:ln>
            <a:effectLst/>
          </c:spPr>
          <c:marker>
            <c:symbol val="circle"/>
            <c:size val="5"/>
            <c:spPr>
              <a:solidFill>
                <a:srgbClr val="339966"/>
              </a:solidFill>
              <a:ln w="9525">
                <a:solidFill>
                  <a:srgbClr val="339966"/>
                </a:solidFill>
              </a:ln>
              <a:effectLst/>
            </c:spPr>
          </c:marker>
          <c:cat>
            <c:strRef>
              <c:f>Sheet2!$A$2:$A$46</c:f>
              <c:strCache>
                <c:ptCount val="44"/>
                <c:pt idx="0">
                  <c:v>1978年</c:v>
                </c:pt>
                <c:pt idx="1">
                  <c:v>1979年</c:v>
                </c:pt>
                <c:pt idx="2">
                  <c:v>1980年</c:v>
                </c:pt>
                <c:pt idx="3">
                  <c:v>1981年</c:v>
                </c:pt>
                <c:pt idx="4">
                  <c:v>1982年</c:v>
                </c:pt>
                <c:pt idx="5">
                  <c:v>1983年</c:v>
                </c:pt>
                <c:pt idx="6">
                  <c:v>1984年</c:v>
                </c:pt>
                <c:pt idx="7">
                  <c:v>1985年</c:v>
                </c:pt>
                <c:pt idx="8">
                  <c:v>1986年</c:v>
                </c:pt>
                <c:pt idx="9">
                  <c:v>1987年</c:v>
                </c:pt>
                <c:pt idx="10">
                  <c:v>1988年</c:v>
                </c:pt>
                <c:pt idx="11">
                  <c:v>1989年</c:v>
                </c:pt>
                <c:pt idx="12">
                  <c:v>1990年</c:v>
                </c:pt>
                <c:pt idx="13">
                  <c:v>1991年</c:v>
                </c:pt>
                <c:pt idx="14">
                  <c:v>1992年</c:v>
                </c:pt>
                <c:pt idx="15">
                  <c:v>1993年</c:v>
                </c:pt>
                <c:pt idx="16">
                  <c:v>1994年</c:v>
                </c:pt>
                <c:pt idx="17">
                  <c:v>1995年</c:v>
                </c:pt>
                <c:pt idx="18">
                  <c:v>1996年</c:v>
                </c:pt>
                <c:pt idx="19">
                  <c:v>1997年</c:v>
                </c:pt>
                <c:pt idx="20">
                  <c:v>1998年</c:v>
                </c:pt>
                <c:pt idx="21">
                  <c:v>1999年</c:v>
                </c:pt>
                <c:pt idx="22">
                  <c:v>2000年</c:v>
                </c:pt>
                <c:pt idx="23">
                  <c:v>2001年</c:v>
                </c:pt>
                <c:pt idx="24">
                  <c:v>2002年</c:v>
                </c:pt>
                <c:pt idx="25">
                  <c:v>2003年</c:v>
                </c:pt>
                <c:pt idx="26">
                  <c:v>2004年</c:v>
                </c:pt>
                <c:pt idx="27">
                  <c:v>2005年</c:v>
                </c:pt>
                <c:pt idx="28">
                  <c:v>2006年</c:v>
                </c:pt>
                <c:pt idx="29">
                  <c:v>2007年</c:v>
                </c:pt>
                <c:pt idx="30">
                  <c:v>2008年</c:v>
                </c:pt>
                <c:pt idx="31">
                  <c:v>2009年</c:v>
                </c:pt>
                <c:pt idx="32">
                  <c:v>2010年</c:v>
                </c:pt>
                <c:pt idx="33">
                  <c:v>2011年</c:v>
                </c:pt>
                <c:pt idx="34">
                  <c:v>2012年</c:v>
                </c:pt>
                <c:pt idx="35">
                  <c:v>2013年</c:v>
                </c:pt>
                <c:pt idx="36">
                  <c:v>2014年</c:v>
                </c:pt>
                <c:pt idx="37">
                  <c:v>2015年</c:v>
                </c:pt>
                <c:pt idx="38">
                  <c:v>2016年</c:v>
                </c:pt>
                <c:pt idx="39">
                  <c:v>2017年</c:v>
                </c:pt>
                <c:pt idx="40">
                  <c:v>2018年</c:v>
                </c:pt>
                <c:pt idx="41">
                  <c:v>2019年</c:v>
                </c:pt>
                <c:pt idx="42">
                  <c:v>2020年</c:v>
                </c:pt>
                <c:pt idx="43">
                  <c:v>2021年</c:v>
                </c:pt>
              </c:strCache>
            </c:strRef>
          </c:cat>
          <c:val>
            <c:numRef>
              <c:f>Sheet2!$B$2:$B$46</c:f>
              <c:numCache>
                <c:formatCode>General</c:formatCode>
                <c:ptCount val="45"/>
                <c:pt idx="0">
                  <c:v>27.7</c:v>
                </c:pt>
                <c:pt idx="1">
                  <c:v>30.7</c:v>
                </c:pt>
                <c:pt idx="2">
                  <c:v>29.6</c:v>
                </c:pt>
                <c:pt idx="3">
                  <c:v>31.3</c:v>
                </c:pt>
                <c:pt idx="4">
                  <c:v>32.799999999999997</c:v>
                </c:pt>
                <c:pt idx="5">
                  <c:v>32.6</c:v>
                </c:pt>
                <c:pt idx="6">
                  <c:v>31.5</c:v>
                </c:pt>
                <c:pt idx="7">
                  <c:v>27.9</c:v>
                </c:pt>
                <c:pt idx="8">
                  <c:v>26.6</c:v>
                </c:pt>
                <c:pt idx="9">
                  <c:v>26.3</c:v>
                </c:pt>
                <c:pt idx="10">
                  <c:v>25.2</c:v>
                </c:pt>
                <c:pt idx="11">
                  <c:v>24.6</c:v>
                </c:pt>
                <c:pt idx="12">
                  <c:v>26.6</c:v>
                </c:pt>
                <c:pt idx="13">
                  <c:v>24</c:v>
                </c:pt>
                <c:pt idx="14">
                  <c:v>21.3</c:v>
                </c:pt>
                <c:pt idx="15">
                  <c:v>19.3</c:v>
                </c:pt>
                <c:pt idx="16">
                  <c:v>19.5</c:v>
                </c:pt>
                <c:pt idx="17">
                  <c:v>19.600000000000001</c:v>
                </c:pt>
                <c:pt idx="18">
                  <c:v>19.3</c:v>
                </c:pt>
                <c:pt idx="19">
                  <c:v>17.899999999999999</c:v>
                </c:pt>
                <c:pt idx="20">
                  <c:v>17.2</c:v>
                </c:pt>
                <c:pt idx="21">
                  <c:v>16.100000000000001</c:v>
                </c:pt>
                <c:pt idx="22">
                  <c:v>14.7</c:v>
                </c:pt>
                <c:pt idx="23">
                  <c:v>14</c:v>
                </c:pt>
                <c:pt idx="24">
                  <c:v>13.3</c:v>
                </c:pt>
                <c:pt idx="25">
                  <c:v>12.3</c:v>
                </c:pt>
                <c:pt idx="26">
                  <c:v>12.9</c:v>
                </c:pt>
                <c:pt idx="27">
                  <c:v>11.6</c:v>
                </c:pt>
                <c:pt idx="28">
                  <c:v>10.6</c:v>
                </c:pt>
                <c:pt idx="29">
                  <c:v>10.199999999999999</c:v>
                </c:pt>
                <c:pt idx="30">
                  <c:v>10.199999999999999</c:v>
                </c:pt>
                <c:pt idx="31">
                  <c:v>9.6</c:v>
                </c:pt>
                <c:pt idx="32">
                  <c:v>9.3000000000000007</c:v>
                </c:pt>
                <c:pt idx="33">
                  <c:v>9.1999999999999993</c:v>
                </c:pt>
                <c:pt idx="34">
                  <c:v>9.1</c:v>
                </c:pt>
                <c:pt idx="35">
                  <c:v>8.9</c:v>
                </c:pt>
                <c:pt idx="36">
                  <c:v>8.6</c:v>
                </c:pt>
                <c:pt idx="37">
                  <c:v>8.4</c:v>
                </c:pt>
                <c:pt idx="38">
                  <c:v>8.1</c:v>
                </c:pt>
                <c:pt idx="39">
                  <c:v>7.5</c:v>
                </c:pt>
                <c:pt idx="40">
                  <c:v>7</c:v>
                </c:pt>
                <c:pt idx="41">
                  <c:v>7.1</c:v>
                </c:pt>
                <c:pt idx="42">
                  <c:v>7.7</c:v>
                </c:pt>
                <c:pt idx="43">
                  <c:v>7.3</c:v>
                </c:pt>
              </c:numCache>
            </c:numRef>
          </c:val>
          <c:smooth val="0"/>
          <c:extLst>
            <c:ext xmlns:c16="http://schemas.microsoft.com/office/drawing/2014/chart" uri="{C3380CC4-5D6E-409C-BE32-E72D297353CC}">
              <c16:uniqueId val="{00000000-8D03-48D5-9C70-728F8A3605FE}"/>
            </c:ext>
          </c:extLst>
        </c:ser>
        <c:ser>
          <c:idx val="1"/>
          <c:order val="1"/>
          <c:tx>
            <c:strRef>
              <c:f>Sheet2!$C$1</c:f>
              <c:strCache>
                <c:ptCount val="1"/>
                <c:pt idx="0">
                  <c:v>第二产业增加值(%)</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Sheet2!$A$2:$A$46</c:f>
              <c:strCache>
                <c:ptCount val="44"/>
                <c:pt idx="0">
                  <c:v>1978年</c:v>
                </c:pt>
                <c:pt idx="1">
                  <c:v>1979年</c:v>
                </c:pt>
                <c:pt idx="2">
                  <c:v>1980年</c:v>
                </c:pt>
                <c:pt idx="3">
                  <c:v>1981年</c:v>
                </c:pt>
                <c:pt idx="4">
                  <c:v>1982年</c:v>
                </c:pt>
                <c:pt idx="5">
                  <c:v>1983年</c:v>
                </c:pt>
                <c:pt idx="6">
                  <c:v>1984年</c:v>
                </c:pt>
                <c:pt idx="7">
                  <c:v>1985年</c:v>
                </c:pt>
                <c:pt idx="8">
                  <c:v>1986年</c:v>
                </c:pt>
                <c:pt idx="9">
                  <c:v>1987年</c:v>
                </c:pt>
                <c:pt idx="10">
                  <c:v>1988年</c:v>
                </c:pt>
                <c:pt idx="11">
                  <c:v>1989年</c:v>
                </c:pt>
                <c:pt idx="12">
                  <c:v>1990年</c:v>
                </c:pt>
                <c:pt idx="13">
                  <c:v>1991年</c:v>
                </c:pt>
                <c:pt idx="14">
                  <c:v>1992年</c:v>
                </c:pt>
                <c:pt idx="15">
                  <c:v>1993年</c:v>
                </c:pt>
                <c:pt idx="16">
                  <c:v>1994年</c:v>
                </c:pt>
                <c:pt idx="17">
                  <c:v>1995年</c:v>
                </c:pt>
                <c:pt idx="18">
                  <c:v>1996年</c:v>
                </c:pt>
                <c:pt idx="19">
                  <c:v>1997年</c:v>
                </c:pt>
                <c:pt idx="20">
                  <c:v>1998年</c:v>
                </c:pt>
                <c:pt idx="21">
                  <c:v>1999年</c:v>
                </c:pt>
                <c:pt idx="22">
                  <c:v>2000年</c:v>
                </c:pt>
                <c:pt idx="23">
                  <c:v>2001年</c:v>
                </c:pt>
                <c:pt idx="24">
                  <c:v>2002年</c:v>
                </c:pt>
                <c:pt idx="25">
                  <c:v>2003年</c:v>
                </c:pt>
                <c:pt idx="26">
                  <c:v>2004年</c:v>
                </c:pt>
                <c:pt idx="27">
                  <c:v>2005年</c:v>
                </c:pt>
                <c:pt idx="28">
                  <c:v>2006年</c:v>
                </c:pt>
                <c:pt idx="29">
                  <c:v>2007年</c:v>
                </c:pt>
                <c:pt idx="30">
                  <c:v>2008年</c:v>
                </c:pt>
                <c:pt idx="31">
                  <c:v>2009年</c:v>
                </c:pt>
                <c:pt idx="32">
                  <c:v>2010年</c:v>
                </c:pt>
                <c:pt idx="33">
                  <c:v>2011年</c:v>
                </c:pt>
                <c:pt idx="34">
                  <c:v>2012年</c:v>
                </c:pt>
                <c:pt idx="35">
                  <c:v>2013年</c:v>
                </c:pt>
                <c:pt idx="36">
                  <c:v>2014年</c:v>
                </c:pt>
                <c:pt idx="37">
                  <c:v>2015年</c:v>
                </c:pt>
                <c:pt idx="38">
                  <c:v>2016年</c:v>
                </c:pt>
                <c:pt idx="39">
                  <c:v>2017年</c:v>
                </c:pt>
                <c:pt idx="40">
                  <c:v>2018年</c:v>
                </c:pt>
                <c:pt idx="41">
                  <c:v>2019年</c:v>
                </c:pt>
                <c:pt idx="42">
                  <c:v>2020年</c:v>
                </c:pt>
                <c:pt idx="43">
                  <c:v>2021年</c:v>
                </c:pt>
              </c:strCache>
            </c:strRef>
          </c:cat>
          <c:val>
            <c:numRef>
              <c:f>Sheet2!$C$2:$C$46</c:f>
              <c:numCache>
                <c:formatCode>General</c:formatCode>
                <c:ptCount val="45"/>
                <c:pt idx="0">
                  <c:v>47.7</c:v>
                </c:pt>
                <c:pt idx="1">
                  <c:v>47</c:v>
                </c:pt>
                <c:pt idx="2">
                  <c:v>48.1</c:v>
                </c:pt>
                <c:pt idx="3">
                  <c:v>46</c:v>
                </c:pt>
                <c:pt idx="4">
                  <c:v>44.6</c:v>
                </c:pt>
                <c:pt idx="5">
                  <c:v>44.2</c:v>
                </c:pt>
                <c:pt idx="6">
                  <c:v>42.9</c:v>
                </c:pt>
                <c:pt idx="7">
                  <c:v>42.7</c:v>
                </c:pt>
                <c:pt idx="8">
                  <c:v>43.5</c:v>
                </c:pt>
                <c:pt idx="9">
                  <c:v>43.3</c:v>
                </c:pt>
                <c:pt idx="10">
                  <c:v>43.5</c:v>
                </c:pt>
                <c:pt idx="11">
                  <c:v>42.5</c:v>
                </c:pt>
                <c:pt idx="12">
                  <c:v>41</c:v>
                </c:pt>
                <c:pt idx="13">
                  <c:v>41.5</c:v>
                </c:pt>
                <c:pt idx="14">
                  <c:v>43.1</c:v>
                </c:pt>
                <c:pt idx="15">
                  <c:v>46.2</c:v>
                </c:pt>
                <c:pt idx="16">
                  <c:v>46.2</c:v>
                </c:pt>
                <c:pt idx="17">
                  <c:v>46.8</c:v>
                </c:pt>
                <c:pt idx="18">
                  <c:v>47.1</c:v>
                </c:pt>
                <c:pt idx="19">
                  <c:v>47.1</c:v>
                </c:pt>
                <c:pt idx="20">
                  <c:v>45.8</c:v>
                </c:pt>
                <c:pt idx="21">
                  <c:v>45.4</c:v>
                </c:pt>
                <c:pt idx="22">
                  <c:v>45.5</c:v>
                </c:pt>
                <c:pt idx="23">
                  <c:v>44.8</c:v>
                </c:pt>
                <c:pt idx="24">
                  <c:v>44.5</c:v>
                </c:pt>
                <c:pt idx="25">
                  <c:v>45.6</c:v>
                </c:pt>
                <c:pt idx="26">
                  <c:v>45.9</c:v>
                </c:pt>
                <c:pt idx="27">
                  <c:v>47</c:v>
                </c:pt>
                <c:pt idx="28">
                  <c:v>47.6</c:v>
                </c:pt>
                <c:pt idx="29">
                  <c:v>46.9</c:v>
                </c:pt>
                <c:pt idx="30">
                  <c:v>47</c:v>
                </c:pt>
                <c:pt idx="31">
                  <c:v>46</c:v>
                </c:pt>
                <c:pt idx="32">
                  <c:v>46.5</c:v>
                </c:pt>
                <c:pt idx="33">
                  <c:v>46.5</c:v>
                </c:pt>
                <c:pt idx="34">
                  <c:v>45.4</c:v>
                </c:pt>
                <c:pt idx="35">
                  <c:v>44.2</c:v>
                </c:pt>
                <c:pt idx="36">
                  <c:v>43.1</c:v>
                </c:pt>
                <c:pt idx="37">
                  <c:v>40.799999999999997</c:v>
                </c:pt>
                <c:pt idx="38">
                  <c:v>39.6</c:v>
                </c:pt>
                <c:pt idx="39">
                  <c:v>39.9</c:v>
                </c:pt>
                <c:pt idx="40">
                  <c:v>39.700000000000003</c:v>
                </c:pt>
                <c:pt idx="41">
                  <c:v>38.6</c:v>
                </c:pt>
                <c:pt idx="42">
                  <c:v>37.799999999999997</c:v>
                </c:pt>
                <c:pt idx="43">
                  <c:v>39.4</c:v>
                </c:pt>
              </c:numCache>
            </c:numRef>
          </c:val>
          <c:smooth val="0"/>
          <c:extLst>
            <c:ext xmlns:c16="http://schemas.microsoft.com/office/drawing/2014/chart" uri="{C3380CC4-5D6E-409C-BE32-E72D297353CC}">
              <c16:uniqueId val="{00000001-8D03-48D5-9C70-728F8A3605FE}"/>
            </c:ext>
          </c:extLst>
        </c:ser>
        <c:ser>
          <c:idx val="2"/>
          <c:order val="2"/>
          <c:tx>
            <c:strRef>
              <c:f>Sheet2!$D$1</c:f>
              <c:strCache>
                <c:ptCount val="1"/>
                <c:pt idx="0">
                  <c:v>第三产业增加值(%)</c:v>
                </c:pt>
              </c:strCache>
            </c:strRef>
          </c:tx>
          <c:spPr>
            <a:ln w="25400" cap="rnd">
              <a:solidFill>
                <a:srgbClr val="C00000"/>
              </a:solidFill>
              <a:prstDash val="sysDash"/>
              <a:round/>
            </a:ln>
            <a:effectLst/>
          </c:spPr>
          <c:marker>
            <c:symbol val="circle"/>
            <c:size val="5"/>
            <c:spPr>
              <a:solidFill>
                <a:srgbClr val="C00000"/>
              </a:solidFill>
              <a:ln w="9525">
                <a:solidFill>
                  <a:srgbClr val="C00000"/>
                </a:solidFill>
              </a:ln>
              <a:effectLst/>
            </c:spPr>
          </c:marker>
          <c:cat>
            <c:strRef>
              <c:f>Sheet2!$A$2:$A$46</c:f>
              <c:strCache>
                <c:ptCount val="44"/>
                <c:pt idx="0">
                  <c:v>1978年</c:v>
                </c:pt>
                <c:pt idx="1">
                  <c:v>1979年</c:v>
                </c:pt>
                <c:pt idx="2">
                  <c:v>1980年</c:v>
                </c:pt>
                <c:pt idx="3">
                  <c:v>1981年</c:v>
                </c:pt>
                <c:pt idx="4">
                  <c:v>1982年</c:v>
                </c:pt>
                <c:pt idx="5">
                  <c:v>1983年</c:v>
                </c:pt>
                <c:pt idx="6">
                  <c:v>1984年</c:v>
                </c:pt>
                <c:pt idx="7">
                  <c:v>1985年</c:v>
                </c:pt>
                <c:pt idx="8">
                  <c:v>1986年</c:v>
                </c:pt>
                <c:pt idx="9">
                  <c:v>1987年</c:v>
                </c:pt>
                <c:pt idx="10">
                  <c:v>1988年</c:v>
                </c:pt>
                <c:pt idx="11">
                  <c:v>1989年</c:v>
                </c:pt>
                <c:pt idx="12">
                  <c:v>1990年</c:v>
                </c:pt>
                <c:pt idx="13">
                  <c:v>1991年</c:v>
                </c:pt>
                <c:pt idx="14">
                  <c:v>1992年</c:v>
                </c:pt>
                <c:pt idx="15">
                  <c:v>1993年</c:v>
                </c:pt>
                <c:pt idx="16">
                  <c:v>1994年</c:v>
                </c:pt>
                <c:pt idx="17">
                  <c:v>1995年</c:v>
                </c:pt>
                <c:pt idx="18">
                  <c:v>1996年</c:v>
                </c:pt>
                <c:pt idx="19">
                  <c:v>1997年</c:v>
                </c:pt>
                <c:pt idx="20">
                  <c:v>1998年</c:v>
                </c:pt>
                <c:pt idx="21">
                  <c:v>1999年</c:v>
                </c:pt>
                <c:pt idx="22">
                  <c:v>2000年</c:v>
                </c:pt>
                <c:pt idx="23">
                  <c:v>2001年</c:v>
                </c:pt>
                <c:pt idx="24">
                  <c:v>2002年</c:v>
                </c:pt>
                <c:pt idx="25">
                  <c:v>2003年</c:v>
                </c:pt>
                <c:pt idx="26">
                  <c:v>2004年</c:v>
                </c:pt>
                <c:pt idx="27">
                  <c:v>2005年</c:v>
                </c:pt>
                <c:pt idx="28">
                  <c:v>2006年</c:v>
                </c:pt>
                <c:pt idx="29">
                  <c:v>2007年</c:v>
                </c:pt>
                <c:pt idx="30">
                  <c:v>2008年</c:v>
                </c:pt>
                <c:pt idx="31">
                  <c:v>2009年</c:v>
                </c:pt>
                <c:pt idx="32">
                  <c:v>2010年</c:v>
                </c:pt>
                <c:pt idx="33">
                  <c:v>2011年</c:v>
                </c:pt>
                <c:pt idx="34">
                  <c:v>2012年</c:v>
                </c:pt>
                <c:pt idx="35">
                  <c:v>2013年</c:v>
                </c:pt>
                <c:pt idx="36">
                  <c:v>2014年</c:v>
                </c:pt>
                <c:pt idx="37">
                  <c:v>2015年</c:v>
                </c:pt>
                <c:pt idx="38">
                  <c:v>2016年</c:v>
                </c:pt>
                <c:pt idx="39">
                  <c:v>2017年</c:v>
                </c:pt>
                <c:pt idx="40">
                  <c:v>2018年</c:v>
                </c:pt>
                <c:pt idx="41">
                  <c:v>2019年</c:v>
                </c:pt>
                <c:pt idx="42">
                  <c:v>2020年</c:v>
                </c:pt>
                <c:pt idx="43">
                  <c:v>2021年</c:v>
                </c:pt>
              </c:strCache>
            </c:strRef>
          </c:cat>
          <c:val>
            <c:numRef>
              <c:f>Sheet2!$D$2:$D$46</c:f>
              <c:numCache>
                <c:formatCode>General</c:formatCode>
                <c:ptCount val="45"/>
                <c:pt idx="0">
                  <c:v>24.6</c:v>
                </c:pt>
                <c:pt idx="1">
                  <c:v>22.3</c:v>
                </c:pt>
                <c:pt idx="2">
                  <c:v>22.3</c:v>
                </c:pt>
                <c:pt idx="3">
                  <c:v>22.7</c:v>
                </c:pt>
                <c:pt idx="4">
                  <c:v>22.6</c:v>
                </c:pt>
                <c:pt idx="5">
                  <c:v>23.2</c:v>
                </c:pt>
                <c:pt idx="6">
                  <c:v>25.5</c:v>
                </c:pt>
                <c:pt idx="7">
                  <c:v>29.4</c:v>
                </c:pt>
                <c:pt idx="8">
                  <c:v>29.8</c:v>
                </c:pt>
                <c:pt idx="9">
                  <c:v>30.4</c:v>
                </c:pt>
                <c:pt idx="10">
                  <c:v>31.2</c:v>
                </c:pt>
                <c:pt idx="11">
                  <c:v>32.9</c:v>
                </c:pt>
                <c:pt idx="12">
                  <c:v>32.4</c:v>
                </c:pt>
                <c:pt idx="13">
                  <c:v>34.5</c:v>
                </c:pt>
                <c:pt idx="14">
                  <c:v>35.6</c:v>
                </c:pt>
                <c:pt idx="15">
                  <c:v>34.5</c:v>
                </c:pt>
                <c:pt idx="16">
                  <c:v>34.4</c:v>
                </c:pt>
                <c:pt idx="17">
                  <c:v>33.700000000000003</c:v>
                </c:pt>
                <c:pt idx="18">
                  <c:v>33.6</c:v>
                </c:pt>
                <c:pt idx="19">
                  <c:v>35</c:v>
                </c:pt>
                <c:pt idx="20">
                  <c:v>37</c:v>
                </c:pt>
                <c:pt idx="21">
                  <c:v>38.6</c:v>
                </c:pt>
                <c:pt idx="22">
                  <c:v>39.799999999999997</c:v>
                </c:pt>
                <c:pt idx="23">
                  <c:v>41.2</c:v>
                </c:pt>
                <c:pt idx="24">
                  <c:v>42.2</c:v>
                </c:pt>
                <c:pt idx="25">
                  <c:v>42</c:v>
                </c:pt>
                <c:pt idx="26">
                  <c:v>41.2</c:v>
                </c:pt>
                <c:pt idx="27">
                  <c:v>41.3</c:v>
                </c:pt>
                <c:pt idx="28">
                  <c:v>41.8</c:v>
                </c:pt>
                <c:pt idx="29">
                  <c:v>42.9</c:v>
                </c:pt>
                <c:pt idx="30">
                  <c:v>42.9</c:v>
                </c:pt>
                <c:pt idx="31">
                  <c:v>44.4</c:v>
                </c:pt>
                <c:pt idx="32">
                  <c:v>44.2</c:v>
                </c:pt>
                <c:pt idx="33">
                  <c:v>44.3</c:v>
                </c:pt>
                <c:pt idx="34">
                  <c:v>45.5</c:v>
                </c:pt>
                <c:pt idx="35">
                  <c:v>46.9</c:v>
                </c:pt>
                <c:pt idx="36">
                  <c:v>48.3</c:v>
                </c:pt>
                <c:pt idx="37">
                  <c:v>50.8</c:v>
                </c:pt>
                <c:pt idx="38">
                  <c:v>52.4</c:v>
                </c:pt>
                <c:pt idx="39">
                  <c:v>52.7</c:v>
                </c:pt>
                <c:pt idx="40">
                  <c:v>53.3</c:v>
                </c:pt>
                <c:pt idx="41">
                  <c:v>54.3</c:v>
                </c:pt>
                <c:pt idx="42">
                  <c:v>54.5</c:v>
                </c:pt>
                <c:pt idx="43">
                  <c:v>53.3</c:v>
                </c:pt>
              </c:numCache>
            </c:numRef>
          </c:val>
          <c:smooth val="0"/>
          <c:extLst>
            <c:ext xmlns:c16="http://schemas.microsoft.com/office/drawing/2014/chart" uri="{C3380CC4-5D6E-409C-BE32-E72D297353CC}">
              <c16:uniqueId val="{00000002-8D03-48D5-9C70-728F8A3605FE}"/>
            </c:ext>
          </c:extLst>
        </c:ser>
        <c:dLbls>
          <c:showLegendKey val="0"/>
          <c:showVal val="0"/>
          <c:showCatName val="0"/>
          <c:showSerName val="0"/>
          <c:showPercent val="0"/>
          <c:showBubbleSize val="0"/>
        </c:dLbls>
        <c:marker val="1"/>
        <c:smooth val="0"/>
        <c:axId val="505321168"/>
        <c:axId val="505297872"/>
      </c:lineChart>
      <c:catAx>
        <c:axId val="50532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05297872"/>
        <c:crosses val="autoZero"/>
        <c:auto val="1"/>
        <c:lblAlgn val="ctr"/>
        <c:lblOffset val="100"/>
        <c:noMultiLvlLbl val="0"/>
      </c:catAx>
      <c:valAx>
        <c:axId val="505297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05321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a:effec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4EE9BA-A68C-4CC5-958A-ED9A9DCA028B}" type="slidenum">
              <a:rPr lang="en-US" altLang="zh-CN"/>
              <a:pPr/>
              <a:t>‹#›</a:t>
            </a:fld>
            <a:endParaRPr lang="en-US" altLang="zh-CN"/>
          </a:p>
        </p:txBody>
      </p:sp>
    </p:spTree>
    <p:extLst>
      <p:ext uri="{BB962C8B-B14F-4D97-AF65-F5344CB8AC3E}">
        <p14:creationId xmlns:p14="http://schemas.microsoft.com/office/powerpoint/2010/main" val="26677491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85.xml"/><Relationship Id="rId2" Type="http://schemas.openxmlformats.org/officeDocument/2006/relationships/notesMaster" Target="../notesMasters/notesMaster1.xml"/><Relationship Id="rId1" Type="http://schemas.openxmlformats.org/officeDocument/2006/relationships/themeOverride" Target="../theme/themeOverride4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themeOverride" Target="../theme/themeOverride4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hemeOverride" Target="../theme/themeOverride4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hemeOverride" Target="../theme/themeOverride4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89.xml"/><Relationship Id="rId2" Type="http://schemas.openxmlformats.org/officeDocument/2006/relationships/notesMaster" Target="../notesMasters/notesMaster1.xml"/><Relationship Id="rId1" Type="http://schemas.openxmlformats.org/officeDocument/2006/relationships/themeOverride" Target="../theme/themeOverride4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95.xml"/><Relationship Id="rId2" Type="http://schemas.openxmlformats.org/officeDocument/2006/relationships/notesMaster" Target="../notesMasters/notesMaster1.xml"/><Relationship Id="rId1" Type="http://schemas.openxmlformats.org/officeDocument/2006/relationships/themeOverride" Target="../theme/themeOverride4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hemeOverride" Target="../theme/themeOverride4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A9F40E-739C-4EC1-A3D7-9E763CAC6E9C}" type="slidenum">
              <a:rPr lang="en-US" altLang="zh-CN" sz="1200"/>
              <a:pPr algn="r"/>
              <a:t>8</a:t>
            </a:fld>
            <a:endParaRPr lang="en-US" altLang="zh-CN" sz="1200"/>
          </a:p>
        </p:txBody>
      </p:sp>
      <p:sp>
        <p:nvSpPr>
          <p:cNvPr id="9219" name="Rectangle 2"/>
          <p:cNvSpPr>
            <a:spLocks noGrp="1" noRot="1" noChangeAspect="1" noChangeArrowheads="1" noTextEdit="1"/>
          </p:cNvSpPr>
          <p:nvPr>
            <p:ph type="sldImg"/>
          </p:nvPr>
        </p:nvSpPr>
        <p:spPr>
          <a:xfrm>
            <a:off x="1144588" y="552450"/>
            <a:ext cx="4572000" cy="3429000"/>
          </a:xfrm>
        </p:spPr>
      </p:sp>
      <p:sp>
        <p:nvSpPr>
          <p:cNvPr id="9220" name="Rectangle 3"/>
          <p:cNvSpPr>
            <a:spLocks noGrp="1" noChangeArrowheads="1"/>
          </p:cNvSpPr>
          <p:nvPr>
            <p:ph type="body" idx="1"/>
          </p:nvPr>
        </p:nvSpPr>
        <p:spPr>
          <a:xfrm>
            <a:off x="685800" y="4213225"/>
            <a:ext cx="5486400" cy="4244975"/>
          </a:xfrm>
        </p:spPr>
        <p:txBody>
          <a:bodyPr anchor="t"/>
          <a:lstStyle/>
          <a:p>
            <a:pPr>
              <a:lnSpc>
                <a:spcPct val="90000"/>
              </a:lnSpc>
            </a:pPr>
            <a:r>
              <a:rPr lang="en-US" altLang="zh-CN"/>
              <a:t>You might want to elaborate a bit on some of the points made here.  Some examples:</a:t>
            </a:r>
          </a:p>
          <a:p>
            <a:pPr>
              <a:lnSpc>
                <a:spcPct val="90000"/>
              </a:lnSpc>
            </a:pPr>
            <a:endParaRPr lang="en-US" altLang="zh-CN"/>
          </a:p>
          <a:p>
            <a:pPr>
              <a:lnSpc>
                <a:spcPct val="90000"/>
              </a:lnSpc>
            </a:pPr>
            <a:r>
              <a:rPr lang="en-US" altLang="zh-CN"/>
              <a:t>“How do people decide how much to work?”  Time is scarce resource – there’s just not enough time to do everything we’d like to do.  How do we decide how much of our time to spend working?  There’s a tradeoff:  the more time we spend working, the higher our income, and therefore the more stuff we can buy.  But, the more time we spend working, the less time we have for leisure – hanging out with friends, going hiking, watching movies, etc.  (You might want to ask your students how THEY decide how much time to spend working.  Some will say it depends on how many classes they are taking, or the time requirements of the available jobs.  But probably at least a few will say the wage – the higher the wage, the more worthwhile to work.)</a:t>
            </a:r>
          </a:p>
          <a:p>
            <a:pPr>
              <a:lnSpc>
                <a:spcPct val="90000"/>
              </a:lnSpc>
            </a:pPr>
            <a:endParaRPr lang="en-US" altLang="zh-CN"/>
          </a:p>
          <a:p>
            <a:pPr>
              <a:lnSpc>
                <a:spcPct val="90000"/>
              </a:lnSpc>
            </a:pPr>
            <a:r>
              <a:rPr lang="en-US" altLang="zh-CN"/>
              <a:t>“How do firms decide what kind of labor to hire?”  Firms can hire unskilled or skilled workers.  The skilled workers are more productive, but cost more than the unskilled workers.  </a:t>
            </a:r>
          </a:p>
          <a:p>
            <a:pPr>
              <a:lnSpc>
                <a:spcPct val="90000"/>
              </a:lnSpc>
            </a:pPr>
            <a:endParaRPr lang="en-US" altLang="zh-CN"/>
          </a:p>
          <a:p>
            <a:pPr>
              <a:lnSpc>
                <a:spcPct val="90000"/>
              </a:lnSpc>
            </a:pPr>
            <a:r>
              <a:rPr lang="en-US" altLang="zh-CN"/>
              <a:t>“How do firms decide how much to produce?”   Ask your students, and see if any of them say “it depends on the price of the product they sell.”  (Probably some will say “it depends on whether there’s a lot of demand for the product”.  To which you might respond “and if there’s a lot of demand for the product, what does that mean for the price that firms can get for the product?”)</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782756A-1FE5-4D4D-A2A9-FC997BAF225E}" type="slidenum">
              <a:rPr lang="en-US" altLang="zh-CN" sz="1200"/>
              <a:pPr algn="r"/>
              <a:t>27</a:t>
            </a:fld>
            <a:endParaRPr lang="en-US" altLang="zh-CN" sz="1200"/>
          </a:p>
        </p:txBody>
      </p:sp>
      <p:sp>
        <p:nvSpPr>
          <p:cNvPr id="28675" name="Rectangle 2"/>
          <p:cNvSpPr>
            <a:spLocks noGrp="1" noRot="1" noChangeAspect="1" noChangeArrowheads="1" noTextEdit="1"/>
          </p:cNvSpPr>
          <p:nvPr>
            <p:ph type="sldImg"/>
          </p:nvPr>
        </p:nvSpPr>
        <p:spPr>
          <a:xfrm>
            <a:off x="1144588" y="552450"/>
            <a:ext cx="4572000" cy="3429000"/>
          </a:xfrm>
        </p:spPr>
      </p:sp>
      <p:sp>
        <p:nvSpPr>
          <p:cNvPr id="28676" name="Rectangle 3"/>
          <p:cNvSpPr>
            <a:spLocks noGrp="1" noChangeArrowheads="1"/>
          </p:cNvSpPr>
          <p:nvPr>
            <p:ph type="body" idx="1"/>
          </p:nvPr>
        </p:nvSpPr>
        <p:spPr>
          <a:xfrm>
            <a:off x="685800" y="4213225"/>
            <a:ext cx="5486400" cy="4244975"/>
          </a:xfrm>
        </p:spPr>
        <p:txBody>
          <a:bodyPr anchor="t"/>
          <a:lstStyle/>
          <a:p>
            <a:r>
              <a:rPr lang="en-US" altLang="zh-CN"/>
              <a:t>Whether we’re talking about the U.S. economy, or the local economy, the term “economy” simply means a group of people interacting with each other.  </a:t>
            </a:r>
          </a:p>
          <a:p>
            <a:endParaRPr lang="en-US" altLang="zh-CN"/>
          </a:p>
          <a:p>
            <a:r>
              <a:rPr lang="en-US" altLang="zh-CN"/>
              <a:t>These interactions play a critical role in the allocation of society’s scarce resources.  For example, the interaction of buyers and sellers determines the prices of goods and the amounts produced and sold.  These interactions are an important part of what economists study.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7978EB6-8056-41CE-8DB0-E120E0C9E78F}" type="slidenum">
              <a:rPr lang="en-US" altLang="zh-CN" sz="1200"/>
              <a:pPr algn="r"/>
              <a:t>28</a:t>
            </a:fld>
            <a:endParaRPr lang="en-US" altLang="zh-CN" sz="1200"/>
          </a:p>
        </p:txBody>
      </p:sp>
      <p:sp>
        <p:nvSpPr>
          <p:cNvPr id="30723" name="Rectangle 2"/>
          <p:cNvSpPr>
            <a:spLocks noGrp="1" noRot="1" noChangeAspect="1" noChangeArrowheads="1" noTextEdit="1"/>
          </p:cNvSpPr>
          <p:nvPr>
            <p:ph type="sldImg"/>
          </p:nvPr>
        </p:nvSpPr>
        <p:spPr>
          <a:xfrm>
            <a:off x="1144588" y="552450"/>
            <a:ext cx="4572000" cy="3429000"/>
          </a:xfrm>
        </p:spPr>
      </p:sp>
      <p:sp>
        <p:nvSpPr>
          <p:cNvPr id="30724" name="Rectangle 3"/>
          <p:cNvSpPr>
            <a:spLocks noGrp="1" noChangeArrowheads="1"/>
          </p:cNvSpPr>
          <p:nvPr>
            <p:ph type="body" idx="1"/>
          </p:nvPr>
        </p:nvSpPr>
        <p:spPr>
          <a:xfrm>
            <a:off x="685800" y="4213225"/>
            <a:ext cx="5486400" cy="4244975"/>
          </a:xfrm>
        </p:spPr>
        <p:txBody>
          <a:bodyPr anchor="t"/>
          <a:lstStyle/>
          <a:p>
            <a:r>
              <a:rPr lang="en-US" altLang="zh-CN"/>
              <a:t>If each person had to grow his own food, make his own clothes, cut his own hair, we would have a world full of skinny, unfashionable poor people having bad hair days every day of the week.   </a:t>
            </a:r>
          </a:p>
          <a:p>
            <a:endParaRPr lang="en-US" altLang="zh-CN"/>
          </a:p>
          <a:p>
            <a:r>
              <a:rPr lang="en-US" altLang="zh-CN"/>
              <a:t>It’s far more efficient for each person to specialize in producing a good or service, and then exchanging it with other people for the things they produce.  </a:t>
            </a:r>
          </a:p>
          <a:p>
            <a:endParaRPr lang="en-US" altLang="zh-CN"/>
          </a:p>
          <a:p>
            <a:r>
              <a:rPr lang="en-US" altLang="zh-CN"/>
              <a:t>The statement “trade can make everyone better off” should not be hard to understand, if you think about it for a moment:  Each of two parties would not voluntarily enter into an exchange if it made either of them worse off, now would they?</a:t>
            </a:r>
          </a:p>
          <a:p>
            <a:endParaRPr lang="en-US" altLang="zh-CN"/>
          </a:p>
          <a:p>
            <a:r>
              <a:rPr lang="en-US" altLang="zh-CN"/>
              <a:t>The same principles apply at the national and international level:  International trade allows countries to sell their exports abroad and get a higher price, and to buy things from abroad more cheaply than they could produce at home.  </a:t>
            </a:r>
          </a:p>
          <a:p>
            <a:endParaRPr lang="en-US" altLang="zh-CN"/>
          </a:p>
          <a:p>
            <a:r>
              <a:rPr lang="en-US" altLang="zh-CN"/>
              <a:t>In addition, trade gives a country’s consumers access to a greater variety of goods – including goods they might not be able to get at all.  For example, U.S. consumers enjoy a variety of fresh produce year-round.  This would not be possible without international trade.  </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BA49DAB-2E0E-48DF-9AD1-8F5FFC0A9B46}" type="slidenum">
              <a:rPr lang="en-US" altLang="zh-CN" sz="1200"/>
              <a:pPr algn="r"/>
              <a:t>29</a:t>
            </a:fld>
            <a:endParaRPr lang="en-US" altLang="zh-CN" sz="1200"/>
          </a:p>
        </p:txBody>
      </p:sp>
      <p:sp>
        <p:nvSpPr>
          <p:cNvPr id="32771" name="Rectangle 2"/>
          <p:cNvSpPr>
            <a:spLocks noGrp="1" noRot="1" noChangeAspect="1" noChangeArrowheads="1" noTextEdit="1"/>
          </p:cNvSpPr>
          <p:nvPr>
            <p:ph type="sldImg"/>
          </p:nvPr>
        </p:nvSpPr>
        <p:spPr>
          <a:xfrm>
            <a:off x="1144588" y="552450"/>
            <a:ext cx="4572000" cy="3429000"/>
          </a:xfrm>
        </p:spPr>
      </p:sp>
      <p:sp>
        <p:nvSpPr>
          <p:cNvPr id="32772" name="Rectangle 3"/>
          <p:cNvSpPr>
            <a:spLocks noGrp="1" noChangeArrowheads="1"/>
          </p:cNvSpPr>
          <p:nvPr>
            <p:ph type="body" idx="1"/>
          </p:nvPr>
        </p:nvSpPr>
        <p:spPr>
          <a:xfrm>
            <a:off x="685800" y="4213225"/>
            <a:ext cx="5486400" cy="4244975"/>
          </a:xfrm>
        </p:spPr>
        <p:txBody>
          <a:bodyPr anchor="t"/>
          <a:lstStyle/>
          <a:p>
            <a:r>
              <a:rPr lang="en-US" altLang="zh-CN"/>
              <a:t>A market economy is “decentralized,” meaning that there is no government committee that makes the decisions about what goods to produce and so forth.  Instead, many households and firms make their own decisions:  </a:t>
            </a:r>
          </a:p>
          <a:p>
            <a:endParaRPr lang="en-US" altLang="zh-CN"/>
          </a:p>
          <a:p>
            <a:r>
              <a:rPr lang="en-US" altLang="zh-CN"/>
              <a:t>* Each of many households decides who to work for and what goods to buy. </a:t>
            </a:r>
          </a:p>
          <a:p>
            <a:endParaRPr lang="en-US" altLang="zh-CN"/>
          </a:p>
          <a:p>
            <a:r>
              <a:rPr lang="en-US" altLang="zh-CN"/>
              <a:t>* Each of many firms decides whom to hire and what goods to produce.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8E50080-1B86-416B-AAE5-12C2BFFFD8D4}" type="slidenum">
              <a:rPr lang="en-US" altLang="zh-CN" sz="1200"/>
              <a:pPr algn="r"/>
              <a:t>30</a:t>
            </a:fld>
            <a:endParaRPr lang="en-US" altLang="zh-CN" sz="1200"/>
          </a:p>
        </p:txBody>
      </p:sp>
      <p:sp>
        <p:nvSpPr>
          <p:cNvPr id="34819" name="Rectangle 2"/>
          <p:cNvSpPr>
            <a:spLocks noGrp="1" noRot="1" noChangeAspect="1" noChangeArrowheads="1" noTextEdit="1"/>
          </p:cNvSpPr>
          <p:nvPr>
            <p:ph type="sldImg"/>
          </p:nvPr>
        </p:nvSpPr>
        <p:spPr>
          <a:xfrm>
            <a:off x="1144588" y="552450"/>
            <a:ext cx="4572000" cy="3429000"/>
          </a:xfrm>
        </p:spPr>
      </p:sp>
      <p:sp>
        <p:nvSpPr>
          <p:cNvPr id="34820" name="Rectangle 3"/>
          <p:cNvSpPr>
            <a:spLocks noGrp="1" noChangeArrowheads="1"/>
          </p:cNvSpPr>
          <p:nvPr>
            <p:ph type="body" idx="1"/>
          </p:nvPr>
        </p:nvSpPr>
        <p:spPr>
          <a:xfrm>
            <a:off x="685800" y="4213225"/>
            <a:ext cx="5486400" cy="4244975"/>
          </a:xfrm>
          <a:noFill/>
        </p:spPr>
        <p:txBody>
          <a:bodyPr anchor="t"/>
          <a:lstStyle/>
          <a:p>
            <a:r>
              <a:rPr lang="en-US" altLang="zh-CN"/>
              <a:t>In all versions of this textbook except </a:t>
            </a:r>
            <a:r>
              <a:rPr lang="en-US" altLang="zh-CN" i="1"/>
              <a:t>Brief Principles of Macroeconomics</a:t>
            </a:r>
            <a:r>
              <a:rPr lang="en-US" altLang="zh-CN"/>
              <a:t>, market efficiency and the invisible hand are covered more thoroughly in Chapter 7.  </a:t>
            </a: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A260D3D-0499-4E3B-B803-41C9BA8A795F}" type="slidenum">
              <a:rPr lang="en-US" altLang="zh-CN" sz="1200"/>
              <a:pPr algn="r"/>
              <a:t>32</a:t>
            </a:fld>
            <a:endParaRPr lang="en-US" altLang="zh-CN" sz="1200"/>
          </a:p>
        </p:txBody>
      </p:sp>
      <p:sp>
        <p:nvSpPr>
          <p:cNvPr id="37891" name="Rectangle 2"/>
          <p:cNvSpPr>
            <a:spLocks noGrp="1" noRot="1" noChangeAspect="1" noChangeArrowheads="1" noTextEdit="1"/>
          </p:cNvSpPr>
          <p:nvPr>
            <p:ph type="sldImg"/>
          </p:nvPr>
        </p:nvSpPr>
        <p:spPr>
          <a:xfrm>
            <a:off x="1144588" y="552450"/>
            <a:ext cx="4572000" cy="3429000"/>
          </a:xfrm>
        </p:spPr>
      </p:sp>
      <p:sp>
        <p:nvSpPr>
          <p:cNvPr id="37892" name="Rectangle 3"/>
          <p:cNvSpPr>
            <a:spLocks noGrp="1" noChangeArrowheads="1"/>
          </p:cNvSpPr>
          <p:nvPr>
            <p:ph type="body" idx="1"/>
          </p:nvPr>
        </p:nvSpPr>
        <p:spPr>
          <a:xfrm>
            <a:off x="685800" y="4213225"/>
            <a:ext cx="5486400" cy="4244975"/>
          </a:xfrm>
        </p:spPr>
        <p:txBody>
          <a:bodyPr anchor="t"/>
          <a:lstStyle/>
          <a:p>
            <a:r>
              <a:rPr lang="zh-CN"/>
              <a:t>[“</a:t>
            </a:r>
            <a:r>
              <a:rPr lang="en-US" altLang="zh-CN"/>
              <a:t>Govt” is an abbreviation for government.  Throughout all of the Premium PowerPoint chapters, I try to use abbreviations the way a thoughtful instructor would use them if writing on a chalkboard.  If you prefer to spell the word out, just use your mouse to highlight “govt” and then type out the full word.]</a:t>
            </a:r>
          </a:p>
          <a:p>
            <a:endParaRPr lang="en-US" altLang="zh-CN"/>
          </a:p>
          <a:p>
            <a:r>
              <a:rPr lang="en-US" altLang="zh-CN"/>
              <a:t>Two examples of the idea in the second bullet point:</a:t>
            </a:r>
          </a:p>
          <a:p>
            <a:pPr marL="227013" lvl="1" indent="-112713">
              <a:spcBef>
                <a:spcPct val="25000"/>
              </a:spcBef>
              <a:buFontTx/>
              <a:buChar char="•"/>
            </a:pPr>
            <a:r>
              <a:rPr lang="en-US" altLang="zh-CN"/>
              <a:t>A restaurant won’t serve meals if customers do not pay before they leave. </a:t>
            </a:r>
          </a:p>
          <a:p>
            <a:pPr marL="227013" lvl="1" indent="-112713">
              <a:spcBef>
                <a:spcPct val="25000"/>
              </a:spcBef>
              <a:buFontTx/>
              <a:buChar char="•"/>
            </a:pPr>
            <a:r>
              <a:rPr lang="en-US" altLang="zh-CN"/>
              <a:t>A music company won’t produce CDs if too many people avoid paying by making illegal copies.</a:t>
            </a:r>
          </a:p>
          <a:p>
            <a:endParaRPr lang="en-US" altLang="zh-CN"/>
          </a:p>
          <a:p>
            <a:r>
              <a:rPr lang="en-US" altLang="zh-CN"/>
              <a:t>Many fledging market economies are struggling through the transition from central planning because they have not developed institutions that protect and enforce property rights.  The British news magazine </a:t>
            </a:r>
            <a:r>
              <a:rPr lang="en-US" altLang="zh-CN" i="1"/>
              <a:t>The Economist</a:t>
            </a:r>
            <a:r>
              <a:rPr lang="en-US" altLang="zh-CN"/>
              <a:t> has lots of current examples of this.  An older but still interesting example comes from a column that Mankiw wrote in the June 12, 2000 issue of </a:t>
            </a:r>
            <a:r>
              <a:rPr lang="en-US" altLang="zh-CN" i="1"/>
              <a:t>Fortune</a:t>
            </a:r>
            <a:r>
              <a:rPr lang="en-US" altLang="zh-CN"/>
              <a:t> magazine entitled “Ukraine:  How Not To Run An Economy.”  </a:t>
            </a: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p:sp>
      <p:sp>
        <p:nvSpPr>
          <p:cNvPr id="41987" name="Rectangle 3"/>
          <p:cNvSpPr>
            <a:spLocks noGrp="1" noRot="1" noChangeArrowheads="1"/>
          </p:cNvSpPr>
          <p:nvPr>
            <p:ph type="body" idx="1"/>
          </p:nvPr>
        </p:nvSpPr>
        <p:spPr/>
        <p:txBody>
          <a:bodyPr/>
          <a:lstStyle/>
          <a:p>
            <a:pPr>
              <a:lnSpc>
                <a:spcPct val="95000"/>
              </a:lnSpc>
              <a:spcBef>
                <a:spcPct val="0"/>
              </a:spcBef>
              <a:spcAft>
                <a:spcPct val="30000"/>
              </a:spcAft>
            </a:pPr>
            <a:r>
              <a:rPr lang="en-US" altLang="zh-CN" sz="800"/>
              <a:t>The items in this list are meant to get students thinking about Principles 6 and 7 in the context of specific examples, and to generate discussion rather than arrive at definitive answers. </a:t>
            </a:r>
          </a:p>
          <a:p>
            <a:pPr>
              <a:lnSpc>
                <a:spcPct val="95000"/>
              </a:lnSpc>
              <a:spcBef>
                <a:spcPct val="0"/>
              </a:spcBef>
              <a:spcAft>
                <a:spcPct val="30000"/>
              </a:spcAft>
            </a:pPr>
            <a:r>
              <a:rPr lang="en-US" altLang="zh-CN" sz="800" b="1">
                <a:solidFill>
                  <a:srgbClr val="FF0000"/>
                </a:solidFill>
              </a:rPr>
              <a:t>NOTE:  Discussing the entire list would consume a lot of class time (20-25 minutes).  Two would suffice.  Pick your favorite two and delete the others.  </a:t>
            </a:r>
            <a:r>
              <a:rPr lang="en-US" altLang="zh-CN" sz="800"/>
              <a:t>Of course, you can skip this slide entirely if you wish to get through the chapter as quickly as possible.  </a:t>
            </a:r>
          </a:p>
          <a:p>
            <a:pPr>
              <a:lnSpc>
                <a:spcPct val="95000"/>
              </a:lnSpc>
              <a:spcBef>
                <a:spcPct val="0"/>
              </a:spcBef>
              <a:spcAft>
                <a:spcPct val="30000"/>
              </a:spcAft>
            </a:pPr>
            <a:r>
              <a:rPr lang="en-US" altLang="zh-CN" sz="800"/>
              <a:t>Here are some notes which might help guide the discussion:</a:t>
            </a:r>
          </a:p>
          <a:p>
            <a:pPr>
              <a:lnSpc>
                <a:spcPct val="95000"/>
              </a:lnSpc>
              <a:spcBef>
                <a:spcPct val="0"/>
              </a:spcBef>
              <a:spcAft>
                <a:spcPct val="30000"/>
              </a:spcAft>
            </a:pPr>
            <a:r>
              <a:rPr lang="en-US" altLang="zh-CN" sz="800" b="1" i="1"/>
              <a:t>a.  Public schools.</a:t>
            </a:r>
            <a:r>
              <a:rPr lang="en-US" altLang="zh-CN" sz="800"/>
              <a:t>  The alternative would be private schools.  The cost of education would be concentrated among those with school-aged children, rather than spread over all taxpayers, so the price per child would likely be high.  Some families would not be able to afford to enroll their children in schools, and would either home-school the children or raise them without education. Is the benefit to society of having an educated population large enough to justify making people without children share in the cost?  Could the private sector provide education more efficiently (either at lower cost or higher quality) than the public sector?   </a:t>
            </a:r>
          </a:p>
          <a:p>
            <a:pPr>
              <a:lnSpc>
                <a:spcPct val="95000"/>
              </a:lnSpc>
              <a:spcBef>
                <a:spcPct val="0"/>
              </a:spcBef>
              <a:spcAft>
                <a:spcPct val="30000"/>
              </a:spcAft>
            </a:pPr>
            <a:r>
              <a:rPr lang="en-US" altLang="zh-CN" sz="800" b="1" i="1"/>
              <a:t>b.  Workplace safety regulations.  </a:t>
            </a:r>
            <a:r>
              <a:rPr lang="en-US" altLang="zh-CN" sz="800"/>
              <a:t>Without such regulations, would firms provide a safe environment for their workers?  Some students will say “no – look at how bad working conditions are in poor countries which have no safety regulations.”  Another view is dropping such regulations would make workers better off.  Workers may view the safety of their work environment as part of their wage:  the less safe the environment at a specific firm, the higher the wage the firm will have to offer to make workers willing to work there. If workers vary with respect to their tolerance for unsafe conditions, then workers with a high risk tolerance would be better off if given the option to work for higher wages in factories that aren’t as safe.  Such workers would be worse off if the government required all firms to provide equally safe conditions.  </a:t>
            </a:r>
          </a:p>
          <a:p>
            <a:pPr>
              <a:lnSpc>
                <a:spcPct val="95000"/>
              </a:lnSpc>
              <a:spcBef>
                <a:spcPct val="0"/>
              </a:spcBef>
              <a:spcAft>
                <a:spcPct val="30000"/>
              </a:spcAft>
            </a:pPr>
            <a:r>
              <a:rPr lang="en-US" altLang="zh-CN" sz="800" b="1" i="1"/>
              <a:t>c.  Public highways.  </a:t>
            </a:r>
            <a:r>
              <a:rPr lang="en-US" altLang="zh-CN" sz="800"/>
              <a:t>The alternative would be toll highways operated by the private sector.  People who use highways more would pay more, and people that use them less would pay less, which seems fairer than having everyone pay equally for highways.  (Actually, everyone does not pay equally - people who use public roads more buy more gas, and therefore pay more gas tax.)  If there are external benefits to society of having a national highway system, then the private sector would under-provide this good. </a:t>
            </a:r>
          </a:p>
          <a:p>
            <a:pPr>
              <a:lnSpc>
                <a:spcPct val="95000"/>
              </a:lnSpc>
              <a:spcBef>
                <a:spcPct val="0"/>
              </a:spcBef>
              <a:spcAft>
                <a:spcPct val="30000"/>
              </a:spcAft>
            </a:pPr>
            <a:r>
              <a:rPr lang="en-US" altLang="zh-CN" sz="800" b="1" i="1"/>
              <a:t>d.  Patent laws.  </a:t>
            </a:r>
            <a:r>
              <a:rPr lang="en-US" altLang="zh-CN" sz="800"/>
              <a:t>I’ve kind of loaded the question with the wording on the slide.  If you wish, change it to just “Patent laws.”  Is it fair that drug companies charge such high prices for drugs that some people need to stay alive?  If drug prices are regulated, how might pharmaceutical firms respond?  </a:t>
            </a:r>
          </a:p>
          <a:p>
            <a:pPr>
              <a:lnSpc>
                <a:spcPct val="90000"/>
              </a:lnSpc>
            </a:pPr>
            <a:endParaRPr lang="zh-CN" sz="90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0327C18-D58A-4A6C-B264-FFD8E4F6A8A1}" type="slidenum">
              <a:rPr lang="en-US" altLang="zh-CN" sz="1200"/>
              <a:pPr algn="r"/>
              <a:t>36</a:t>
            </a:fld>
            <a:endParaRPr lang="en-US" altLang="zh-CN" sz="1200"/>
          </a:p>
        </p:txBody>
      </p:sp>
      <p:sp>
        <p:nvSpPr>
          <p:cNvPr id="45059" name="Rectangle 2"/>
          <p:cNvSpPr>
            <a:spLocks noGrp="1" noRot="1" noChangeAspect="1" noChangeArrowheads="1" noTextEdit="1"/>
          </p:cNvSpPr>
          <p:nvPr>
            <p:ph type="sldImg"/>
          </p:nvPr>
        </p:nvSpPr>
        <p:spPr>
          <a:xfrm>
            <a:off x="1144588" y="552450"/>
            <a:ext cx="4572000" cy="3429000"/>
          </a:xfrm>
        </p:spPr>
      </p:sp>
      <p:sp>
        <p:nvSpPr>
          <p:cNvPr id="45060" name="Rectangle 3"/>
          <p:cNvSpPr>
            <a:spLocks noGrp="1" noChangeArrowheads="1"/>
          </p:cNvSpPr>
          <p:nvPr>
            <p:ph type="body" idx="1"/>
          </p:nvPr>
        </p:nvSpPr>
        <p:spPr>
          <a:xfrm>
            <a:off x="685800" y="4213225"/>
            <a:ext cx="5486400" cy="4244975"/>
          </a:xfrm>
        </p:spPr>
        <p:txBody>
          <a:bodyPr anchor="t"/>
          <a:lstStyle/>
          <a:p>
            <a:r>
              <a:rPr lang="zh-CN" sz="1300" dirty="0"/>
              <a:t>“</a:t>
            </a:r>
            <a:r>
              <a:rPr lang="en-US" altLang="zh-CN" sz="1300" dirty="0"/>
              <a:t>Rich countries” refers to countries like the U.S., Japan, and Germany.  </a:t>
            </a:r>
          </a:p>
          <a:p>
            <a:r>
              <a:rPr lang="en-US" altLang="zh-CN" sz="1300" dirty="0"/>
              <a:t>“Poor countries” refers to countries like India, Indonesia, and Nigeria. </a:t>
            </a: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83BD1AE-AEC7-4BFA-8D24-AC6FF46F92A6}" type="slidenum">
              <a:rPr lang="en-US" altLang="zh-CN" sz="1200"/>
              <a:pPr algn="r"/>
              <a:t>42</a:t>
            </a:fld>
            <a:endParaRPr lang="en-US" altLang="zh-CN" sz="1200"/>
          </a:p>
        </p:txBody>
      </p:sp>
      <p:sp>
        <p:nvSpPr>
          <p:cNvPr id="49155" name="Rectangle 2"/>
          <p:cNvSpPr>
            <a:spLocks noGrp="1" noRot="1" noChangeAspect="1" noChangeArrowheads="1" noTextEdit="1"/>
          </p:cNvSpPr>
          <p:nvPr>
            <p:ph type="sldImg"/>
          </p:nvPr>
        </p:nvSpPr>
        <p:spPr>
          <a:xfrm>
            <a:off x="1144588" y="552450"/>
            <a:ext cx="4572000" cy="3429000"/>
          </a:xfrm>
        </p:spPr>
      </p:sp>
      <p:sp>
        <p:nvSpPr>
          <p:cNvPr id="49156" name="Rectangle 3"/>
          <p:cNvSpPr>
            <a:spLocks noGrp="1" noChangeArrowheads="1"/>
          </p:cNvSpPr>
          <p:nvPr>
            <p:ph type="body" idx="1"/>
          </p:nvPr>
        </p:nvSpPr>
        <p:spPr>
          <a:xfrm>
            <a:off x="685800" y="4213225"/>
            <a:ext cx="5486400" cy="4244975"/>
          </a:xfrm>
        </p:spPr>
        <p:txBody>
          <a:bodyPr anchor="t"/>
          <a:lstStyle/>
          <a:p>
            <a:r>
              <a:rPr lang="en-US" altLang="zh-CN"/>
              <a:t>While the long-run effect of increasing the quantity of money is inflation, the short-run effects are more complicated - and controversial.  However, most mainstream economists believe the following:  An increase in the quantity of money causes spending to rise, which causes prices to rise, which induces firms to produce more goods and services, which requires that they hire more workers.  Hence, in the short-run, increasing the quantity of money causes inflation to rise, but unemployment to fall.  </a:t>
            </a:r>
          </a:p>
          <a:p>
            <a:r>
              <a:rPr lang="en-US" altLang="zh-CN"/>
              <a:t>Of course, REDUCING the quantity of money would have the opposite effects (inflation would fall, while unemployment would rise) in the short run. </a:t>
            </a:r>
          </a:p>
          <a:p>
            <a:r>
              <a:rPr lang="en-US" altLang="zh-CN"/>
              <a:t>Keep in mind, though, the lesson from Principle #9:  In the long run, changing the quantity of money only affects inflation.  We will learn in a later chapter what determines the rate of unemployment in the long run, and we will see that it has nothing to do with the quantity of money.  </a:t>
            </a:r>
          </a:p>
          <a:p>
            <a:endParaRPr lang="en-US" altLang="zh-CN"/>
          </a:p>
          <a:p>
            <a:r>
              <a:rPr lang="en-US" altLang="zh-CN"/>
              <a:t>The second bullet addresses the following point:  In some decades, due to factors outside of the control of policymakers, inflation and unemployment are both high (e.g. 1970s) – or low (e.g. 1990s).  Yet, given these other factors, policymakers can always reduce unemployment temporarily by creating more inflation, or vice versa.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0EDD8C2-0C34-4E79-9636-0110F8ED4D7A}" type="slidenum">
              <a:rPr lang="en-US" altLang="zh-CN" sz="1200"/>
              <a:pPr algn="r"/>
              <a:t>44</a:t>
            </a:fld>
            <a:endParaRPr lang="en-US" altLang="zh-CN" sz="1200"/>
          </a:p>
        </p:txBody>
      </p:sp>
      <p:sp>
        <p:nvSpPr>
          <p:cNvPr id="51203" name="Rectangle 3"/>
          <p:cNvSpPr>
            <a:spLocks noGrp="1" noRot="1" noChangeAspect="1" noChangeArrowheads="1" noTextEdit="1"/>
          </p:cNvSpPr>
          <p:nvPr>
            <p:ph type="sldImg"/>
          </p:nvPr>
        </p:nvSpPr>
        <p:spPr/>
      </p:sp>
      <p:sp>
        <p:nvSpPr>
          <p:cNvPr id="51204" name="Rectangle 4"/>
          <p:cNvSpPr>
            <a:spLocks noGrp="1" noRot="1" noChangeArrowheads="1"/>
          </p:cNvSpPr>
          <p:nvPr>
            <p:ph type="body" idx="1"/>
          </p:nvPr>
        </p:nvSpPr>
        <p:spPr/>
        <p:txBody>
          <a:bodyPr/>
          <a:lstStyle/>
          <a:p>
            <a:r>
              <a:rPr lang="en-US" altLang="zh-CN"/>
              <a:t>Most new college students have not been taught good study skills, yet we professors often assume they have such skills.  This is the first of four slides that summarize an FYI box which describes proven strategies for learning and retention.  </a:t>
            </a:r>
          </a:p>
          <a:p>
            <a:endParaRPr lang="en-US" altLang="zh-CN"/>
          </a:p>
          <a:p>
            <a:r>
              <a:rPr lang="en-US" altLang="zh-CN"/>
              <a:t>If you’re pressed for time, you can of course skip these slides, but please urge your students to read this FYI box. </a:t>
            </a:r>
          </a:p>
          <a:p>
            <a:endParaRPr lang="en-US" altLang="zh-CN"/>
          </a:p>
          <a:p>
            <a:r>
              <a:rPr lang="en-US" altLang="zh-CN"/>
              <a:t>But if you can spare 30 minutes of class time, there’s a very effective activity you can do in class which lets students see for themselves the power of active reading and teaching a partner. I describe this activity in the notes section of the fourth “FYI:  How to Read Your Textbook” slide.  This activity could replace showing these four slides in class, though your students should still read the corresponding FYI box in the book. </a:t>
            </a: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55B32BE-14D5-412A-B621-FD74D3B0AB4A}" type="slidenum">
              <a:rPr lang="en-US" altLang="zh-CN" sz="1200"/>
              <a:pPr algn="r"/>
              <a:t>45</a:t>
            </a:fld>
            <a:endParaRPr lang="en-US" altLang="zh-CN" sz="1200"/>
          </a:p>
        </p:txBody>
      </p:sp>
      <p:sp>
        <p:nvSpPr>
          <p:cNvPr id="53251" name="Rectangle 2"/>
          <p:cNvSpPr>
            <a:spLocks noGrp="1" noRot="1" noChangeAspect="1" noChangeArrowheads="1" noTextEdit="1"/>
          </p:cNvSpPr>
          <p:nvPr>
            <p:ph type="sldImg"/>
          </p:nvPr>
        </p:nvSpPr>
        <p:spPr>
          <a:xfrm>
            <a:off x="1143000" y="552450"/>
            <a:ext cx="4572000" cy="3429000"/>
          </a:xfrm>
        </p:spPr>
      </p:sp>
      <p:sp>
        <p:nvSpPr>
          <p:cNvPr id="53252" name="Rectangle 3"/>
          <p:cNvSpPr>
            <a:spLocks noGrp="1" noChangeArrowheads="1"/>
          </p:cNvSpPr>
          <p:nvPr>
            <p:ph type="body" idx="1"/>
          </p:nvPr>
        </p:nvSpPr>
        <p:spPr>
          <a:xfrm>
            <a:off x="685800" y="4213225"/>
            <a:ext cx="5486400" cy="4244975"/>
          </a:xfrm>
          <a:noFill/>
        </p:spPr>
        <p:txBody>
          <a:bodyPr anchor="t"/>
          <a:lstStyle/>
          <a:p>
            <a:r>
              <a:rPr lang="en-US" altLang="zh-CN"/>
              <a:t>If you do not like “They are often good practice for the exams,” please feel free to delete it.  I’ve found, though, that students are more motivated to work practice problems when they think that doing so will help them earn a higher score on the exam. </a:t>
            </a:r>
          </a:p>
          <a:p>
            <a:endParaRPr lang="en-US" altLang="zh-CN"/>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A9F40E-739C-4EC1-A3D7-9E763CAC6E9C}" type="slidenum">
              <a:rPr lang="en-US" altLang="zh-CN" sz="1200"/>
              <a:pPr algn="r"/>
              <a:t>9</a:t>
            </a:fld>
            <a:endParaRPr lang="en-US" altLang="zh-CN" sz="1200"/>
          </a:p>
        </p:txBody>
      </p:sp>
      <p:sp>
        <p:nvSpPr>
          <p:cNvPr id="9219" name="Rectangle 2"/>
          <p:cNvSpPr>
            <a:spLocks noGrp="1" noRot="1" noChangeAspect="1" noChangeArrowheads="1" noTextEdit="1"/>
          </p:cNvSpPr>
          <p:nvPr>
            <p:ph type="sldImg"/>
          </p:nvPr>
        </p:nvSpPr>
        <p:spPr>
          <a:xfrm>
            <a:off x="1144588" y="552450"/>
            <a:ext cx="4572000" cy="3429000"/>
          </a:xfrm>
        </p:spPr>
      </p:sp>
      <p:sp>
        <p:nvSpPr>
          <p:cNvPr id="9220" name="Rectangle 3"/>
          <p:cNvSpPr>
            <a:spLocks noGrp="1" noChangeArrowheads="1"/>
          </p:cNvSpPr>
          <p:nvPr>
            <p:ph type="body" idx="1"/>
          </p:nvPr>
        </p:nvSpPr>
        <p:spPr>
          <a:xfrm>
            <a:off x="685800" y="4213225"/>
            <a:ext cx="5486400" cy="4244975"/>
          </a:xfrm>
        </p:spPr>
        <p:txBody>
          <a:bodyPr anchor="t"/>
          <a:lstStyle/>
          <a:p>
            <a:pPr>
              <a:lnSpc>
                <a:spcPct val="90000"/>
              </a:lnSpc>
            </a:pPr>
            <a:endParaRPr lang="en-US" altLang="zh-CN" dirty="0"/>
          </a:p>
        </p:txBody>
      </p:sp>
    </p:spTree>
    <p:extLst>
      <p:ext uri="{BB962C8B-B14F-4D97-AF65-F5344CB8AC3E}">
        <p14:creationId xmlns:p14="http://schemas.microsoft.com/office/powerpoint/2010/main" val="3242406305"/>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74B3555-C430-47F8-A696-3A1B0ED869FF}" type="slidenum">
              <a:rPr lang="en-US" altLang="zh-CN" sz="1200"/>
              <a:pPr algn="r"/>
              <a:t>46</a:t>
            </a:fld>
            <a:endParaRPr lang="en-US" altLang="zh-CN" sz="1200"/>
          </a:p>
        </p:txBody>
      </p:sp>
      <p:sp>
        <p:nvSpPr>
          <p:cNvPr id="55299" name="Rectangle 2"/>
          <p:cNvSpPr>
            <a:spLocks noGrp="1" noRot="1" noChangeAspect="1" noChangeArrowheads="1" noTextEdit="1"/>
          </p:cNvSpPr>
          <p:nvPr>
            <p:ph type="sldImg"/>
          </p:nvPr>
        </p:nvSpPr>
        <p:spPr>
          <a:xfrm>
            <a:off x="1144588" y="552450"/>
            <a:ext cx="4572000" cy="3429000"/>
          </a:xfrm>
        </p:spPr>
      </p:sp>
      <p:sp>
        <p:nvSpPr>
          <p:cNvPr id="55300" name="Rectangle 3"/>
          <p:cNvSpPr>
            <a:spLocks noGrp="1" noChangeArrowheads="1"/>
          </p:cNvSpPr>
          <p:nvPr>
            <p:ph type="body" idx="1"/>
          </p:nvPr>
        </p:nvSpPr>
        <p:spPr>
          <a:xfrm>
            <a:off x="685800" y="4213225"/>
            <a:ext cx="5486400" cy="4244975"/>
          </a:xfrm>
        </p:spPr>
        <p:txBody>
          <a:bodyPr anchor="t"/>
          <a:lstStyle/>
          <a:p>
            <a:r>
              <a:rPr lang="en-US" altLang="zh-CN"/>
              <a:t>If your classroom computer has a live internet connection, you should be able to click on the link and visit the textbook’s website.  It’s worth taking 2-3 minutes of class time to show students the resources there.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7CB6676-2CEC-4E12-BD31-294F9FA4566F}" type="slidenum">
              <a:rPr lang="en-US" altLang="zh-CN" sz="1200"/>
              <a:pPr algn="r"/>
              <a:t>47</a:t>
            </a:fld>
            <a:endParaRPr lang="en-US" altLang="zh-CN" sz="1200"/>
          </a:p>
        </p:txBody>
      </p:sp>
      <p:sp>
        <p:nvSpPr>
          <p:cNvPr id="57347" name="Rectangle 2"/>
          <p:cNvSpPr>
            <a:spLocks noGrp="1" noRot="1" noChangeAspect="1" noChangeArrowheads="1" noTextEdit="1"/>
          </p:cNvSpPr>
          <p:nvPr>
            <p:ph type="sldImg"/>
          </p:nvPr>
        </p:nvSpPr>
        <p:spPr>
          <a:xfrm>
            <a:off x="1204913" y="552450"/>
            <a:ext cx="4027487" cy="3019425"/>
          </a:xfrm>
        </p:spPr>
      </p:sp>
      <p:sp>
        <p:nvSpPr>
          <p:cNvPr id="57348" name="Rectangle 3"/>
          <p:cNvSpPr>
            <a:spLocks noGrp="1" noChangeArrowheads="1"/>
          </p:cNvSpPr>
          <p:nvPr>
            <p:ph type="body" idx="1"/>
          </p:nvPr>
        </p:nvSpPr>
        <p:spPr>
          <a:xfrm>
            <a:off x="557213" y="3773488"/>
            <a:ext cx="5908675" cy="4886325"/>
          </a:xfrm>
        </p:spPr>
        <p:txBody>
          <a:bodyPr anchor="t"/>
          <a:lstStyle/>
          <a:p>
            <a:pPr>
              <a:lnSpc>
                <a:spcPct val="90000"/>
              </a:lnSpc>
            </a:pPr>
            <a:r>
              <a:rPr lang="en-US" altLang="zh-CN" sz="1000"/>
              <a:t>Here’s the activity I mentioned a few slides back.  I have used it many times with terrific results.  </a:t>
            </a:r>
          </a:p>
          <a:p>
            <a:pPr>
              <a:lnSpc>
                <a:spcPct val="90000"/>
              </a:lnSpc>
            </a:pPr>
            <a:endParaRPr lang="en-US" altLang="zh-CN" sz="1000"/>
          </a:p>
          <a:p>
            <a:pPr>
              <a:lnSpc>
                <a:spcPct val="90000"/>
              </a:lnSpc>
            </a:pPr>
            <a:r>
              <a:rPr lang="en-US" altLang="zh-CN" sz="1000"/>
              <a:t>Find two newspaper articles on topical economic issues.  The articles must be (1) short enough that a beginning college student can read either of them in 10 minutes or less, (2) appropriate for the lay reader, and (3) very interesting.  Make enough copies for all students in your class.  Use different colored paper for each article, e.g. yellow for Article 1 and blue for Article 2.  In class, instruct students to pair up.  In each student pair, one student is assigned Article 1, the other assigned Article 2.  Tell students they will have 15 minutes to read their assigned article.  Then, each student will have 5 minutes to teach the contents of his or her article to his or her partner.  Tell students it is not acceptable to merely give a paragraph-by-paragraph summary when teaching their articles to their partner. </a:t>
            </a:r>
          </a:p>
          <a:p>
            <a:pPr>
              <a:lnSpc>
                <a:spcPct val="90000"/>
              </a:lnSpc>
            </a:pPr>
            <a:endParaRPr lang="en-US" altLang="zh-CN" sz="1000"/>
          </a:p>
          <a:p>
            <a:pPr>
              <a:lnSpc>
                <a:spcPct val="90000"/>
              </a:lnSpc>
            </a:pPr>
            <a:r>
              <a:rPr lang="en-US" altLang="zh-CN" sz="1000"/>
              <a:t>Use your timer or a watch to announce when the 15 minutes are up and it’s time to start teaching.  Five minutes later, announce when it’s time for the other student to teach his/her article.  Five minutes later, stop the activity and re-group as a class.  Ask your students the following four questions.  </a:t>
            </a:r>
          </a:p>
          <a:p>
            <a:pPr>
              <a:lnSpc>
                <a:spcPct val="90000"/>
              </a:lnSpc>
            </a:pPr>
            <a:endParaRPr lang="en-US" altLang="zh-CN" sz="1000"/>
          </a:p>
          <a:p>
            <a:pPr>
              <a:lnSpc>
                <a:spcPct val="90000"/>
              </a:lnSpc>
            </a:pPr>
            <a:r>
              <a:rPr lang="en-US" altLang="zh-CN" sz="1000"/>
              <a:t>1) “How did you read your article, knowing that you were going to have to teach it to someone in a few minutes?  Did you read it the same way as when you’re reading the paper on your own?  Explain.”  Ssummarize their responses on the board; you should come up with a list that includes the techniques they used to read the article.  It will include things like “I took notes,” “I tried to identify the main point and the supporting information,” “I kept going back and re-reading sections of the article,” or “I kept jumping around the article, looking for connections.”  After taking students responses, you can add a couple of your own if you like.  </a:t>
            </a:r>
          </a:p>
          <a:p>
            <a:pPr>
              <a:lnSpc>
                <a:spcPct val="90000"/>
              </a:lnSpc>
            </a:pPr>
            <a:endParaRPr lang="en-US" altLang="zh-CN" sz="1000"/>
          </a:p>
          <a:p>
            <a:pPr>
              <a:lnSpc>
                <a:spcPct val="90000"/>
              </a:lnSpc>
            </a:pPr>
            <a:r>
              <a:rPr lang="en-US" altLang="zh-CN" sz="1000"/>
              <a:t>2) “Having read the article using these techniques, do you think you learned more from it and will retain more than if you read the article they way you would when you’re reading the paper on your own?  Explain.”  There should be a consensus that, yes, using these techniques leads to more learning and better retention.   </a:t>
            </a:r>
          </a:p>
          <a:p>
            <a:pPr>
              <a:lnSpc>
                <a:spcPct val="90000"/>
              </a:lnSpc>
            </a:pPr>
            <a:endParaRPr lang="en-US" altLang="zh-CN" sz="1000"/>
          </a:p>
          <a:p>
            <a:pPr>
              <a:lnSpc>
                <a:spcPct val="90000"/>
              </a:lnSpc>
            </a:pPr>
            <a:r>
              <a:rPr lang="en-US" altLang="zh-CN" sz="1000"/>
              <a:t>3) “Are there any other contexts in which you might benefit from using these techniques while reading?”  The students should realize the obvious answer:  reading their textbooks.  </a:t>
            </a: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34EE9BA-A68C-4CC5-958A-ED9A9DCA028B}" type="slidenum">
              <a:rPr lang="en-US" altLang="zh-CN" smtClean="0"/>
              <a:pPr/>
              <a:t>48</a:t>
            </a:fld>
            <a:endParaRPr lang="en-US" altLang="zh-CN"/>
          </a:p>
        </p:txBody>
      </p:sp>
    </p:spTree>
    <p:extLst>
      <p:ext uri="{BB962C8B-B14F-4D97-AF65-F5344CB8AC3E}">
        <p14:creationId xmlns:p14="http://schemas.microsoft.com/office/powerpoint/2010/main" val="3920829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2FA27D1-F722-461F-9F98-F2646C2CE766}" type="slidenum">
              <a:rPr lang="en-US" altLang="zh-CN" sz="1200"/>
              <a:pPr algn="r"/>
              <a:t>50</a:t>
            </a:fld>
            <a:endParaRPr lang="en-US" altLang="zh-CN" sz="1200"/>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p:txBody>
          <a:bodyPr anchor="t"/>
          <a:lstStyle/>
          <a:p>
            <a:r>
              <a:rPr lang="en-US" altLang="zh-CN"/>
              <a:t>This and the following slide build the Circular-Flow Diagram piece by piece.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1C466D-4BE4-47FE-851D-BA05D2966E0C}" type="slidenum">
              <a:rPr lang="en-US" altLang="zh-CN" sz="1200"/>
              <a:pPr algn="r"/>
              <a:t>51</a:t>
            </a:fld>
            <a:endParaRPr lang="en-US" altLang="zh-CN" sz="1200"/>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p:txBody>
          <a:bodyPr anchor="t"/>
          <a:lstStyle/>
          <a:p>
            <a:r>
              <a:rPr lang="en-US" altLang="zh-CN"/>
              <a:t>In this diagram, the green arrows represent flows of income/payments.  The red arrows represent flows of goods &amp; services (including services of the factors of production in the lower half of the diagram).  </a:t>
            </a:r>
          </a:p>
          <a:p>
            <a:endParaRPr lang="en-US" altLang="zh-CN"/>
          </a:p>
          <a:p>
            <a:r>
              <a:rPr lang="en-US" altLang="zh-CN"/>
              <a:t>To keep the graph simple, we have omitted the government, financial system, and foreign sector, as discussed on the next slide. </a:t>
            </a:r>
          </a:p>
          <a:p>
            <a:endParaRPr lang="en-US" altLang="zh-CN"/>
          </a:p>
          <a:p>
            <a:r>
              <a:rPr lang="en-US" altLang="zh-CN"/>
              <a:t>You may wish to change the order in which the elements appear.  To do so, look for “Custom Animation” in your version of PowerPoint.  </a:t>
            </a: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9FE89DA-F7DD-4484-AB01-A7F36A03CA83}" type="slidenum">
              <a:rPr lang="en-US" altLang="zh-CN" sz="1200"/>
              <a:pPr algn="r"/>
              <a:t>53</a:t>
            </a:fld>
            <a:endParaRPr lang="en-US" altLang="zh-CN" sz="1200"/>
          </a:p>
        </p:txBody>
      </p:sp>
      <p:sp>
        <p:nvSpPr>
          <p:cNvPr id="25603" name="Rectangle 2"/>
          <p:cNvSpPr>
            <a:spLocks noGrp="1" noRot="1" noChangeAspect="1" noChangeArrowheads="1" noTextEdit="1"/>
          </p:cNvSpPr>
          <p:nvPr>
            <p:ph type="sldImg"/>
          </p:nvPr>
        </p:nvSpPr>
        <p:spPr>
          <a:xfrm>
            <a:off x="1144588" y="685800"/>
            <a:ext cx="4572000" cy="3429000"/>
          </a:xfrm>
        </p:spPr>
      </p:sp>
      <p:sp>
        <p:nvSpPr>
          <p:cNvPr id="25604" name="Rectangle 3"/>
          <p:cNvSpPr>
            <a:spLocks noGrp="1" noChangeArrowheads="1"/>
          </p:cNvSpPr>
          <p:nvPr>
            <p:ph type="body" idx="1"/>
          </p:nvPr>
        </p:nvSpPr>
        <p:spPr/>
        <p:txBody>
          <a:bodyPr anchor="t"/>
          <a:lstStyle/>
          <a:p>
            <a:r>
              <a:rPr lang="en-US" altLang="zh-CN"/>
              <a:t>Suggestion:</a:t>
            </a:r>
          </a:p>
          <a:p>
            <a:r>
              <a:rPr lang="en-US" altLang="zh-CN"/>
              <a:t>Show first row.  Explain how we get the production numbers from the employment numbers.  Then, show the rest of the employment numbers, and give students 3 minutes to compute the production numbers for each employment allocation.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p:sp>
      <p:sp>
        <p:nvSpPr>
          <p:cNvPr id="28675" name="Rectangle 3"/>
          <p:cNvSpPr>
            <a:spLocks noGrp="1" noRot="1" noChangeArrowheads="1"/>
          </p:cNvSpPr>
          <p:nvPr>
            <p:ph type="body" idx="1"/>
          </p:nvPr>
        </p:nvSpPr>
        <p:spPr/>
        <p:txBody>
          <a:bodyPr/>
          <a:lstStyle/>
          <a:p>
            <a:r>
              <a:rPr lang="en-US" altLang="zh-CN"/>
              <a:t>This exercise leads students to discover for themselves that points under the PPF are possible but inefficient, while points above it are not possible. </a:t>
            </a: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5B3A80B-7284-4AA4-AF3C-67753EE13732}" type="slidenum">
              <a:rPr lang="en-US" altLang="zh-CN" sz="1200"/>
              <a:pPr algn="r"/>
              <a:t>60</a:t>
            </a:fld>
            <a:endParaRPr lang="en-US" altLang="zh-CN" sz="1200"/>
          </a:p>
        </p:txBody>
      </p:sp>
      <p:sp>
        <p:nvSpPr>
          <p:cNvPr id="34819" name="Rectangle 2"/>
          <p:cNvSpPr>
            <a:spLocks noGrp="1" noRot="1" noChangeAspect="1" noChangeArrowheads="1" noTextEdit="1"/>
          </p:cNvSpPr>
          <p:nvPr>
            <p:ph type="sldImg"/>
          </p:nvPr>
        </p:nvSpPr>
        <p:spPr>
          <a:xfrm>
            <a:off x="1144588" y="685800"/>
            <a:ext cx="4572000" cy="3429000"/>
          </a:xfrm>
        </p:spPr>
      </p:sp>
      <p:sp>
        <p:nvSpPr>
          <p:cNvPr id="34820" name="Rectangle 3"/>
          <p:cNvSpPr>
            <a:spLocks noGrp="1" noChangeArrowheads="1"/>
          </p:cNvSpPr>
          <p:nvPr>
            <p:ph type="body" idx="1"/>
          </p:nvPr>
        </p:nvSpPr>
        <p:spPr/>
        <p:txBody>
          <a:bodyPr anchor="t"/>
          <a:lstStyle/>
          <a:p>
            <a:r>
              <a:rPr lang="en-US" altLang="zh-CN"/>
              <a:t>Here, the “rise” is a negative number, because, as you move to the right, the line falls (meaning wheat output is reduced). </a:t>
            </a:r>
          </a:p>
          <a:p>
            <a:endParaRPr lang="en-US" altLang="zh-CN"/>
          </a:p>
          <a:p>
            <a:r>
              <a:rPr lang="en-US" altLang="zh-CN"/>
              <a:t>Moving to the right involves shifting resources from the production of wheat (which causes wheat output to fall) to the production of computers (which causes computer production to rise).  Producing an additional computer requires the resources that would otherwise produce 10 tons of wheat.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p:sp>
      <p:sp>
        <p:nvSpPr>
          <p:cNvPr id="36867" name="Rectangle 3"/>
          <p:cNvSpPr>
            <a:spLocks noGrp="1" noRot="1" noChangeArrowheads="1"/>
          </p:cNvSpPr>
          <p:nvPr>
            <p:ph type="body" idx="1"/>
          </p:nvPr>
        </p:nvSpPr>
        <p:spPr/>
        <p:txBody>
          <a:bodyPr/>
          <a:lstStyle/>
          <a:p>
            <a:r>
              <a:rPr lang="en-US" altLang="zh-CN"/>
              <a:t>This exercise reinforces the material on the preceding slide.  It is especially useful if you plan to cover Chapter 3 (Interdependence and the Gains from Trade) after completing Chapter 2.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p:sp>
      <p:sp>
        <p:nvSpPr>
          <p:cNvPr id="38915" name="Rectangle 3"/>
          <p:cNvSpPr>
            <a:spLocks noGrp="1" noRot="1" noChangeArrowheads="1"/>
          </p:cNvSpPr>
          <p:nvPr>
            <p:ph type="body" idx="1"/>
          </p:nvPr>
        </p:nvSpPr>
        <p:spPr/>
        <p:txBody>
          <a:bodyPr/>
          <a:lstStyle/>
          <a:p>
            <a:r>
              <a:rPr lang="en-US" altLang="zh-CN"/>
              <a:t>There are two ways to get the answer.   </a:t>
            </a:r>
          </a:p>
          <a:p>
            <a:r>
              <a:rPr lang="en-US" altLang="zh-CN"/>
              <a:t>The hard way is to compute the slope of both PPFs.  The slope of France’s PPF equals -600/300 = -2, meaning that France must give up two units of wine to get an additional unit of cloth.  The slope of England’s PPF = -200/300 = -2/3, meaning that England only must sacrifice 2/3 of a unit of wine to get an additional unit of cloth.  Thus, the opportunity cost of cloth is lower in England than France.  </a:t>
            </a:r>
          </a:p>
          <a:p>
            <a:r>
              <a:rPr lang="en-US" altLang="zh-CN"/>
              <a:t>The question, however, does not ask for the numerical values of the opportunity cost of cloth in the two countries.  It only asks which country has a lower opportunity cost of cloth.  </a:t>
            </a:r>
          </a:p>
          <a:p>
            <a:r>
              <a:rPr lang="en-US" altLang="zh-CN"/>
              <a:t>There is an easy way to determine the answer.  Students must remember that the slope of the PPF equals the opportunity cost of the good measured on the horizontal axis.  Then, students can simply “eyeball” the two PPFs to determine which is steepest.  From the graphs show, it’s pretty easy to see that England’s PPF isn’t as steep, and therefore the opportunity cost of cloth is lower in England than in France.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A9F40E-739C-4EC1-A3D7-9E763CAC6E9C}" type="slidenum">
              <a:rPr lang="en-US" altLang="zh-CN" sz="1200"/>
              <a:pPr algn="r"/>
              <a:t>11</a:t>
            </a:fld>
            <a:endParaRPr lang="en-US" altLang="zh-CN" sz="1200"/>
          </a:p>
        </p:txBody>
      </p:sp>
      <p:sp>
        <p:nvSpPr>
          <p:cNvPr id="9219" name="Rectangle 2"/>
          <p:cNvSpPr>
            <a:spLocks noGrp="1" noRot="1" noChangeAspect="1" noChangeArrowheads="1" noTextEdit="1"/>
          </p:cNvSpPr>
          <p:nvPr>
            <p:ph type="sldImg"/>
          </p:nvPr>
        </p:nvSpPr>
        <p:spPr>
          <a:xfrm>
            <a:off x="1144588" y="552450"/>
            <a:ext cx="4572000" cy="3429000"/>
          </a:xfrm>
        </p:spPr>
      </p:sp>
      <p:sp>
        <p:nvSpPr>
          <p:cNvPr id="9220" name="Rectangle 3"/>
          <p:cNvSpPr>
            <a:spLocks noGrp="1" noChangeArrowheads="1"/>
          </p:cNvSpPr>
          <p:nvPr>
            <p:ph type="body" idx="1"/>
          </p:nvPr>
        </p:nvSpPr>
        <p:spPr>
          <a:xfrm>
            <a:off x="685800" y="4213225"/>
            <a:ext cx="5486400" cy="4244975"/>
          </a:xfrm>
        </p:spPr>
        <p:txBody>
          <a:bodyPr anchor="t"/>
          <a:lstStyle/>
          <a:p>
            <a:pPr>
              <a:lnSpc>
                <a:spcPct val="90000"/>
              </a:lnSpc>
            </a:pPr>
            <a:endParaRPr lang="en-US" altLang="zh-CN" dirty="0"/>
          </a:p>
        </p:txBody>
      </p:sp>
    </p:spTree>
    <p:extLst>
      <p:ext uri="{BB962C8B-B14F-4D97-AF65-F5344CB8AC3E}">
        <p14:creationId xmlns:p14="http://schemas.microsoft.com/office/powerpoint/2010/main" val="3242406305"/>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15B4910-0B71-482D-ADA6-BE288C2A55F0}" type="slidenum">
              <a:rPr lang="en-US" altLang="zh-CN" sz="1200"/>
              <a:pPr algn="r"/>
              <a:t>63</a:t>
            </a:fld>
            <a:endParaRPr lang="en-US" altLang="zh-CN" sz="1200"/>
          </a:p>
        </p:txBody>
      </p:sp>
      <p:sp>
        <p:nvSpPr>
          <p:cNvPr id="40963" name="Rectangle 2"/>
          <p:cNvSpPr>
            <a:spLocks noGrp="1" noRot="1" noChangeAspect="1" noChangeArrowheads="1" noTextEdit="1"/>
          </p:cNvSpPr>
          <p:nvPr>
            <p:ph type="sldImg"/>
          </p:nvPr>
        </p:nvSpPr>
        <p:spPr>
          <a:xfrm>
            <a:off x="1144588" y="685800"/>
            <a:ext cx="4572000" cy="3429000"/>
          </a:xfrm>
        </p:spPr>
      </p:sp>
      <p:sp>
        <p:nvSpPr>
          <p:cNvPr id="40964" name="Rectangle 3"/>
          <p:cNvSpPr>
            <a:spLocks noGrp="1" noChangeArrowheads="1"/>
          </p:cNvSpPr>
          <p:nvPr>
            <p:ph type="body" idx="1"/>
          </p:nvPr>
        </p:nvSpPr>
        <p:spPr/>
        <p:txBody>
          <a:bodyPr anchor="t"/>
          <a:lstStyle/>
          <a:p>
            <a:r>
              <a:rPr lang="en-US" altLang="zh-CN" sz="1100"/>
              <a:t>The PPF shows the tradeoff between the outputs of different goods at a given time, but the tradeoff can change over time.  </a:t>
            </a:r>
          </a:p>
          <a:p>
            <a:endParaRPr lang="en-US" altLang="zh-CN" sz="1100"/>
          </a:p>
          <a:p>
            <a:r>
              <a:rPr lang="en-US" altLang="zh-CN" sz="1100"/>
              <a:t>For example, over time, the economy might get more workers (or more factories or more land).  Or, a more efficient technology might be invented.  Both events – an increase in the economy’s resources or an improvement in technology – cause an expansion in the set of opportunities.  That is, both allow the economy to produce more of one or both goods.  </a:t>
            </a:r>
          </a:p>
          <a:p>
            <a:endParaRPr lang="en-US" altLang="zh-CN" sz="1100"/>
          </a:p>
          <a:p>
            <a:r>
              <a:rPr lang="en-US" altLang="zh-CN" sz="1100"/>
              <a:t>This is a simple example of economic growth, an important subject that gets its own chapter in the macroeconomics portion of the textbook.  </a:t>
            </a:r>
          </a:p>
          <a:p>
            <a:endParaRPr lang="en-US" altLang="zh-CN" sz="1100"/>
          </a:p>
          <a:p>
            <a:r>
              <a:rPr lang="en-US" altLang="zh-CN" sz="1100"/>
              <a:t>In the example shown on this slide, economic growth causes a parallel outward shift of the PPF.  Since the new PPF is parallel to the old one, the tradeoff between the two goods is the same.  However, this need not always be the case.  For example, if a new technology had more impact on the computer industry than on the wheat industry, then the horizontal (computer) intercept would increase more than the vertical (wheat) intercept, and the PPF would become flatter:  the opportunity cost of computers would fall, because the technology has made them relatively cheaper (relative to wheat).  Going into more detail here is probably beyond the scope of this chapter.  </a:t>
            </a:r>
          </a:p>
          <a:p>
            <a:endParaRPr lang="zh-CN" sz="110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2AA62BA-CA33-4D5D-B83A-F54F9396E122}" type="slidenum">
              <a:rPr lang="en-US" altLang="zh-CN" sz="1200"/>
              <a:pPr algn="r"/>
              <a:t>66</a:t>
            </a:fld>
            <a:endParaRPr lang="en-US" altLang="zh-CN" sz="1200"/>
          </a:p>
        </p:txBody>
      </p:sp>
      <p:sp>
        <p:nvSpPr>
          <p:cNvPr id="45059" name="Rectangle 2"/>
          <p:cNvSpPr>
            <a:spLocks noGrp="1" noRot="1" noChangeAspect="1" noChangeArrowheads="1" noTextEdit="1"/>
          </p:cNvSpPr>
          <p:nvPr>
            <p:ph type="sldImg"/>
          </p:nvPr>
        </p:nvSpPr>
        <p:spPr>
          <a:xfrm>
            <a:off x="1143000" y="534988"/>
            <a:ext cx="4572000" cy="3429000"/>
          </a:xfrm>
        </p:spPr>
      </p:sp>
      <p:sp>
        <p:nvSpPr>
          <p:cNvPr id="45060" name="Rectangle 3"/>
          <p:cNvSpPr>
            <a:spLocks noGrp="1" noChangeArrowheads="1"/>
          </p:cNvSpPr>
          <p:nvPr>
            <p:ph type="body" idx="1"/>
          </p:nvPr>
        </p:nvSpPr>
        <p:spPr>
          <a:xfrm>
            <a:off x="685800" y="4248150"/>
            <a:ext cx="5486400" cy="4210050"/>
          </a:xfrm>
        </p:spPr>
        <p:txBody>
          <a:bodyPr anchor="t"/>
          <a:lstStyle/>
          <a:p>
            <a:r>
              <a:rPr lang="en-US" altLang="zh-CN"/>
              <a:t>Here, we are using “workers” for the more general “resources,” to keep things simple and consistent with the previous examples.  </a:t>
            </a: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D2DCB3-BF07-467B-8D45-14382982AEC4}" type="slidenum">
              <a:rPr lang="en-US" altLang="zh-CN" sz="1200"/>
              <a:pPr algn="r"/>
              <a:t>68</a:t>
            </a:fld>
            <a:endParaRPr lang="en-US" altLang="zh-CN" sz="1200"/>
          </a:p>
        </p:txBody>
      </p:sp>
      <p:sp>
        <p:nvSpPr>
          <p:cNvPr id="48131" name="Rectangle 2"/>
          <p:cNvSpPr>
            <a:spLocks noGrp="1" noRot="1" noChangeAspect="1" noChangeArrowheads="1" noTextEdit="1"/>
          </p:cNvSpPr>
          <p:nvPr>
            <p:ph type="sldImg"/>
          </p:nvPr>
        </p:nvSpPr>
        <p:spPr>
          <a:xfrm>
            <a:off x="1143000" y="534988"/>
            <a:ext cx="4572000" cy="3429000"/>
          </a:xfrm>
        </p:spPr>
      </p:sp>
      <p:sp>
        <p:nvSpPr>
          <p:cNvPr id="48132" name="Rectangle 3"/>
          <p:cNvSpPr>
            <a:spLocks noGrp="1" noChangeArrowheads="1"/>
          </p:cNvSpPr>
          <p:nvPr>
            <p:ph type="body" idx="1"/>
          </p:nvPr>
        </p:nvSpPr>
        <p:spPr>
          <a:xfrm>
            <a:off x="685800" y="4248150"/>
            <a:ext cx="5486400" cy="4210050"/>
          </a:xfrm>
        </p:spPr>
        <p:txBody>
          <a:bodyPr anchor="t"/>
          <a:lstStyle/>
          <a:p>
            <a:r>
              <a:rPr lang="en-US" altLang="zh-CN"/>
              <a:t>The bow-shaped PPF is more realistic.  However, the linear PPF is simpler to work with, and we can learn a lot about how the economy works using the linear PPF.  In Chapter 3, we will use a linear PPF to show how trade can make two countries (or two individuals) better off. </a:t>
            </a:r>
          </a:p>
          <a:p>
            <a:endParaRPr lang="en-US" altLang="zh-CN"/>
          </a:p>
          <a:p>
            <a:r>
              <a:rPr lang="en-US" altLang="zh-CN"/>
              <a:t>Note:  In the “Problems and Applications” at the end of the chapter, problem 4 asks students to construct a PPF for an economy with three different workers (Larry, Moe, and Curly), each with a different opportunity cost.  The PPF ends up having three line segments (one for each worker), which--very roughly--approximates a bow-shape.  After students work through and understand this problem, it should not be hard for them to understand the following:  the more different kinds of workers (or, more generally, resources) there are, the closer the PPF will resemble a smooth bow shape.  In an actual economy like the U.S., there are millions of different workers with different opportunity costs, so a smooth bow-shaped PPF is a nearly perfect approximation to the actual PPF.  </a:t>
            </a: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331C630-34D8-4849-9060-3585B5A498D3}" type="slidenum">
              <a:rPr lang="en-US" altLang="zh-CN" sz="1200"/>
              <a:pPr algn="r"/>
              <a:t>72</a:t>
            </a:fld>
            <a:endParaRPr lang="en-US" altLang="zh-CN" sz="1200"/>
          </a:p>
        </p:txBody>
      </p:sp>
      <p:sp>
        <p:nvSpPr>
          <p:cNvPr id="13315" name="Rectangle 2"/>
          <p:cNvSpPr>
            <a:spLocks noGrp="1" noRot="1" noChangeAspect="1" noChangeArrowheads="1" noTextEdit="1"/>
          </p:cNvSpPr>
          <p:nvPr>
            <p:ph type="sldImg"/>
          </p:nvPr>
        </p:nvSpPr>
        <p:spPr>
          <a:xfrm>
            <a:off x="1414463" y="676275"/>
            <a:ext cx="3810000" cy="2857500"/>
          </a:xfrm>
        </p:spPr>
      </p:sp>
      <p:sp>
        <p:nvSpPr>
          <p:cNvPr id="13316" name="Rectangle 3"/>
          <p:cNvSpPr>
            <a:spLocks noGrp="1" noChangeArrowheads="1"/>
          </p:cNvSpPr>
          <p:nvPr>
            <p:ph type="body" idx="1"/>
          </p:nvPr>
        </p:nvSpPr>
        <p:spPr>
          <a:xfrm>
            <a:off x="533400" y="3638550"/>
            <a:ext cx="5781675" cy="5267325"/>
          </a:xfrm>
        </p:spPr>
        <p:txBody>
          <a:bodyPr anchor="t"/>
          <a:lstStyle/>
          <a:p>
            <a:r>
              <a:rPr lang="en-US" altLang="zh-CN" sz="1100"/>
              <a:t>The lessons illustrated by this international trade example also apply to trade between two individual producers.  Note that this chapter in the textbook does the reverse:  It develops the lessons in the context of an example involving two individual producers, and then states that the lessons also apply to international trade.  So, between this PowerPoint and the textbook chapter, students will see the same concepts and lessons developed in two different but entirely consistent approaches and examples.  </a:t>
            </a:r>
          </a:p>
          <a:p>
            <a:endParaRPr lang="en-US" altLang="zh-CN" sz="1100"/>
          </a:p>
          <a:p>
            <a:r>
              <a:rPr lang="en-US" altLang="zh-CN" sz="1100"/>
              <a:t>The example here is highly contrived and unrealistic in order to illustrate complex concepts as simply as possible.  The example has some qualities that make it especially valuable:</a:t>
            </a:r>
          </a:p>
          <a:p>
            <a:endParaRPr lang="en-US" altLang="zh-CN" sz="1100"/>
          </a:p>
          <a:p>
            <a:r>
              <a:rPr lang="en-US" altLang="zh-CN" sz="1100"/>
              <a:t>* The two goods are fundamentally different (one is agricultural, the other manufactured), which makes gains from trade based on comparative advantage very likely.  An example using more similar goods, say laptop computers and MP3 players, would not be appropriate for this chapter because it would more likely give rise to inter-industry trade, and the gains would likely arise from a source other than comparative advantage (probably increasing returns to scale).  </a:t>
            </a:r>
          </a:p>
          <a:p>
            <a:endParaRPr lang="en-US" altLang="zh-CN" sz="1100"/>
          </a:p>
          <a:p>
            <a:r>
              <a:rPr lang="en-US" altLang="zh-CN" sz="1100"/>
              <a:t>* In the example here, it turns out that the U.S. has an absolute advantage in both goods, yet both countries gain from trade.  Students see, therefore, that comparative advantage, not absolute advantage, is what’s necessary for trade to be mutually beneficial. </a:t>
            </a:r>
          </a:p>
          <a:p>
            <a:endParaRPr lang="en-US" altLang="zh-CN" sz="1100"/>
          </a:p>
          <a:p>
            <a:r>
              <a:rPr lang="en-US" altLang="zh-CN" sz="1100"/>
              <a:t>* In the real world, one often sees gains from trade based on comparative advantage occurring between countries that are very different – such as between rich industrialized countries and poor developing countries.  This example shows that trade based on comparative advantage can also occur between countries that are at similar levels of industrialization and income.  (Of course, the U.S. and Japan are very different; but they are far more similar than are, say, the U.S. and Botswana.) </a:t>
            </a:r>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6641B60-03CD-439F-8FE5-87DE5529BE78}" type="slidenum">
              <a:rPr lang="en-US" altLang="zh-CN" sz="1200"/>
              <a:pPr algn="r"/>
              <a:t>73</a:t>
            </a:fld>
            <a:endParaRPr lang="en-US" altLang="zh-CN" sz="1200"/>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p:txBody>
          <a:bodyPr anchor="t"/>
          <a:lstStyle/>
          <a:p>
            <a:r>
              <a:rPr lang="en-US" altLang="zh-CN"/>
              <a:t>If you just covered Chapter 2, point out to your students that the U.S. PPF here is the same as in the Chapter 2 PowerPoint.   </a:t>
            </a:r>
          </a:p>
          <a:p>
            <a:endParaRPr lang="en-US" altLang="zh-CN"/>
          </a:p>
          <a:p>
            <a:r>
              <a:rPr lang="en-US" altLang="zh-CN"/>
              <a:t>Warn students that, in a few moments, they will be asked to derive Japan’s PPF.   They will need to follow the same steps that you are about to show for deriving the U.S. PPF.  </a:t>
            </a:r>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37A94C4-8D1B-42C2-9CD0-A197024C7EA6}" type="slidenum">
              <a:rPr lang="en-US" altLang="zh-CN" sz="1200"/>
              <a:pPr algn="r"/>
              <a:t>74</a:t>
            </a:fld>
            <a:endParaRPr lang="en-US" altLang="zh-CN" sz="1200"/>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p:txBody>
          <a:bodyPr anchor="t"/>
          <a:lstStyle/>
          <a:p>
            <a:r>
              <a:rPr lang="en-US" altLang="zh-CN"/>
              <a:t>Deriving the intercepts, or endpoints of the PPF:</a:t>
            </a:r>
          </a:p>
          <a:p>
            <a:endParaRPr lang="en-US" altLang="zh-CN"/>
          </a:p>
          <a:p>
            <a:r>
              <a:rPr lang="en-US" altLang="zh-CN"/>
              <a:t>The U.S. has 50,000 labor hours.  </a:t>
            </a:r>
          </a:p>
          <a:p>
            <a:endParaRPr lang="en-US" altLang="zh-CN"/>
          </a:p>
          <a:p>
            <a:r>
              <a:rPr lang="en-US" altLang="zh-CN"/>
              <a:t>It takes 100 hours to produce a computer.  If the U.S. uses all its labor to produce computers, then it will produce 50,000/100 = 500 computers.  Hence, the horizontal intercept is </a:t>
            </a:r>
            <a:br>
              <a:rPr lang="en-US" altLang="zh-CN"/>
            </a:br>
            <a:r>
              <a:rPr lang="en-US" altLang="zh-CN"/>
              <a:t>(500 computers, 0 wheat).  </a:t>
            </a:r>
          </a:p>
          <a:p>
            <a:endParaRPr lang="en-US" altLang="zh-CN"/>
          </a:p>
          <a:p>
            <a:r>
              <a:rPr lang="en-US" altLang="zh-CN"/>
              <a:t>It takes 10 hours to produce a ton of wheat.  If the U.S. uses all its labor to produce wheat, then it will produce 50,000/10 = 5000 tons of wheat. Hence, the vertical intercept is </a:t>
            </a:r>
            <a:br>
              <a:rPr lang="en-US" altLang="zh-CN"/>
            </a:br>
            <a:r>
              <a:rPr lang="en-US" altLang="zh-CN"/>
              <a:t>(0 computers, 5000 tons of wheat).  </a:t>
            </a:r>
          </a:p>
          <a:p>
            <a:endParaRPr lang="en-US" altLang="zh-CN"/>
          </a:p>
          <a:p>
            <a:r>
              <a:rPr lang="en-US" altLang="zh-CN"/>
              <a:t>The PPF is the straight line that connects the two endpoints.  </a:t>
            </a:r>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1CF372F-896D-453F-B770-E9FFFA3713CB}" type="slidenum">
              <a:rPr lang="en-US" altLang="zh-CN" sz="1200"/>
              <a:pPr algn="r"/>
              <a:t>75</a:t>
            </a:fld>
            <a:endParaRPr lang="en-US" altLang="zh-CN" sz="1200"/>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p:txBody>
          <a:bodyPr anchor="t"/>
          <a:lstStyle/>
          <a:p>
            <a:r>
              <a:rPr lang="en-US" altLang="zh-CN"/>
              <a:t>Of course, the U.S. could choose a different point.  The actual choice will depend on the preferences of society.  (In the following chapter – on supply and demand – we will learn what determines how much of each good society produces.)</a:t>
            </a:r>
          </a:p>
          <a:p>
            <a:endParaRPr lang="en-US" altLang="zh-CN"/>
          </a:p>
          <a:p>
            <a:r>
              <a:rPr lang="en-US" altLang="zh-CN" b="1" i="1"/>
              <a:t>Important note for students:  </a:t>
            </a:r>
            <a:br>
              <a:rPr lang="en-US" altLang="zh-CN" b="1" i="1"/>
            </a:br>
            <a:r>
              <a:rPr lang="en-US" altLang="zh-CN" b="1" i="1"/>
              <a:t>Without trade, a country consumes what it produces.</a:t>
            </a:r>
            <a:r>
              <a:rPr lang="en-US" altLang="zh-CN"/>
              <a:t>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p:sp>
      <p:sp>
        <p:nvSpPr>
          <p:cNvPr id="21507" name="Rectangle 3"/>
          <p:cNvSpPr>
            <a:spLocks noGrp="1" noRot="1" noChangeArrowheads="1"/>
          </p:cNvSpPr>
          <p:nvPr>
            <p:ph type="body" idx="1"/>
          </p:nvPr>
        </p:nvSpPr>
        <p:spPr/>
        <p:txBody>
          <a:bodyPr/>
          <a:lstStyle/>
          <a:p>
            <a:r>
              <a:rPr lang="en-US" altLang="zh-CN"/>
              <a:t>Using this information to draw Japan’s PPF requires a calculator (or the ability to do long division).  </a:t>
            </a:r>
          </a:p>
          <a:p>
            <a:endParaRPr lang="en-US" altLang="zh-CN"/>
          </a:p>
          <a:p>
            <a:r>
              <a:rPr lang="en-US" altLang="zh-CN"/>
              <a:t>If your students have the “gutted handout” of these slides, they can draw their PPF on the axes provided on the following slide.</a:t>
            </a:r>
          </a:p>
          <a:p>
            <a:endParaRPr lang="en-US" altLang="zh-CN"/>
          </a:p>
          <a:p>
            <a:r>
              <a:rPr lang="en-US" altLang="zh-CN"/>
              <a:t>This activity should take only 3 minutes of class time.  It’s good practice &amp; review for students, and helps break up the lecture.  </a:t>
            </a:r>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13149B3-17E8-4A5B-9CD0-F77B7409FC28}" type="slidenum">
              <a:rPr lang="en-US" altLang="zh-CN" sz="1200"/>
              <a:pPr algn="r"/>
              <a:t>77</a:t>
            </a:fld>
            <a:endParaRPr lang="en-US" altLang="zh-CN" sz="1200"/>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p:txBody>
          <a:bodyPr anchor="t"/>
          <a:lstStyle/>
          <a:p>
            <a:r>
              <a:rPr lang="en-US" altLang="zh-CN"/>
              <a:t>Horizontal intercept:  (30,000 labor-hours)/(125 hours per computer) = 240 computers.</a:t>
            </a:r>
          </a:p>
          <a:p>
            <a:endParaRPr lang="en-US" altLang="zh-CN"/>
          </a:p>
          <a:p>
            <a:r>
              <a:rPr lang="en-US" altLang="zh-CN"/>
              <a:t>Vertical intercept: (30,000 labor-hours)/(25 hours per ton of wheat) = 1200 tons of wheat.</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p:sp>
      <p:sp>
        <p:nvSpPr>
          <p:cNvPr id="27651" name="Rectangle 3"/>
          <p:cNvSpPr>
            <a:spLocks noGrp="1" noRot="1" noChangeArrowheads="1"/>
          </p:cNvSpPr>
          <p:nvPr>
            <p:ph type="body" idx="1"/>
          </p:nvPr>
        </p:nvSpPr>
        <p:spPr/>
        <p:txBody>
          <a:bodyPr/>
          <a:lstStyle/>
          <a:p>
            <a:r>
              <a:rPr lang="en-US" altLang="zh-CN" dirty="0"/>
              <a:t>Give your students a few minutes to solve these problems before showing the answers on the next slides.  This will break up the lecture, get the students involved, and give them practice with “word problems.”  </a:t>
            </a:r>
          </a:p>
          <a:p>
            <a:endParaRPr lang="en-US" altLang="zh-CN" dirty="0"/>
          </a:p>
          <a:p>
            <a:r>
              <a:rPr lang="en-US" altLang="zh-CN" dirty="0"/>
              <a:t>It is not necessary that all students finish both problems before moving on.  It’s fine if most finish the first, and a few finish the second.  However, the second problem is easy for most students.  </a:t>
            </a:r>
          </a:p>
          <a:p>
            <a:endParaRPr lang="en-US" altLang="zh-CN" dirty="0"/>
          </a:p>
          <a:p>
            <a:r>
              <a:rPr lang="en-US" altLang="zh-CN" dirty="0"/>
              <a:t>Note that most students will need a calculator to solve the first problem.</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A9F40E-739C-4EC1-A3D7-9E763CAC6E9C}" type="slidenum">
              <a:rPr lang="en-US" altLang="zh-CN" sz="1200"/>
              <a:pPr algn="r"/>
              <a:t>12</a:t>
            </a:fld>
            <a:endParaRPr lang="en-US" altLang="zh-CN" sz="1200"/>
          </a:p>
        </p:txBody>
      </p:sp>
      <p:sp>
        <p:nvSpPr>
          <p:cNvPr id="9219" name="Rectangle 2"/>
          <p:cNvSpPr>
            <a:spLocks noGrp="1" noRot="1" noChangeAspect="1" noChangeArrowheads="1" noTextEdit="1"/>
          </p:cNvSpPr>
          <p:nvPr>
            <p:ph type="sldImg"/>
          </p:nvPr>
        </p:nvSpPr>
        <p:spPr>
          <a:xfrm>
            <a:off x="1144588" y="552450"/>
            <a:ext cx="4572000" cy="3429000"/>
          </a:xfrm>
        </p:spPr>
      </p:sp>
      <p:sp>
        <p:nvSpPr>
          <p:cNvPr id="9220" name="Rectangle 3"/>
          <p:cNvSpPr>
            <a:spLocks noGrp="1" noChangeArrowheads="1"/>
          </p:cNvSpPr>
          <p:nvPr>
            <p:ph type="body" idx="1"/>
          </p:nvPr>
        </p:nvSpPr>
        <p:spPr>
          <a:xfrm>
            <a:off x="685800" y="4213225"/>
            <a:ext cx="5486400" cy="4244975"/>
          </a:xfrm>
        </p:spPr>
        <p:txBody>
          <a:bodyPr anchor="t"/>
          <a:lstStyle/>
          <a:p>
            <a:pPr>
              <a:lnSpc>
                <a:spcPct val="90000"/>
              </a:lnSpc>
            </a:pPr>
            <a:endParaRPr lang="en-US" altLang="zh-CN" dirty="0"/>
          </a:p>
        </p:txBody>
      </p:sp>
    </p:spTree>
    <p:extLst>
      <p:ext uri="{BB962C8B-B14F-4D97-AF65-F5344CB8AC3E}">
        <p14:creationId xmlns:p14="http://schemas.microsoft.com/office/powerpoint/2010/main" val="3242406305"/>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FD846CD-3398-4002-8C42-475F6A6CD7A5}" type="slidenum">
              <a:rPr lang="en-US" altLang="zh-CN" sz="1200"/>
              <a:pPr algn="r"/>
              <a:t>81</a:t>
            </a:fld>
            <a:endParaRPr lang="en-US" altLang="zh-CN" sz="1200"/>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p:txBody>
          <a:bodyPr anchor="t"/>
          <a:lstStyle/>
          <a:p>
            <a:r>
              <a:rPr lang="en-US" altLang="zh-CN"/>
              <a:t>Point out to students that the red dot represents the combination (160 computers, 3400 tons of wheat).  We will assume that this is the combination the U.S. produces in the scenario in which the U.S. trades.  </a:t>
            </a:r>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82160CD-F9B9-4A7D-9736-B716A0C4D611}" type="slidenum">
              <a:rPr lang="en-US" altLang="zh-CN" sz="1200"/>
              <a:pPr algn="r"/>
              <a:t>82</a:t>
            </a:fld>
            <a:endParaRPr lang="en-US" altLang="zh-CN" sz="1200"/>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p:txBody>
          <a:bodyPr anchor="t"/>
          <a:lstStyle/>
          <a:p>
            <a:r>
              <a:rPr lang="en-US" altLang="zh-CN"/>
              <a:t>The red dot represents the combination (240 computers, 0 tons wheat).  We will assume this is the combination that Japan produces.  </a:t>
            </a:r>
          </a:p>
          <a:p>
            <a:endParaRPr lang="en-US" altLang="zh-CN"/>
          </a:p>
          <a:p>
            <a:r>
              <a:rPr lang="en-US" altLang="zh-CN"/>
              <a:t>Point out that, just because Japan is not producing any wheat does not mean that Japan’s consumers must all go on the Atkins diet (which shuns bread and other foods made from wheat).  When trade is allowed, Japan can trade some of its computers for wheat produced in another country.  </a:t>
            </a:r>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F224D72-1A8E-4BB5-BCCA-ECCC14532AB3}" type="slidenum">
              <a:rPr lang="en-US" altLang="zh-CN" sz="1200"/>
              <a:pPr algn="r"/>
              <a:t>83</a:t>
            </a:fld>
            <a:endParaRPr lang="en-US" altLang="zh-CN" sz="120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xfrm>
            <a:off x="685800" y="4314825"/>
            <a:ext cx="5486400" cy="4286250"/>
          </a:xfrm>
          <a:noFill/>
        </p:spPr>
        <p:txBody>
          <a:bodyPr anchor="t"/>
          <a:lstStyle/>
          <a:p>
            <a:r>
              <a:rPr lang="en-US" altLang="zh-CN" sz="1100"/>
              <a:t>These terms are so basic that many instructors skip this slide.  </a:t>
            </a:r>
          </a:p>
          <a:p>
            <a:endParaRPr lang="en-US" altLang="zh-CN" sz="1100"/>
          </a:p>
          <a:p>
            <a:r>
              <a:rPr lang="en-US" altLang="zh-CN" sz="1100"/>
              <a:t>There’s a subtle point that you might want to mention (if you’re anal like me), or that your students might ask about (especially if tourism is an important part of your local economy).  </a:t>
            </a:r>
          </a:p>
          <a:p>
            <a:endParaRPr lang="en-US" altLang="zh-CN" sz="1100"/>
          </a:p>
          <a:p>
            <a:r>
              <a:rPr lang="en-US" altLang="zh-CN" sz="1100"/>
              <a:t>Someone from Germany or South Korea visits Las Vegas and spends $200 on a pair of tickets to a show.  How should we classify this and other expenditures by foreign tourists on lodging and entertainment while they are vacationing here? </a:t>
            </a:r>
          </a:p>
          <a:p>
            <a:endParaRPr lang="en-US" altLang="zh-CN" sz="1100"/>
          </a:p>
          <a:p>
            <a:r>
              <a:rPr lang="en-US" altLang="zh-CN" sz="1100"/>
              <a:t>Answer:  we count it in U.S. exports.  It doesn’t matter that the service was consumed here.  What matters is that it was produced here but sold to a foreign buyer.  </a:t>
            </a:r>
          </a:p>
          <a:p>
            <a:endParaRPr lang="en-US" altLang="zh-CN" sz="1100"/>
          </a:p>
          <a:p>
            <a:r>
              <a:rPr lang="en-US" altLang="zh-CN" sz="1100"/>
              <a:t>Hence, a more precise definition of exports would be goods and serviced produced here and purchased by foreign buyers.  This stricter definition of exports doesn’t care whether the good or service was consumed in the buyer’s home country or in the exporting country.  </a:t>
            </a:r>
          </a:p>
          <a:p>
            <a:endParaRPr lang="en-US" altLang="zh-CN" sz="1100"/>
          </a:p>
          <a:p>
            <a:r>
              <a:rPr lang="en-US" altLang="zh-CN" sz="1100"/>
              <a:t>Similarly, a stricter and more precise definition of imports would include purchases by domestic residents of goods and services produced abroad – including entertainment and lodging services that tourists from the U.S. consume in the foreign countries they visit.  </a:t>
            </a:r>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p:sp>
      <p:sp>
        <p:nvSpPr>
          <p:cNvPr id="35843" name="Rectangle 3"/>
          <p:cNvSpPr>
            <a:spLocks noGrp="1" noRot="1" noChangeArrowheads="1"/>
          </p:cNvSpPr>
          <p:nvPr>
            <p:ph type="body" idx="1"/>
          </p:nvPr>
        </p:nvSpPr>
        <p:spPr/>
        <p:txBody>
          <a:bodyPr/>
          <a:lstStyle/>
          <a:p>
            <a:r>
              <a:rPr lang="en-US" altLang="zh-CN"/>
              <a:t>Some students need help figuring out that consumption of a good is the difference between the amount produced and the amount exported.</a:t>
            </a:r>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B623C19-64EC-421A-982B-C65362E1A56C}" type="slidenum">
              <a:rPr lang="en-US" altLang="zh-CN" sz="1200"/>
              <a:pPr algn="r"/>
              <a:t>85</a:t>
            </a:fld>
            <a:endParaRPr lang="en-US" altLang="zh-CN" sz="1200"/>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p:txBody>
          <a:bodyPr anchor="t"/>
          <a:lstStyle/>
          <a:p>
            <a:r>
              <a:rPr lang="en-US" altLang="zh-CN"/>
              <a:t>The red point again represents production.  </a:t>
            </a:r>
          </a:p>
          <a:p>
            <a:endParaRPr lang="en-US" altLang="zh-CN"/>
          </a:p>
          <a:p>
            <a:r>
              <a:rPr lang="en-US" altLang="zh-CN"/>
              <a:t>Trade un-tethers consumption from production.  The light blue point represents consumption.  Notice that the consumption point is above the PPF.  Without trade, it would not be possible to consume this combination of the two goods!  </a:t>
            </a:r>
          </a:p>
          <a:p>
            <a:endParaRPr lang="en-US" altLang="zh-CN"/>
          </a:p>
          <a:p>
            <a:r>
              <a:rPr lang="en-US" altLang="zh-CN"/>
              <a:t>In a sense, international trade is like technological progress:  it allows society to produce quantities of goods that would otherwise not be possible.  </a:t>
            </a:r>
          </a:p>
          <a:p>
            <a:endParaRPr lang="en-US" altLang="zh-CN"/>
          </a:p>
          <a:p>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D4A4CF2-C8FA-4520-BC14-FC08D89320D8}" type="slidenum">
              <a:rPr lang="en-US" altLang="zh-CN" sz="1200"/>
              <a:pPr algn="r"/>
              <a:t>86</a:t>
            </a:fld>
            <a:endParaRPr lang="en-US" altLang="zh-CN" sz="1200"/>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p:txBody>
          <a:bodyPr anchor="t"/>
          <a:lstStyle/>
          <a:p>
            <a:r>
              <a:rPr lang="en-US" altLang="zh-CN"/>
              <a:t>Again, the light blue point representing consumption is above the PPF.  Without trade, it would not be possible to consume this combination of the goods.  </a:t>
            </a:r>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3DFC178-1930-40E5-9490-193ADFB40809}" type="slidenum">
              <a:rPr lang="en-US" altLang="zh-CN" sz="1200"/>
              <a:pPr algn="r"/>
              <a:t>87</a:t>
            </a:fld>
            <a:endParaRPr lang="en-US" altLang="zh-CN" sz="1200"/>
          </a:p>
        </p:txBody>
      </p:sp>
      <p:sp>
        <p:nvSpPr>
          <p:cNvPr id="41987" name="Rectangle 2"/>
          <p:cNvSpPr>
            <a:spLocks noGrp="1" noRot="1" noChangeAspect="1" noChangeArrowheads="1" noTextEdit="1"/>
          </p:cNvSpPr>
          <p:nvPr>
            <p:ph type="sldImg"/>
          </p:nvPr>
        </p:nvSpPr>
        <p:spPr>
          <a:xfrm>
            <a:off x="1143000" y="534988"/>
            <a:ext cx="4572000" cy="3429000"/>
          </a:xfrm>
        </p:spPr>
      </p:sp>
      <p:sp>
        <p:nvSpPr>
          <p:cNvPr id="41988" name="Rectangle 3"/>
          <p:cNvSpPr>
            <a:spLocks noGrp="1" noChangeArrowheads="1"/>
          </p:cNvSpPr>
          <p:nvPr>
            <p:ph type="body" idx="1"/>
          </p:nvPr>
        </p:nvSpPr>
        <p:spPr>
          <a:xfrm>
            <a:off x="685800" y="4248150"/>
            <a:ext cx="5486400" cy="4210050"/>
          </a:xfrm>
        </p:spPr>
        <p:txBody>
          <a:bodyPr anchor="t"/>
          <a:lstStyle/>
          <a:p>
            <a:r>
              <a:rPr lang="en-US" altLang="zh-CN"/>
              <a:t>These tables summarize the gains from trade for both countries. </a:t>
            </a:r>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AA8DFE9-E790-4F53-843C-FF04530AE46A}" type="slidenum">
              <a:rPr lang="en-US" altLang="zh-CN" sz="1200"/>
              <a:pPr algn="r"/>
              <a:t>88</a:t>
            </a:fld>
            <a:endParaRPr lang="en-US" altLang="zh-CN" sz="1200"/>
          </a:p>
        </p:txBody>
      </p:sp>
      <p:sp>
        <p:nvSpPr>
          <p:cNvPr id="44035" name="Rectangle 2"/>
          <p:cNvSpPr>
            <a:spLocks noGrp="1" noRot="1" noChangeAspect="1" noChangeArrowheads="1" noTextEdit="1"/>
          </p:cNvSpPr>
          <p:nvPr>
            <p:ph type="sldImg"/>
          </p:nvPr>
        </p:nvSpPr>
        <p:spPr>
          <a:xfrm>
            <a:off x="1143000" y="534988"/>
            <a:ext cx="4572000" cy="3429000"/>
          </a:xfrm>
        </p:spPr>
      </p:sp>
      <p:sp>
        <p:nvSpPr>
          <p:cNvPr id="44036" name="Rectangle 3"/>
          <p:cNvSpPr>
            <a:spLocks noGrp="1" noChangeArrowheads="1"/>
          </p:cNvSpPr>
          <p:nvPr>
            <p:ph type="body" idx="1"/>
          </p:nvPr>
        </p:nvSpPr>
        <p:spPr>
          <a:xfrm>
            <a:off x="685800" y="4248150"/>
            <a:ext cx="5486400" cy="4210050"/>
          </a:xfrm>
        </p:spPr>
        <p:txBody>
          <a:bodyPr anchor="t"/>
          <a:lstStyle/>
          <a:p>
            <a:r>
              <a:rPr lang="en-US" altLang="zh-CN"/>
              <a:t>The last bullet point states that gains from trade will arise if each country has an absolute advantage in something.  We will see next, though, that absolute advantage is not required for both countries to gain from trade.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Rot="1" noChangeArrowheads="1"/>
          </p:cNvSpPr>
          <p:nvPr>
            <p:ph type="body" idx="1"/>
          </p:nvPr>
        </p:nvSpPr>
        <p:spPr/>
        <p:txBody>
          <a:bodyPr/>
          <a:lstStyle/>
          <a:p>
            <a:r>
              <a:rPr lang="en-US" altLang="zh-CN"/>
              <a:t>Allow a few minutes for students to work on this problem.  Ask for volunteers to share their answers.  </a:t>
            </a:r>
          </a:p>
          <a:p>
            <a:endParaRPr lang="en-US" altLang="zh-CN"/>
          </a:p>
          <a:p>
            <a:r>
              <a:rPr lang="en-US" altLang="zh-CN"/>
              <a:t>Variation:  Before asking for volunteers, instruct students to compare their answers with their neighbors.  Not everyone will volunteer to explain their answer to the class, but everyone will at least get to explain his or her answer to a classmate.  </a:t>
            </a:r>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1EE4B7E-84F9-4A1E-AB38-C8BD32C55EBB}" type="slidenum">
              <a:rPr lang="en-US" altLang="zh-CN" sz="1200"/>
              <a:pPr algn="r"/>
              <a:t>96</a:t>
            </a:fld>
            <a:endParaRPr lang="en-US" altLang="zh-CN" sz="1200"/>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p:txBody>
          <a:bodyPr anchor="t"/>
          <a:lstStyle/>
          <a:p>
            <a:r>
              <a:rPr lang="en-US" altLang="zh-CN"/>
              <a:t>The 5</a:t>
            </a:r>
            <a:r>
              <a:rPr lang="en-US" altLang="zh-CN" baseline="30000"/>
              <a:t>th</a:t>
            </a:r>
            <a:r>
              <a:rPr lang="en-US" altLang="zh-CN"/>
              <a:t> edition adds a brief explanation of the range of prices that will permit gains from trade, in the context of the farmer-rancher example.  </a:t>
            </a:r>
          </a:p>
          <a:p>
            <a:endParaRPr lang="en-US" altLang="zh-CN"/>
          </a:p>
          <a:p>
            <a:r>
              <a:rPr lang="en-US" altLang="zh-CN"/>
              <a:t>The second bullet point mentions technology and resources.  In our example, the technology is how many labor-hours are required to produce each good.  The resources are simply the quantity of labor-hours available in each country.  </a:t>
            </a:r>
          </a:p>
          <a:p>
            <a:endParaRPr lang="en-US" altLang="zh-CN"/>
          </a:p>
          <a:p>
            <a:r>
              <a:rPr lang="en-US" altLang="zh-CN"/>
              <a:t>In the following chapter (on supply &amp; demand), students will begin their study of how prices and quantities are determined.  </a:t>
            </a:r>
          </a:p>
          <a:p>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1D9DE28-5872-42C5-9278-60AD911049A7}" type="slidenum">
              <a:rPr lang="en-US" altLang="zh-CN" sz="1200"/>
              <a:pPr algn="r"/>
              <a:t>13</a:t>
            </a:fld>
            <a:endParaRPr lang="en-US" altLang="zh-CN" sz="1200"/>
          </a:p>
        </p:txBody>
      </p:sp>
      <p:sp>
        <p:nvSpPr>
          <p:cNvPr id="11267" name="Rectangle 2"/>
          <p:cNvSpPr>
            <a:spLocks noGrp="1" noRot="1" noChangeAspect="1" noChangeArrowheads="1" noTextEdit="1"/>
          </p:cNvSpPr>
          <p:nvPr>
            <p:ph type="sldImg"/>
          </p:nvPr>
        </p:nvSpPr>
        <p:spPr>
          <a:xfrm>
            <a:off x="1144588" y="552450"/>
            <a:ext cx="4572000" cy="3429000"/>
          </a:xfrm>
        </p:spPr>
      </p:sp>
      <p:sp>
        <p:nvSpPr>
          <p:cNvPr id="11268" name="Rectangle 3"/>
          <p:cNvSpPr>
            <a:spLocks noGrp="1" noChangeArrowheads="1"/>
          </p:cNvSpPr>
          <p:nvPr>
            <p:ph type="body" idx="1"/>
          </p:nvPr>
        </p:nvSpPr>
        <p:spPr>
          <a:xfrm>
            <a:off x="685800" y="4213225"/>
            <a:ext cx="5486400" cy="4244975"/>
          </a:xfrm>
        </p:spPr>
        <p:txBody>
          <a:bodyPr anchor="t"/>
          <a:lstStyle/>
          <a:p>
            <a:r>
              <a:rPr lang="en-US" altLang="zh-CN"/>
              <a:t>Decision-making is at the heart of economics.  The individual must decide how much to save for retirement, how much to spend on different goods and services, how many hours a week to work.  The firm must decide how much to produce, what kind of labor to hire.  Society as a whole must decide how much to spend on national defense (“guns”) versus how much to spend on consumer goods (“butter”).  </a:t>
            </a:r>
          </a:p>
          <a:p>
            <a:endParaRPr lang="zh-CN"/>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DA2187B-DBBC-407A-9E1E-243CE6981E33}" type="slidenum">
              <a:rPr lang="en-US" altLang="zh-CN" sz="1200"/>
              <a:pPr algn="r"/>
              <a:t>15</a:t>
            </a:fld>
            <a:endParaRPr lang="en-US" altLang="zh-CN" sz="1200"/>
          </a:p>
        </p:txBody>
      </p:sp>
      <p:sp>
        <p:nvSpPr>
          <p:cNvPr id="14339" name="Rectangle 2"/>
          <p:cNvSpPr>
            <a:spLocks noGrp="1" noRot="1" noChangeAspect="1" noChangeArrowheads="1" noTextEdit="1"/>
          </p:cNvSpPr>
          <p:nvPr>
            <p:ph type="sldImg"/>
          </p:nvPr>
        </p:nvSpPr>
        <p:spPr>
          <a:xfrm>
            <a:off x="1144588" y="552450"/>
            <a:ext cx="4572000" cy="3429000"/>
          </a:xfrm>
        </p:spPr>
      </p:sp>
      <p:sp>
        <p:nvSpPr>
          <p:cNvPr id="14340" name="Rectangle 3"/>
          <p:cNvSpPr>
            <a:spLocks noGrp="1" noChangeArrowheads="1"/>
          </p:cNvSpPr>
          <p:nvPr>
            <p:ph type="body" idx="1"/>
          </p:nvPr>
        </p:nvSpPr>
        <p:spPr>
          <a:xfrm>
            <a:off x="685800" y="4213225"/>
            <a:ext cx="5486400" cy="4244975"/>
          </a:xfrm>
        </p:spPr>
        <p:txBody>
          <a:bodyPr anchor="t"/>
          <a:lstStyle/>
          <a:p>
            <a:r>
              <a:rPr lang="en-US" altLang="zh-CN"/>
              <a:t>HEADS UP.  The 5</a:t>
            </a:r>
            <a:r>
              <a:rPr lang="en-US" altLang="zh-CN" baseline="30000"/>
              <a:t>th</a:t>
            </a:r>
            <a:r>
              <a:rPr lang="en-US" altLang="zh-CN"/>
              <a:t> edition uses “equality.”  The fourth and earlier editions used “equity” here.    </a:t>
            </a:r>
          </a:p>
          <a:p>
            <a:endParaRPr lang="en-US" altLang="zh-CN"/>
          </a:p>
          <a:p>
            <a:r>
              <a:rPr lang="en-US" altLang="zh-CN"/>
              <a:t>You may want to elaborate verbally on the last bullet to insure that the point is clear.  </a:t>
            </a:r>
          </a:p>
          <a:p>
            <a:endParaRPr lang="en-US" altLang="zh-CN"/>
          </a:p>
          <a:p>
            <a:r>
              <a:rPr lang="en-US" altLang="zh-CN"/>
              <a:t>“Redistribute income from wealthy to poor” is accomplished through the progressive tax system, as well as social programs like food stamps and unemployment insurance that try to provide a safety net for people at the low end of the income distribution.  </a:t>
            </a:r>
          </a:p>
          <a:p>
            <a:endParaRPr lang="en-US" altLang="zh-CN"/>
          </a:p>
          <a:p>
            <a:r>
              <a:rPr lang="en-US" altLang="zh-CN"/>
              <a:t>“But this reduces the incentive to work” – the reward for working hard is a high income.  Taxes reduce this reward, and therefore reduce the incentive to work hard.  </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AE9782-5516-4B91-9CE7-223FA4DA163D}" type="slidenum">
              <a:rPr lang="en-US" altLang="zh-CN" sz="1200"/>
              <a:pPr algn="r"/>
              <a:t>17</a:t>
            </a:fld>
            <a:endParaRPr lang="en-US" altLang="zh-CN" sz="1200"/>
          </a:p>
        </p:txBody>
      </p:sp>
      <p:sp>
        <p:nvSpPr>
          <p:cNvPr id="17411" name="Rectangle 2"/>
          <p:cNvSpPr>
            <a:spLocks noGrp="1" noRot="1" noChangeAspect="1" noChangeArrowheads="1" noTextEdit="1"/>
          </p:cNvSpPr>
          <p:nvPr>
            <p:ph type="sldImg"/>
          </p:nvPr>
        </p:nvSpPr>
        <p:spPr>
          <a:xfrm>
            <a:off x="1143000" y="552450"/>
            <a:ext cx="4572000" cy="3429000"/>
          </a:xfrm>
        </p:spPr>
      </p:sp>
      <p:sp>
        <p:nvSpPr>
          <p:cNvPr id="17412" name="Rectangle 3"/>
          <p:cNvSpPr>
            <a:spLocks noGrp="1" noChangeArrowheads="1"/>
          </p:cNvSpPr>
          <p:nvPr>
            <p:ph type="body" idx="1"/>
          </p:nvPr>
        </p:nvSpPr>
        <p:spPr>
          <a:xfrm>
            <a:off x="685800" y="4157663"/>
            <a:ext cx="5486400" cy="4568825"/>
          </a:xfrm>
        </p:spPr>
        <p:txBody>
          <a:bodyPr anchor="t"/>
          <a:lstStyle/>
          <a:p>
            <a:r>
              <a:rPr lang="en-US" altLang="zh-CN" sz="1100"/>
              <a:t>Here’s a fun tangent if you have the class time and are so inclined:</a:t>
            </a:r>
          </a:p>
          <a:p>
            <a:endParaRPr lang="en-US" altLang="zh-CN" sz="1100"/>
          </a:p>
          <a:p>
            <a:r>
              <a:rPr lang="en-US" altLang="zh-CN" sz="1100"/>
              <a:t>Ask your students about the saying “The best things in life are free.”  Ask them to name some of these things that supposedly are free.  Ask them what “free” means in this context.  The idea here is to get them to see that even things without an explicit monetary cost are not truly “free” because they have an opportunity cost. </a:t>
            </a:r>
          </a:p>
          <a:p>
            <a:endParaRPr lang="en-US" altLang="zh-CN" sz="1100"/>
          </a:p>
          <a:p>
            <a:r>
              <a:rPr lang="en-US" altLang="zh-CN" sz="1100"/>
              <a:t>For example, when you ask them to name the “best things” that are “free,” they will respond with answers like love, sitting at the top of a mountain you just climbed and enjoying an awesome view, or maybe witnessing the joy of a child who has just been given a new toy. In each case, there is no explicit monetary cost, but there’s an opportunity cost.  </a:t>
            </a:r>
          </a:p>
          <a:p>
            <a:endParaRPr lang="en-US" altLang="zh-CN" sz="1100"/>
          </a:p>
          <a:p>
            <a:r>
              <a:rPr lang="en-US" altLang="zh-CN" sz="1100"/>
              <a:t>For example, a day spent climbing a mountain represents a day of foregone wages.  And the fact that the mountain offers the incredible view probably means that land has been set aside for a national park that might otherwise have been used to produce industrial chemicals, or for a subdivision of million-dollar homes. </a:t>
            </a:r>
          </a:p>
          <a:p>
            <a:endParaRPr lang="en-US" altLang="zh-CN" sz="1100"/>
          </a:p>
          <a:p>
            <a:r>
              <a:rPr lang="en-US" altLang="zh-CN" sz="1100"/>
              <a:t>With love, it’s less obvious, but if prodded enough, your students will be able to think of non-monetary costs associated with love.  For example, you might not want to see the latest Ashton Kutcher film, you might think he’s the world’s worst actor.  But your boyfriend/girlfriend/teenage daughter or other loved one is DYING to see it, they are BEGGING you to take them.  So you take them.  That’s true love, don’t you think?  And it’s certainly not free.  </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p:sp>
      <p:sp>
        <p:nvSpPr>
          <p:cNvPr id="23555" name="Rectangle 3"/>
          <p:cNvSpPr>
            <a:spLocks noGrp="1" noRot="1" noChangeArrowheads="1"/>
          </p:cNvSpPr>
          <p:nvPr>
            <p:ph type="body" idx="1"/>
          </p:nvPr>
        </p:nvSpPr>
        <p:spPr/>
        <p:txBody>
          <a:bodyPr/>
          <a:lstStyle/>
          <a:p>
            <a:pPr>
              <a:spcBef>
                <a:spcPct val="0"/>
              </a:spcBef>
              <a:spcAft>
                <a:spcPct val="40000"/>
              </a:spcAft>
            </a:pPr>
            <a:r>
              <a:rPr lang="en-US" altLang="zh-CN" sz="900"/>
              <a:t>Most of these PowerPoint chapters have two or three Active Learning activities.  They break up the lecture with a short in-class activity for immediate reinforcement, application, or assessment of the material in the preceding slides.  </a:t>
            </a:r>
          </a:p>
          <a:p>
            <a:pPr>
              <a:spcBef>
                <a:spcPct val="0"/>
              </a:spcBef>
              <a:spcAft>
                <a:spcPct val="40000"/>
              </a:spcAft>
            </a:pPr>
            <a:r>
              <a:rPr lang="en-US" altLang="zh-CN" sz="900"/>
              <a:t>A good idea is to give students time to formulate their answers before asking for volunteers to share their answers with the class. When the questions or exercises are more complex, consider having them work in pairs. </a:t>
            </a:r>
          </a:p>
          <a:p>
            <a:pPr>
              <a:spcBef>
                <a:spcPct val="0"/>
              </a:spcBef>
              <a:spcAft>
                <a:spcPct val="40000"/>
              </a:spcAft>
            </a:pPr>
            <a:r>
              <a:rPr lang="en-US" altLang="zh-CN" sz="900" b="1" i="1"/>
              <a:t>Digression on class participation: </a:t>
            </a:r>
          </a:p>
          <a:p>
            <a:pPr>
              <a:spcBef>
                <a:spcPct val="0"/>
              </a:spcBef>
              <a:spcAft>
                <a:spcPct val="40000"/>
              </a:spcAft>
            </a:pPr>
            <a:r>
              <a:rPr lang="en-US" altLang="zh-CN" sz="900"/>
              <a:t>In general, it’s </a:t>
            </a:r>
            <a:r>
              <a:rPr lang="en-US" altLang="zh-CN" sz="900" u="sng"/>
              <a:t>not</a:t>
            </a:r>
            <a:r>
              <a:rPr lang="en-US" altLang="zh-CN" sz="900"/>
              <a:t> a good idea to try to solicit participation by saying “Now who can tell me the answer to….”.  The invariable result is regular participation by very few students – the quick thinkers who have the confidence to answer spontaneously in front of the class – while most students remain silent.</a:t>
            </a:r>
          </a:p>
          <a:p>
            <a:pPr>
              <a:spcBef>
                <a:spcPct val="0"/>
              </a:spcBef>
              <a:spcAft>
                <a:spcPct val="40000"/>
              </a:spcAft>
            </a:pPr>
            <a:r>
              <a:rPr lang="en-US" altLang="zh-CN" sz="900"/>
              <a:t>When students have a bit of time to think through their answers, they are more likely to be comfortable sharing their answers with you and the class.  </a:t>
            </a:r>
          </a:p>
          <a:p>
            <a:pPr>
              <a:spcBef>
                <a:spcPct val="0"/>
              </a:spcBef>
              <a:spcAft>
                <a:spcPct val="40000"/>
              </a:spcAft>
            </a:pPr>
            <a:r>
              <a:rPr lang="en-US" altLang="zh-CN" sz="900"/>
              <a:t>Even better:  try a simple, time-tested activity called “THINK-PAIR-SHARE.”  Pair students up.  Pose a question or problem.  Have students work on the problem individually for a couple minutes.  Then, allow a couple minutes to work in pairs:  each student tries to explain to the other why his or her answer is correct, and the other offers feedback.  In many cases, they come up with better answers by working together.  Finally, ask for volunteers.  Students are much more likely to participate since they have had the opportunity to “test” their answers on a classmate.  And those who do not participate will at least have had the chance to share their answer with, and get feedback from, one other student.  </a:t>
            </a:r>
          </a:p>
          <a:p>
            <a:pPr>
              <a:spcBef>
                <a:spcPct val="0"/>
              </a:spcBef>
              <a:spcAft>
                <a:spcPct val="40000"/>
              </a:spcAft>
            </a:pPr>
            <a:r>
              <a:rPr lang="en-US" altLang="zh-CN" sz="900"/>
              <a:t>Activities like these are useful to break up a lecture every 20 minutes or so.  They help maintain students’ attention spans, and increase their comprehension of the material you cover.  These activities are also useful for quick, informal assessment – often, they will alert you to problems (such as students not getting what you think they’re getting) which you can then correct before moving on to cover additional material.  </a:t>
            </a:r>
          </a:p>
          <a:p>
            <a:pPr>
              <a:spcBef>
                <a:spcPct val="0"/>
              </a:spcBef>
              <a:spcAft>
                <a:spcPct val="40000"/>
              </a:spcAft>
            </a:pPr>
            <a:r>
              <a:rPr lang="en-US" altLang="zh-CN" sz="900" b="1" i="1"/>
              <a:t>End of digression. </a:t>
            </a:r>
          </a:p>
          <a:p>
            <a:endParaRPr lang="zh-CN" sz="100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Rot="1" noChangeArrowheads="1"/>
          </p:cNvSpPr>
          <p:nvPr>
            <p:ph type="body" idx="1"/>
          </p:nvPr>
        </p:nvSpPr>
        <p:spPr/>
        <p:txBody>
          <a:bodyPr/>
          <a:lstStyle/>
          <a:p>
            <a:r>
              <a:rPr lang="en-US" altLang="zh-CN"/>
              <a:t>If you wish, you can omit this slide and just give this information to the class verbally.  </a:t>
            </a:r>
          </a:p>
          <a:p>
            <a:endParaRPr 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479550"/>
            <a:ext cx="9144000" cy="1470025"/>
          </a:xfrm>
        </p:spPr>
        <p:txBody>
          <a:bodyPr/>
          <a:lstStyle>
            <a:lvl1pPr>
              <a:lnSpc>
                <a:spcPct val="105000"/>
              </a:lnSpc>
              <a:defRPr>
                <a:solidFill>
                  <a:schemeClr val="bg1"/>
                </a:solidFill>
                <a:effectLst>
                  <a:outerShdw blurRad="38100" dist="38100" dir="2700000" algn="tl">
                    <a:srgbClr val="C0C0C0"/>
                  </a:outerShdw>
                </a:effectLst>
              </a:defRPr>
            </a:lvl1pPr>
          </a:lstStyle>
          <a:p>
            <a:endParaRPr lang="zh-CN" altLang="en-US"/>
          </a:p>
        </p:txBody>
      </p:sp>
      <p:sp>
        <p:nvSpPr>
          <p:cNvPr id="2051" name="Text Box 14"/>
          <p:cNvSpPr txBox="1">
            <a:spLocks noChangeArrowheads="1"/>
          </p:cNvSpPr>
          <p:nvPr userDrawn="1"/>
        </p:nvSpPr>
        <p:spPr bwMode="auto">
          <a:xfrm>
            <a:off x="0" y="6445250"/>
            <a:ext cx="9144000" cy="334963"/>
          </a:xfrm>
          <a:prstGeom prst="rect">
            <a:avLst/>
          </a:prstGeom>
          <a:noFill/>
          <a:ln w="9525">
            <a:noFill/>
            <a:miter lim="800000"/>
            <a:headEnd/>
            <a:tailEnd/>
          </a:ln>
        </p:spPr>
        <p:txBody>
          <a:bodyPr>
            <a:spAutoFit/>
          </a:bodyPr>
          <a:lstStyle/>
          <a:p>
            <a:pPr algn="ctr">
              <a:spcBef>
                <a:spcPct val="50000"/>
              </a:spcBef>
            </a:pPr>
            <a:r>
              <a:rPr lang="zh-CN" sz="1600" i="1">
                <a:solidFill>
                  <a:srgbClr val="969696"/>
                </a:solidFill>
                <a:latin typeface="Times New Roman" pitchFamily="18" charset="0"/>
                <a:ea typeface="宋体" pitchFamily="2" charset="-122"/>
              </a:rPr>
              <a:t>© 2009 </a:t>
            </a:r>
            <a:r>
              <a:rPr lang="en-US" altLang="zh-CN" sz="1600" i="1">
                <a:solidFill>
                  <a:srgbClr val="969696"/>
                </a:solidFill>
                <a:latin typeface="Times New Roman" pitchFamily="18" charset="0"/>
                <a:ea typeface="宋体" pitchFamily="2" charset="-122"/>
              </a:rPr>
              <a:t>South-Western, a part of Cengage Learning, all rights reserved</a:t>
            </a:r>
          </a:p>
        </p:txBody>
      </p:sp>
      <p:sp>
        <p:nvSpPr>
          <p:cNvPr id="2052" name="Rectangle 4"/>
          <p:cNvSpPr>
            <a:spLocks noGrp="1" noChangeArrowheads="1"/>
          </p:cNvSpPr>
          <p:nvPr>
            <p:ph type="subTitle" idx="1"/>
          </p:nvPr>
        </p:nvSpPr>
        <p:spPr>
          <a:xfrm>
            <a:off x="1987550" y="130175"/>
            <a:ext cx="1219200" cy="990600"/>
          </a:xfrm>
        </p:spPr>
        <p:txBody>
          <a:bodyPr/>
          <a:lstStyle>
            <a:lvl1pPr marL="0" indent="0" algn="ctr">
              <a:buFont typeface="Wingdings" pitchFamily="2" charset="2"/>
              <a:buNone/>
              <a:defRPr sz="5800" i="1">
                <a:solidFill>
                  <a:srgbClr val="008080"/>
                </a:solidFill>
              </a:defRPr>
            </a:lvl1pPr>
          </a:lstStyle>
          <a:p>
            <a:r>
              <a:rPr lang="en-US" altLang="zh-CN"/>
              <a:t>34</a:t>
            </a:r>
          </a:p>
        </p:txBody>
      </p:sp>
      <p:sp>
        <p:nvSpPr>
          <p:cNvPr id="2053" name="TextBox 6"/>
          <p:cNvSpPr txBox="1">
            <a:spLocks noChangeArrowheads="1"/>
          </p:cNvSpPr>
          <p:nvPr userDrawn="1"/>
        </p:nvSpPr>
        <p:spPr bwMode="auto">
          <a:xfrm>
            <a:off x="327025" y="301625"/>
            <a:ext cx="1958975" cy="427038"/>
          </a:xfrm>
          <a:prstGeom prst="rect">
            <a:avLst/>
          </a:prstGeom>
          <a:noFill/>
          <a:ln w="9525">
            <a:noFill/>
            <a:miter lim="800000"/>
            <a:headEnd/>
            <a:tailEnd/>
          </a:ln>
        </p:spPr>
        <p:txBody>
          <a:bodyPr>
            <a:spAutoFit/>
          </a:bodyPr>
          <a:lstStyle/>
          <a:p>
            <a:r>
              <a:rPr lang="en-US" altLang="zh-CN" sz="2200">
                <a:solidFill>
                  <a:srgbClr val="008080"/>
                </a:solidFill>
                <a:latin typeface="Tahoma" pitchFamily="34" charset="0"/>
                <a:ea typeface="宋体" pitchFamily="2" charset="-122"/>
              </a:rPr>
              <a:t>C H A P T E 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zh-CN"/>
              <a:t>经济学十大原理</a:t>
            </a:r>
          </a:p>
        </p:txBody>
      </p:sp>
      <p:sp>
        <p:nvSpPr>
          <p:cNvPr id="5" name="灯片编号占位符 4"/>
          <p:cNvSpPr>
            <a:spLocks noGrp="1"/>
          </p:cNvSpPr>
          <p:nvPr>
            <p:ph type="sldNum" sz="quarter" idx="11"/>
          </p:nvPr>
        </p:nvSpPr>
        <p:spPr/>
        <p:txBody>
          <a:bodyPr/>
          <a:lstStyle>
            <a:lvl1pPr>
              <a:defRPr/>
            </a:lvl1pPr>
          </a:lstStyle>
          <a:p>
            <a:fld id="{093952A8-8AA7-49F5-882B-34090486AC52}"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1625" y="252413"/>
            <a:ext cx="2101850"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252413"/>
            <a:ext cx="615632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zh-CN"/>
              <a:t>经济学十大原理</a:t>
            </a:r>
          </a:p>
        </p:txBody>
      </p:sp>
      <p:sp>
        <p:nvSpPr>
          <p:cNvPr id="5" name="灯片编号占位符 4"/>
          <p:cNvSpPr>
            <a:spLocks noGrp="1"/>
          </p:cNvSpPr>
          <p:nvPr>
            <p:ph type="sldNum" sz="quarter" idx="11"/>
          </p:nvPr>
        </p:nvSpPr>
        <p:spPr/>
        <p:txBody>
          <a:bodyPr/>
          <a:lstStyle>
            <a:lvl1pPr>
              <a:defRPr/>
            </a:lvl1pPr>
          </a:lstStyle>
          <a:p>
            <a:fld id="{00B4A05B-0D74-4062-9FB6-3090B00B91F4}"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页脚占位符 3"/>
          <p:cNvSpPr>
            <a:spLocks noGrp="1"/>
          </p:cNvSpPr>
          <p:nvPr>
            <p:ph type="ftr" sz="quarter" idx="10"/>
          </p:nvPr>
        </p:nvSpPr>
        <p:spPr/>
        <p:txBody>
          <a:bodyPr/>
          <a:lstStyle>
            <a:lvl1pPr>
              <a:defRPr/>
            </a:lvl1pPr>
          </a:lstStyle>
          <a:p>
            <a:r>
              <a:rPr lang="zh-CN"/>
              <a:t>经济学十大原理</a:t>
            </a:r>
          </a:p>
        </p:txBody>
      </p:sp>
      <p:sp>
        <p:nvSpPr>
          <p:cNvPr id="5" name="灯片编号占位符 4"/>
          <p:cNvSpPr>
            <a:spLocks noGrp="1"/>
          </p:cNvSpPr>
          <p:nvPr>
            <p:ph type="sldNum" sz="quarter" idx="11"/>
          </p:nvPr>
        </p:nvSpPr>
        <p:spPr/>
        <p:txBody>
          <a:bodyPr/>
          <a:lstStyle>
            <a:lvl1pPr>
              <a:defRPr/>
            </a:lvl1pPr>
          </a:lstStyle>
          <a:p>
            <a:fld id="{CA91A399-1EE1-47BB-A2FF-66C1B24D2703}"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r>
              <a:rPr lang="zh-CN"/>
              <a:t>经济学十大原理</a:t>
            </a:r>
          </a:p>
        </p:txBody>
      </p:sp>
      <p:sp>
        <p:nvSpPr>
          <p:cNvPr id="5" name="灯片编号占位符 4"/>
          <p:cNvSpPr>
            <a:spLocks noGrp="1"/>
          </p:cNvSpPr>
          <p:nvPr>
            <p:ph type="sldNum" sz="quarter" idx="11"/>
          </p:nvPr>
        </p:nvSpPr>
        <p:spPr/>
        <p:txBody>
          <a:bodyPr/>
          <a:lstStyle>
            <a:lvl1pPr>
              <a:defRPr/>
            </a:lvl1pPr>
          </a:lstStyle>
          <a:p>
            <a:fld id="{AADED711-7DDF-4C1C-A038-C675E20AF78E}"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73063" y="1008063"/>
            <a:ext cx="40798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05338" y="1008063"/>
            <a:ext cx="4081462"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r>
              <a:rPr lang="zh-CN"/>
              <a:t>经济学十大原理</a:t>
            </a:r>
          </a:p>
        </p:txBody>
      </p:sp>
      <p:sp>
        <p:nvSpPr>
          <p:cNvPr id="6" name="灯片编号占位符 5"/>
          <p:cNvSpPr>
            <a:spLocks noGrp="1"/>
          </p:cNvSpPr>
          <p:nvPr>
            <p:ph type="sldNum" sz="quarter" idx="11"/>
          </p:nvPr>
        </p:nvSpPr>
        <p:spPr/>
        <p:txBody>
          <a:bodyPr/>
          <a:lstStyle>
            <a:lvl1pPr>
              <a:defRPr/>
            </a:lvl1pPr>
          </a:lstStyle>
          <a:p>
            <a:fld id="{8304911E-ABB1-474D-8828-77F74674289F}"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r>
              <a:rPr lang="zh-CN"/>
              <a:t>经济学十大原理</a:t>
            </a:r>
          </a:p>
        </p:txBody>
      </p:sp>
      <p:sp>
        <p:nvSpPr>
          <p:cNvPr id="8" name="灯片编号占位符 7"/>
          <p:cNvSpPr>
            <a:spLocks noGrp="1"/>
          </p:cNvSpPr>
          <p:nvPr>
            <p:ph type="sldNum" sz="quarter" idx="11"/>
          </p:nvPr>
        </p:nvSpPr>
        <p:spPr/>
        <p:txBody>
          <a:bodyPr/>
          <a:lstStyle>
            <a:lvl1pPr>
              <a:defRPr/>
            </a:lvl1pPr>
          </a:lstStyle>
          <a:p>
            <a:fld id="{2507C5D4-E0C0-4423-806C-92915C5FA78E}"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r>
              <a:rPr lang="zh-CN"/>
              <a:t>经济学十大原理</a:t>
            </a:r>
          </a:p>
        </p:txBody>
      </p:sp>
      <p:sp>
        <p:nvSpPr>
          <p:cNvPr id="4" name="灯片编号占位符 3"/>
          <p:cNvSpPr>
            <a:spLocks noGrp="1"/>
          </p:cNvSpPr>
          <p:nvPr>
            <p:ph type="sldNum" sz="quarter" idx="11"/>
          </p:nvPr>
        </p:nvSpPr>
        <p:spPr/>
        <p:txBody>
          <a:bodyPr/>
          <a:lstStyle>
            <a:lvl1pPr>
              <a:defRPr/>
            </a:lvl1pPr>
          </a:lstStyle>
          <a:p>
            <a:fld id="{B91C878C-3F74-4AD5-924A-9A72F106C3D3}"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zh-CN"/>
              <a:t>经济学十大原理</a:t>
            </a:r>
          </a:p>
        </p:txBody>
      </p:sp>
      <p:sp>
        <p:nvSpPr>
          <p:cNvPr id="3" name="灯片编号占位符 2"/>
          <p:cNvSpPr>
            <a:spLocks noGrp="1"/>
          </p:cNvSpPr>
          <p:nvPr>
            <p:ph type="sldNum" sz="quarter" idx="11"/>
          </p:nvPr>
        </p:nvSpPr>
        <p:spPr/>
        <p:txBody>
          <a:bodyPr/>
          <a:lstStyle>
            <a:lvl1pPr>
              <a:defRPr/>
            </a:lvl1pPr>
          </a:lstStyle>
          <a:p>
            <a:fld id="{816CC9F2-A366-4D63-B9AF-55BAAE26DB26}"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zh-CN"/>
              <a:t>经济学十大原理</a:t>
            </a:r>
          </a:p>
        </p:txBody>
      </p:sp>
      <p:sp>
        <p:nvSpPr>
          <p:cNvPr id="6" name="灯片编号占位符 5"/>
          <p:cNvSpPr>
            <a:spLocks noGrp="1"/>
          </p:cNvSpPr>
          <p:nvPr>
            <p:ph type="sldNum" sz="quarter" idx="11"/>
          </p:nvPr>
        </p:nvSpPr>
        <p:spPr/>
        <p:txBody>
          <a:bodyPr/>
          <a:lstStyle>
            <a:lvl1pPr>
              <a:defRPr/>
            </a:lvl1pPr>
          </a:lstStyle>
          <a:p>
            <a:fld id="{C99625E0-E5CF-4C1A-A06B-93CA5C90866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zh-CN"/>
              <a:t>经济学十大原理</a:t>
            </a:r>
          </a:p>
        </p:txBody>
      </p:sp>
      <p:sp>
        <p:nvSpPr>
          <p:cNvPr id="6" name="灯片编号占位符 5"/>
          <p:cNvSpPr>
            <a:spLocks noGrp="1"/>
          </p:cNvSpPr>
          <p:nvPr>
            <p:ph type="sldNum" sz="quarter" idx="11"/>
          </p:nvPr>
        </p:nvSpPr>
        <p:spPr/>
        <p:txBody>
          <a:bodyPr/>
          <a:lstStyle>
            <a:lvl1pPr>
              <a:defRPr/>
            </a:lvl1pPr>
          </a:lstStyle>
          <a:p>
            <a:fld id="{F62719B2-2E1A-4995-9FFF-1095675A00F3}"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900" y="252413"/>
            <a:ext cx="8410575" cy="6810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zh-CN" altLang="en-US"/>
          </a:p>
        </p:txBody>
      </p:sp>
      <p:sp>
        <p:nvSpPr>
          <p:cNvPr id="1027" name="Rectangle 3"/>
          <p:cNvSpPr>
            <a:spLocks noGrp="1" noChangeArrowheads="1"/>
          </p:cNvSpPr>
          <p:nvPr>
            <p:ph type="body" idx="1"/>
          </p:nvPr>
        </p:nvSpPr>
        <p:spPr bwMode="auto">
          <a:xfrm>
            <a:off x="373063" y="1008063"/>
            <a:ext cx="8313737" cy="5118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ftr" sz="quarter" idx="3"/>
          </p:nvPr>
        </p:nvSpPr>
        <p:spPr bwMode="auto">
          <a:xfrm>
            <a:off x="285750" y="6392863"/>
            <a:ext cx="7335838" cy="3667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i="1">
                <a:solidFill>
                  <a:srgbClr val="777777"/>
                </a:solidFill>
                <a:ea typeface="宋体" pitchFamily="2" charset="-122"/>
              </a:defRPr>
            </a:lvl1pPr>
          </a:lstStyle>
          <a:p>
            <a:r>
              <a:rPr lang="zh-CN"/>
              <a:t>经济学十大原理</a:t>
            </a:r>
          </a:p>
        </p:txBody>
      </p:sp>
      <p:sp>
        <p:nvSpPr>
          <p:cNvPr id="1029" name="Rectangle 5"/>
          <p:cNvSpPr>
            <a:spLocks noGrp="1" noChangeArrowheads="1"/>
          </p:cNvSpPr>
          <p:nvPr>
            <p:ph type="sldNum" sz="quarter" idx="4"/>
          </p:nvPr>
        </p:nvSpPr>
        <p:spPr bwMode="auto">
          <a:xfrm>
            <a:off x="8302625" y="6375400"/>
            <a:ext cx="684213" cy="368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700">
                <a:solidFill>
                  <a:srgbClr val="777777"/>
                </a:solidFill>
                <a:latin typeface="Tahoma" pitchFamily="34" charset="0"/>
                <a:ea typeface="宋体" pitchFamily="2" charset="-122"/>
              </a:defRPr>
            </a:lvl1pPr>
          </a:lstStyle>
          <a:p>
            <a:fld id="{7B9C66A5-CF1D-4876-A31C-6C0DA4ADDA5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wipe(left)">
                                      <p:cBhvr>
                                        <p:cTn id="7" dur="500"/>
                                        <p:tgtEl>
                                          <p:spTgt spid="1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wipe(left)">
                                      <p:cBhvr>
                                        <p:cTn id="12" dur="500"/>
                                        <p:tgtEl>
                                          <p:spTgt spid="10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7">
                                            <p:txEl>
                                              <p:pRg st="2" end="2"/>
                                            </p:txEl>
                                          </p:spTgt>
                                        </p:tgtEl>
                                        <p:attrNameLst>
                                          <p:attrName>style.visibility</p:attrName>
                                        </p:attrNameLst>
                                      </p:cBhvr>
                                      <p:to>
                                        <p:strVal val="visible"/>
                                      </p:to>
                                    </p:set>
                                    <p:animEffect transition="in" filter="wipe(left)">
                                      <p:cBhvr>
                                        <p:cTn id="17" dur="500"/>
                                        <p:tgtEl>
                                          <p:spTgt spid="10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7">
                                            <p:txEl>
                                              <p:pRg st="3" end="3"/>
                                            </p:txEl>
                                          </p:spTgt>
                                        </p:tgtEl>
                                        <p:attrNameLst>
                                          <p:attrName>style.visibility</p:attrName>
                                        </p:attrNameLst>
                                      </p:cBhvr>
                                      <p:to>
                                        <p:strVal val="visible"/>
                                      </p:to>
                                    </p:set>
                                    <p:animEffect transition="in" filter="wipe(left)">
                                      <p:cBhvr>
                                        <p:cTn id="22" dur="500"/>
                                        <p:tgtEl>
                                          <p:spTgt spid="1027">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27">
                                            <p:txEl>
                                              <p:pRg st="4" end="4"/>
                                            </p:txEl>
                                          </p:spTgt>
                                        </p:tgtEl>
                                        <p:attrNameLst>
                                          <p:attrName>style.visibility</p:attrName>
                                        </p:attrNameLst>
                                      </p:cBhvr>
                                      <p:to>
                                        <p:strVal val="visible"/>
                                      </p:to>
                                    </p:set>
                                    <p:animEffect transition="in" filter="wipe(left)">
                                      <p:cBhvr>
                                        <p:cTn id="25" dur="500"/>
                                        <p:tgtEl>
                                          <p:spTgt spid="1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bldLvl="4" autoUpdateAnimBg="0">
        <p:tmplLst>
          <p:tmpl lvl="1">
            <p:tnLst>
              <p:par>
                <p:cTn presetID="22" presetClass="entr" presetSubtype="8"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left)">
                      <p:cBhvr>
                        <p:cTn dur="500"/>
                        <p:tgtEl>
                          <p:spTgt spid="1027"/>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left)">
                      <p:cBhvr>
                        <p:cTn dur="500"/>
                        <p:tgtEl>
                          <p:spTgt spid="1027"/>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left)">
                      <p:cBhvr>
                        <p:cTn dur="500"/>
                        <p:tgtEl>
                          <p:spTgt spid="1027"/>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left)">
                      <p:cBhvr>
                        <p:cTn dur="500"/>
                        <p:tgtEl>
                          <p:spTgt spid="1027"/>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left)">
                      <p:cBhvr>
                        <p:cTn dur="500"/>
                        <p:tgtEl>
                          <p:spTgt spid="1027"/>
                        </p:tgtEl>
                      </p:cBhvr>
                    </p:animEffect>
                  </p:childTnLst>
                </p:cTn>
              </p:par>
            </p:tnLst>
          </p:tmpl>
        </p:tmplLst>
      </p:bldP>
    </p:bldLst>
  </p:timing>
  <p:hf hdr="0" dt="0"/>
  <p:txStyles>
    <p:title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p:titleStyle>
    <p:bodyStyle>
      <a:lvl1pPr marL="342900" indent="-342900" algn="l" rtl="0" fontAlgn="base">
        <a:lnSpc>
          <a:spcPct val="105000"/>
        </a:lnSpc>
        <a:spcBef>
          <a:spcPct val="45000"/>
        </a:spcBef>
        <a:spcAft>
          <a:spcPct val="0"/>
        </a:spcAft>
        <a:buClr>
          <a:srgbClr val="339966"/>
        </a:buClr>
        <a:buSzPct val="120000"/>
        <a:buFont typeface="Wingdings" pitchFamily="2" charset="2"/>
        <a:buChar char="§"/>
        <a:defRPr sz="2800">
          <a:solidFill>
            <a:schemeClr val="tx1"/>
          </a:solidFill>
          <a:latin typeface="+mn-lt"/>
          <a:ea typeface="+mn-ea"/>
          <a:cs typeface="+mn-cs"/>
        </a:defRPr>
      </a:lvl1pPr>
      <a:lvl2pPr marL="742950" indent="-285750" algn="l" rtl="0" fontAlgn="base">
        <a:spcBef>
          <a:spcPct val="15000"/>
        </a:spcBef>
        <a:spcAft>
          <a:spcPct val="0"/>
        </a:spcAft>
        <a:buClr>
          <a:srgbClr val="996633"/>
        </a:buClr>
        <a:buSzPct val="120000"/>
        <a:buFont typeface="Wingdings" pitchFamily="2" charset="2"/>
        <a:buChar char="§"/>
        <a:defRPr sz="2700">
          <a:solidFill>
            <a:schemeClr val="tx1"/>
          </a:solidFill>
          <a:latin typeface="+mn-lt"/>
        </a:defRPr>
      </a:lvl2pPr>
      <a:lvl3pPr marL="1143000" indent="-228600" algn="l" rtl="0" fontAlgn="base">
        <a:spcBef>
          <a:spcPct val="15000"/>
        </a:spcBef>
        <a:spcAft>
          <a:spcPct val="0"/>
        </a:spcAft>
        <a:buClr>
          <a:srgbClr val="339966"/>
        </a:buClr>
        <a:buSzPct val="120000"/>
        <a:buFont typeface="Wingdings" pitchFamily="2" charset="2"/>
        <a:buChar char="§"/>
        <a:defRPr sz="2500">
          <a:solidFill>
            <a:schemeClr val="tx1"/>
          </a:solidFill>
          <a:latin typeface="+mn-lt"/>
        </a:defRPr>
      </a:lvl3pPr>
      <a:lvl4pPr marL="1600200" indent="-228600" algn="l" rtl="0" fontAlgn="base">
        <a:spcBef>
          <a:spcPct val="15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hyperlink" Target="../../../../Program%20Files/TurningPoint/2003/Question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image.baidu.com/i?ct=503316480&amp;z=725576800&amp;tn=baiduimagedetail&amp;word=&#21152;&#20892;&#28846;&amp;in=20" TargetMode="External"/><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hyperlink" Target="http://image.baidu.com/i?ct=503316480&amp;z=347833203&amp;tn=baiduimagedetail&amp;word=&#40644;&#27833;&amp;in=43" TargetMode="Externa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hyperlink" Target="../../../../Program%20Files/TurningPoint/2003/Questions.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academic.cengage.com/economics/mankiw"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oleObject" Target="../embeddings/oleObject7.bin"/><Relationship Id="rId4" Type="http://schemas.openxmlformats.org/officeDocument/2006/relationships/image" Target="../media/image36.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9.bin"/><Relationship Id="rId4" Type="http://schemas.openxmlformats.org/officeDocument/2006/relationships/image" Target="../media/image3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Program%20Files/TurningPoint/2003/Questions.html"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noChangeAspect="1"/>
          </p:cNvGrpSpPr>
          <p:nvPr/>
        </p:nvGrpSpPr>
        <p:grpSpPr bwMode="auto">
          <a:xfrm>
            <a:off x="774" y="0"/>
            <a:ext cx="6422328" cy="6858000"/>
            <a:chOff x="-28" y="0"/>
            <a:chExt cx="5760" cy="4320"/>
          </a:xfrm>
          <a:solidFill>
            <a:srgbClr val="FFFFCC"/>
          </a:solidFill>
        </p:grpSpPr>
        <p:pic>
          <p:nvPicPr>
            <p:cNvPr id="10244" name="Picture 5" descr="ppt_plates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 y="0"/>
              <a:ext cx="5760" cy="43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5" name="Picture 6" descr="ppt_plates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 y="1406"/>
              <a:ext cx="2130" cy="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6" name="Picture 7" descr="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 y="2378"/>
              <a:ext cx="984" cy="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7" name="Picture 8" descr="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 y="445"/>
              <a:ext cx="966" cy="9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8" name="Picture 9" descr="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6" y="2369"/>
              <a:ext cx="972" cy="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49" name="Picture 10" descr="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7" y="452"/>
              <a:ext cx="960" cy="9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50" name="Picture 11" descr="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4" y="2381"/>
              <a:ext cx="954" cy="9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51" name="Picture 12" descr="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2" y="461"/>
              <a:ext cx="966" cy="9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0243" name="Rectangle 2"/>
          <p:cNvSpPr>
            <a:spLocks noGrp="1" noChangeArrowheads="1"/>
          </p:cNvSpPr>
          <p:nvPr>
            <p:ph type="ctrTitle" idx="4294967295"/>
          </p:nvPr>
        </p:nvSpPr>
        <p:spPr>
          <a:xfrm>
            <a:off x="685800" y="2130425"/>
            <a:ext cx="5101881" cy="1470025"/>
          </a:xfrm>
        </p:spPr>
        <p:txBody>
          <a:bodyPr/>
          <a:lstStyle/>
          <a:p>
            <a:pPr algn="r" eaLnBrk="1" hangingPunct="1"/>
            <a:r>
              <a:rPr lang="zh-CN" altLang="en-US" sz="4000" b="0" dirty="0">
                <a:solidFill>
                  <a:schemeClr val="tx1"/>
                </a:solidFill>
                <a:latin typeface="华文中宋" panose="02010600040101010101" pitchFamily="2" charset="-122"/>
                <a:ea typeface="华文中宋" panose="02010600040101010101" pitchFamily="2" charset="-122"/>
              </a:rPr>
              <a:t>经济学基础</a:t>
            </a:r>
          </a:p>
        </p:txBody>
      </p:sp>
      <p:sp>
        <p:nvSpPr>
          <p:cNvPr id="2" name="矩形: 圆角 1">
            <a:extLst>
              <a:ext uri="{FF2B5EF4-FFF2-40B4-BE49-F238E27FC236}">
                <a16:creationId xmlns:a16="http://schemas.microsoft.com/office/drawing/2014/main" id="{8796CF12-CA46-8A00-BC37-59C9CCFCDE22}"/>
              </a:ext>
            </a:extLst>
          </p:cNvPr>
          <p:cNvSpPr/>
          <p:nvPr/>
        </p:nvSpPr>
        <p:spPr>
          <a:xfrm>
            <a:off x="705624" y="5386039"/>
            <a:ext cx="3743713" cy="12266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F1B74D0-C270-4D44-A836-4BB30456D5C4}"/>
              </a:ext>
            </a:extLst>
          </p:cNvPr>
          <p:cNvSpPr txBox="1"/>
          <p:nvPr/>
        </p:nvSpPr>
        <p:spPr>
          <a:xfrm>
            <a:off x="715536" y="5414717"/>
            <a:ext cx="3743713" cy="1133965"/>
          </a:xfrm>
          <a:prstGeom prst="rect">
            <a:avLst/>
          </a:prstGeom>
          <a:noFill/>
        </p:spPr>
        <p:txBody>
          <a:bodyPr wrap="square" rtlCol="0">
            <a:spAutoFit/>
          </a:bodyPr>
          <a:lstStyle/>
          <a:p>
            <a:pPr algn="ctr">
              <a:lnSpc>
                <a:spcPct val="150000"/>
              </a:lnSpc>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第一部分授课人： 曹历娟</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lnSpc>
                <a:spcPct val="150000"/>
              </a:lnSpc>
            </a:pPr>
            <a:r>
              <a:rPr lang="en-US" altLang="zh-CN" sz="2400" b="1" dirty="0">
                <a:latin typeface="Times New Roman" panose="02020603050405020304" pitchFamily="18" charset="0"/>
                <a:ea typeface="华文中宋" panose="02010600040101010101" pitchFamily="2" charset="-122"/>
                <a:cs typeface="Times New Roman" panose="02020603050405020304" pitchFamily="18" charset="0"/>
              </a:rPr>
              <a:t>caolj@njau.edu.cn</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9" name="Picture 2">
            <a:extLst>
              <a:ext uri="{FF2B5EF4-FFF2-40B4-BE49-F238E27FC236}">
                <a16:creationId xmlns:a16="http://schemas.microsoft.com/office/drawing/2014/main" id="{4236C3BE-F4C4-B286-B824-F1B16E99B5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706" y="98386"/>
            <a:ext cx="2514725" cy="31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F9832C5F-FCDA-D85E-CC49-18DF15C428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2706" y="3210118"/>
            <a:ext cx="2494901" cy="3320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53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9C68AA8-F150-4280-9B3B-7EE54BECAE95}" type="slidenum">
              <a:rPr lang="en-US" altLang="zh-CN"/>
              <a:pPr/>
              <a:t>9</a:t>
            </a:fld>
            <a:endParaRPr lang="en-US" altLang="zh-CN"/>
          </a:p>
        </p:txBody>
      </p:sp>
      <p:sp>
        <p:nvSpPr>
          <p:cNvPr id="8194" name="Rectangle 2"/>
          <p:cNvSpPr>
            <a:spLocks noGrp="1" noChangeArrowheads="1"/>
          </p:cNvSpPr>
          <p:nvPr>
            <p:ph type="title"/>
          </p:nvPr>
        </p:nvSpPr>
        <p:spPr>
          <a:xfrm>
            <a:off x="342900" y="373063"/>
            <a:ext cx="8410575" cy="681037"/>
          </a:xfrm>
        </p:spPr>
        <p:txBody>
          <a:bodyPr/>
          <a:lstStyle/>
          <a:p>
            <a:r>
              <a:rPr lang="zh-CN" altLang="en-US" sz="3600" dirty="0">
                <a:ea typeface="宋体" pitchFamily="2" charset="-122"/>
              </a:rPr>
              <a:t>经济学的两大研究疑问</a:t>
            </a:r>
            <a:endParaRPr lang="zh-CN" sz="3600" dirty="0">
              <a:ea typeface="宋体" pitchFamily="2" charset="-122"/>
            </a:endParaRPr>
          </a:p>
        </p:txBody>
      </p:sp>
      <p:sp>
        <p:nvSpPr>
          <p:cNvPr id="8195" name="Rectangle 3"/>
          <p:cNvSpPr>
            <a:spLocks noGrp="1" noChangeArrowheads="1"/>
          </p:cNvSpPr>
          <p:nvPr>
            <p:ph type="body" idx="1"/>
          </p:nvPr>
        </p:nvSpPr>
        <p:spPr>
          <a:xfrm>
            <a:off x="312738" y="1224793"/>
            <a:ext cx="8365849" cy="5108895"/>
          </a:xfrm>
        </p:spPr>
        <p:txBody>
          <a:bodyPr/>
          <a:lstStyle/>
          <a:p>
            <a:pPr marL="0" indent="0">
              <a:spcBef>
                <a:spcPct val="50000"/>
              </a:spcBef>
              <a:buNone/>
            </a:pPr>
            <a:r>
              <a:rPr lang="zh-CN" altLang="en-US" dirty="0">
                <a:ea typeface="宋体" pitchFamily="2" charset="-122"/>
              </a:rPr>
              <a:t>一个社会的资源配置决策</a:t>
            </a:r>
            <a:r>
              <a:rPr lang="en-US" altLang="zh-CN" dirty="0">
                <a:ea typeface="宋体" pitchFamily="2" charset="-122"/>
              </a:rPr>
              <a:t>(</a:t>
            </a:r>
            <a:r>
              <a:rPr lang="zh-CN" altLang="en-US" dirty="0">
                <a:ea typeface="宋体" pitchFamily="2" charset="-122"/>
              </a:rPr>
              <a:t>选择</a:t>
            </a:r>
            <a:r>
              <a:rPr lang="en-US" altLang="zh-CN" dirty="0">
                <a:ea typeface="宋体" pitchFamily="2" charset="-122"/>
              </a:rPr>
              <a:t>)</a:t>
            </a:r>
            <a:r>
              <a:rPr lang="zh-CN" altLang="en-US" dirty="0">
                <a:ea typeface="宋体" pitchFamily="2" charset="-122"/>
              </a:rPr>
              <a:t>涉及如下几个方面：</a:t>
            </a:r>
            <a:endParaRPr lang="zh-CN" altLang="zh-CN" dirty="0">
              <a:ea typeface="宋体" pitchFamily="2" charset="-122"/>
            </a:endParaRPr>
          </a:p>
          <a:p>
            <a:pPr>
              <a:spcBef>
                <a:spcPts val="1200"/>
              </a:spcBef>
            </a:pPr>
            <a:r>
              <a:rPr lang="zh-CN" altLang="zh-CN" sz="2700" dirty="0">
                <a:ea typeface="宋体" pitchFamily="2" charset="-122"/>
              </a:rPr>
              <a:t>生产</a:t>
            </a:r>
            <a:r>
              <a:rPr lang="zh-CN" altLang="en-US" sz="2700" b="1" dirty="0">
                <a:solidFill>
                  <a:srgbClr val="0033CC"/>
                </a:solidFill>
                <a:ea typeface="宋体" pitchFamily="2" charset="-122"/>
              </a:rPr>
              <a:t>什么</a:t>
            </a:r>
            <a:r>
              <a:rPr lang="en-US" altLang="zh-CN" sz="2700" dirty="0">
                <a:ea typeface="宋体" pitchFamily="2" charset="-122"/>
              </a:rPr>
              <a:t>(what)</a:t>
            </a:r>
            <a:r>
              <a:rPr lang="en-US" altLang="zh-CN" sz="2400" dirty="0">
                <a:solidFill>
                  <a:srgbClr val="C00000"/>
                </a:solidFill>
                <a:latin typeface="Times New Roman" pitchFamily="18" charset="0"/>
                <a:ea typeface="宋体" pitchFamily="2" charset="-122"/>
                <a:cs typeface="Times New Roman" pitchFamily="18" charset="0"/>
              </a:rPr>
              <a:t> </a:t>
            </a:r>
            <a:endParaRPr lang="zh-CN" altLang="zh-CN" sz="2700" dirty="0">
              <a:ea typeface="宋体" pitchFamily="2" charset="-122"/>
            </a:endParaRPr>
          </a:p>
          <a:p>
            <a:pPr lvl="1">
              <a:lnSpc>
                <a:spcPct val="105000"/>
              </a:lnSpc>
              <a:spcBef>
                <a:spcPct val="20000"/>
              </a:spcBef>
            </a:pPr>
            <a:r>
              <a:rPr lang="zh-CN" altLang="en-US" sz="2500" dirty="0">
                <a:ea typeface="宋体" pitchFamily="2" charset="-122"/>
              </a:rPr>
              <a:t>哪些物品和服务，每种生产多少？</a:t>
            </a:r>
            <a:endParaRPr lang="en-US" altLang="zh-CN" sz="2200" dirty="0">
              <a:effectLst>
                <a:outerShdw blurRad="38100" dist="38100" dir="2700000" algn="tl">
                  <a:srgbClr val="000000">
                    <a:alpha val="43137"/>
                  </a:srgbClr>
                </a:outerShdw>
              </a:effectLst>
              <a:ea typeface="宋体" pitchFamily="2" charset="-122"/>
            </a:endParaRPr>
          </a:p>
        </p:txBody>
      </p:sp>
      <p:sp>
        <p:nvSpPr>
          <p:cNvPr id="8196"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
        <p:nvSpPr>
          <p:cNvPr id="8" name="页脚占位符 3"/>
          <p:cNvSpPr>
            <a:spLocks noGrp="1"/>
          </p:cNvSpPr>
          <p:nvPr>
            <p:ph type="ftr" sz="quarter" idx="10"/>
          </p:nvPr>
        </p:nvSpPr>
        <p:spPr>
          <a:xfrm>
            <a:off x="285750" y="6392863"/>
            <a:ext cx="7335838" cy="366712"/>
          </a:xfrm>
        </p:spPr>
        <p:txBody>
          <a:bodyPr/>
          <a:lstStyle/>
          <a:p>
            <a:r>
              <a:rPr lang="zh-CN" altLang="en-US" dirty="0"/>
              <a:t>经济学十大原理</a:t>
            </a:r>
            <a:endParaRPr lang="zh-CN" dirty="0"/>
          </a:p>
        </p:txBody>
      </p:sp>
      <p:graphicFrame>
        <p:nvGraphicFramePr>
          <p:cNvPr id="3" name="图表 2">
            <a:extLst>
              <a:ext uri="{FF2B5EF4-FFF2-40B4-BE49-F238E27FC236}">
                <a16:creationId xmlns:a16="http://schemas.microsoft.com/office/drawing/2014/main" id="{301BFCD3-8BF5-FA5A-2CED-8F9007F22F95}"/>
              </a:ext>
            </a:extLst>
          </p:cNvPr>
          <p:cNvGraphicFramePr>
            <a:graphicFrameLocks/>
          </p:cNvGraphicFramePr>
          <p:nvPr>
            <p:extLst>
              <p:ext uri="{D42A27DB-BD31-4B8C-83A1-F6EECF244321}">
                <p14:modId xmlns:p14="http://schemas.microsoft.com/office/powerpoint/2010/main" val="2189230835"/>
              </p:ext>
            </p:extLst>
          </p:nvPr>
        </p:nvGraphicFramePr>
        <p:xfrm>
          <a:off x="1059366" y="2932771"/>
          <a:ext cx="6562222" cy="35716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8206898"/>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9FF45-1B4F-93BD-37D1-E91510ECEBD1}"/>
              </a:ext>
            </a:extLst>
          </p:cNvPr>
          <p:cNvSpPr>
            <a:spLocks noGrp="1"/>
          </p:cNvSpPr>
          <p:nvPr>
            <p:ph type="title"/>
          </p:nvPr>
        </p:nvSpPr>
        <p:spPr/>
        <p:txBody>
          <a:bodyPr/>
          <a:lstStyle/>
          <a:p>
            <a:r>
              <a:rPr lang="zh-CN" altLang="en-US" sz="4000" dirty="0">
                <a:ea typeface="宋体" pitchFamily="2" charset="-122"/>
              </a:rPr>
              <a:t>经济学的两大研究疑问</a:t>
            </a:r>
            <a:endParaRPr lang="zh-CN" altLang="en-US" dirty="0"/>
          </a:p>
        </p:txBody>
      </p:sp>
      <p:pic>
        <p:nvPicPr>
          <p:cNvPr id="9" name="内容占位符 8">
            <a:extLst>
              <a:ext uri="{FF2B5EF4-FFF2-40B4-BE49-F238E27FC236}">
                <a16:creationId xmlns:a16="http://schemas.microsoft.com/office/drawing/2014/main" id="{ACD73E6F-DC52-37A5-C9AF-91F36F6673BA}"/>
              </a:ext>
            </a:extLst>
          </p:cNvPr>
          <p:cNvPicPr>
            <a:picLocks noGrp="1" noChangeAspect="1"/>
          </p:cNvPicPr>
          <p:nvPr>
            <p:ph idx="1"/>
          </p:nvPr>
        </p:nvPicPr>
        <p:blipFill>
          <a:blip r:embed="rId2"/>
          <a:stretch>
            <a:fillRect/>
          </a:stretch>
        </p:blipFill>
        <p:spPr>
          <a:xfrm>
            <a:off x="285750" y="1180002"/>
            <a:ext cx="8313737" cy="3313939"/>
          </a:xfrm>
        </p:spPr>
      </p:pic>
      <p:sp>
        <p:nvSpPr>
          <p:cNvPr id="4" name="页脚占位符 3">
            <a:extLst>
              <a:ext uri="{FF2B5EF4-FFF2-40B4-BE49-F238E27FC236}">
                <a16:creationId xmlns:a16="http://schemas.microsoft.com/office/drawing/2014/main" id="{C679F5F1-2BF7-6696-6D32-7C5EA59AC4D3}"/>
              </a:ext>
            </a:extLst>
          </p:cNvPr>
          <p:cNvSpPr>
            <a:spLocks noGrp="1"/>
          </p:cNvSpPr>
          <p:nvPr>
            <p:ph type="ftr" sz="quarter" idx="10"/>
          </p:nvPr>
        </p:nvSpPr>
        <p:spPr/>
        <p:txBody>
          <a:bodyPr/>
          <a:lstStyle/>
          <a:p>
            <a:r>
              <a:rPr lang="zh-CN"/>
              <a:t>经济学十大原理</a:t>
            </a:r>
          </a:p>
        </p:txBody>
      </p:sp>
      <p:sp>
        <p:nvSpPr>
          <p:cNvPr id="5" name="灯片编号占位符 4">
            <a:extLst>
              <a:ext uri="{FF2B5EF4-FFF2-40B4-BE49-F238E27FC236}">
                <a16:creationId xmlns:a16="http://schemas.microsoft.com/office/drawing/2014/main" id="{013B2F25-1C7D-74F2-50D1-E6FFF56086C0}"/>
              </a:ext>
            </a:extLst>
          </p:cNvPr>
          <p:cNvSpPr>
            <a:spLocks noGrp="1"/>
          </p:cNvSpPr>
          <p:nvPr>
            <p:ph type="sldNum" sz="quarter" idx="11"/>
          </p:nvPr>
        </p:nvSpPr>
        <p:spPr/>
        <p:txBody>
          <a:bodyPr/>
          <a:lstStyle/>
          <a:p>
            <a:fld id="{CA91A399-1EE1-47BB-A2FF-66C1B24D2703}" type="slidenum">
              <a:rPr lang="en-US" altLang="zh-CN" smtClean="0"/>
              <a:pPr/>
              <a:t>10</a:t>
            </a:fld>
            <a:endParaRPr lang="en-US" altLang="zh-CN"/>
          </a:p>
        </p:txBody>
      </p:sp>
      <p:pic>
        <p:nvPicPr>
          <p:cNvPr id="10" name="图片 9">
            <a:extLst>
              <a:ext uri="{FF2B5EF4-FFF2-40B4-BE49-F238E27FC236}">
                <a16:creationId xmlns:a16="http://schemas.microsoft.com/office/drawing/2014/main" id="{102CA0B8-90EE-B5D5-8B92-390907E28DBD}"/>
              </a:ext>
            </a:extLst>
          </p:cNvPr>
          <p:cNvPicPr>
            <a:picLocks noChangeAspect="1"/>
          </p:cNvPicPr>
          <p:nvPr/>
        </p:nvPicPr>
        <p:blipFill>
          <a:blip r:embed="rId3"/>
          <a:stretch>
            <a:fillRect/>
          </a:stretch>
        </p:blipFill>
        <p:spPr>
          <a:xfrm>
            <a:off x="2614438" y="4493941"/>
            <a:ext cx="2678461" cy="1820509"/>
          </a:xfrm>
          <a:prstGeom prst="rect">
            <a:avLst/>
          </a:prstGeom>
        </p:spPr>
      </p:pic>
      <p:pic>
        <p:nvPicPr>
          <p:cNvPr id="13" name="图片 12">
            <a:extLst>
              <a:ext uri="{FF2B5EF4-FFF2-40B4-BE49-F238E27FC236}">
                <a16:creationId xmlns:a16="http://schemas.microsoft.com/office/drawing/2014/main" id="{89FE6A04-36FF-A983-CD11-FB14F5B12DA3}"/>
              </a:ext>
            </a:extLst>
          </p:cNvPr>
          <p:cNvPicPr>
            <a:picLocks noChangeAspect="1"/>
          </p:cNvPicPr>
          <p:nvPr/>
        </p:nvPicPr>
        <p:blipFill>
          <a:blip r:embed="rId4"/>
          <a:stretch>
            <a:fillRect/>
          </a:stretch>
        </p:blipFill>
        <p:spPr>
          <a:xfrm>
            <a:off x="163086" y="4554891"/>
            <a:ext cx="2122523" cy="1591892"/>
          </a:xfrm>
          <a:prstGeom prst="rect">
            <a:avLst/>
          </a:prstGeom>
        </p:spPr>
      </p:pic>
      <p:sp>
        <p:nvSpPr>
          <p:cNvPr id="14" name="箭头: 右 13">
            <a:extLst>
              <a:ext uri="{FF2B5EF4-FFF2-40B4-BE49-F238E27FC236}">
                <a16:creationId xmlns:a16="http://schemas.microsoft.com/office/drawing/2014/main" id="{05DED438-0B1E-D4C7-E9E6-F7B0F7C17936}"/>
              </a:ext>
            </a:extLst>
          </p:cNvPr>
          <p:cNvSpPr/>
          <p:nvPr/>
        </p:nvSpPr>
        <p:spPr>
          <a:xfrm>
            <a:off x="2301813" y="5311286"/>
            <a:ext cx="312625" cy="366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40DCFCBB-47BB-919A-75A7-F25C0651CA6A}"/>
              </a:ext>
            </a:extLst>
          </p:cNvPr>
          <p:cNvPicPr>
            <a:picLocks noChangeAspect="1"/>
          </p:cNvPicPr>
          <p:nvPr/>
        </p:nvPicPr>
        <p:blipFill>
          <a:blip r:embed="rId5"/>
          <a:stretch>
            <a:fillRect/>
          </a:stretch>
        </p:blipFill>
        <p:spPr>
          <a:xfrm>
            <a:off x="5623127" y="4465725"/>
            <a:ext cx="3337691" cy="1955355"/>
          </a:xfrm>
          <a:prstGeom prst="rect">
            <a:avLst/>
          </a:prstGeom>
        </p:spPr>
      </p:pic>
    </p:spTree>
    <p:extLst>
      <p:ext uri="{BB962C8B-B14F-4D97-AF65-F5344CB8AC3E}">
        <p14:creationId xmlns:p14="http://schemas.microsoft.com/office/powerpoint/2010/main" val="1218210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r>
              <a:rPr lang="zh-CN" altLang="en-US" dirty="0"/>
              <a:t>经济学十大原理</a:t>
            </a:r>
            <a:endParaRPr lang="zh-CN" dirty="0"/>
          </a:p>
        </p:txBody>
      </p:sp>
      <p:sp>
        <p:nvSpPr>
          <p:cNvPr id="6" name="灯片编号占位符 4"/>
          <p:cNvSpPr>
            <a:spLocks noGrp="1"/>
          </p:cNvSpPr>
          <p:nvPr>
            <p:ph type="sldNum" sz="quarter" idx="11"/>
          </p:nvPr>
        </p:nvSpPr>
        <p:spPr/>
        <p:txBody>
          <a:bodyPr/>
          <a:lstStyle/>
          <a:p>
            <a:fld id="{69C68AA8-F150-4280-9B3B-7EE54BECAE95}" type="slidenum">
              <a:rPr lang="en-US" altLang="zh-CN"/>
              <a:pPr/>
              <a:t>11</a:t>
            </a:fld>
            <a:endParaRPr lang="en-US" altLang="zh-CN"/>
          </a:p>
        </p:txBody>
      </p:sp>
      <p:sp>
        <p:nvSpPr>
          <p:cNvPr id="8194" name="Rectangle 2"/>
          <p:cNvSpPr>
            <a:spLocks noGrp="1" noChangeArrowheads="1"/>
          </p:cNvSpPr>
          <p:nvPr>
            <p:ph type="title"/>
          </p:nvPr>
        </p:nvSpPr>
        <p:spPr>
          <a:xfrm>
            <a:off x="342900" y="373063"/>
            <a:ext cx="8410575" cy="681037"/>
          </a:xfrm>
        </p:spPr>
        <p:txBody>
          <a:bodyPr/>
          <a:lstStyle/>
          <a:p>
            <a:r>
              <a:rPr lang="zh-CN" altLang="en-US" sz="3600" dirty="0">
                <a:ea typeface="宋体" pitchFamily="2" charset="-122"/>
              </a:rPr>
              <a:t>经济学的两大研究疑问</a:t>
            </a:r>
            <a:endParaRPr lang="zh-CN" sz="3600" dirty="0">
              <a:ea typeface="宋体" pitchFamily="2" charset="-122"/>
            </a:endParaRPr>
          </a:p>
        </p:txBody>
      </p:sp>
      <p:sp>
        <p:nvSpPr>
          <p:cNvPr id="8195" name="Rectangle 3"/>
          <p:cNvSpPr>
            <a:spLocks noGrp="1" noChangeArrowheads="1"/>
          </p:cNvSpPr>
          <p:nvPr>
            <p:ph type="body" idx="1"/>
          </p:nvPr>
        </p:nvSpPr>
        <p:spPr>
          <a:xfrm>
            <a:off x="312738" y="1224793"/>
            <a:ext cx="8313737" cy="5108895"/>
          </a:xfrm>
        </p:spPr>
        <p:txBody>
          <a:bodyPr/>
          <a:lstStyle/>
          <a:p>
            <a:r>
              <a:rPr lang="zh-CN" altLang="en-US" sz="2700" dirty="0">
                <a:ea typeface="宋体" charset="-122"/>
              </a:rPr>
              <a:t>在众多社会中，大部分资源都分配给了个人</a:t>
            </a:r>
            <a:r>
              <a:rPr lang="en-US" altLang="zh-CN" sz="2700" dirty="0">
                <a:ea typeface="宋体" charset="-122"/>
              </a:rPr>
              <a:t>/</a:t>
            </a:r>
            <a:r>
              <a:rPr lang="zh-CN" altLang="en-US" sz="2700" dirty="0">
                <a:ea typeface="宋体" charset="-122"/>
              </a:rPr>
              <a:t>家庭，由个人来做出配置决策，而不是统一配置</a:t>
            </a:r>
            <a:endParaRPr lang="en-US" altLang="zh-CN" sz="2700" dirty="0">
              <a:ea typeface="宋体" charset="-122"/>
            </a:endParaRPr>
          </a:p>
          <a:p>
            <a:r>
              <a:rPr lang="zh-CN" altLang="en-US" sz="2700" dirty="0">
                <a:ea typeface="宋体" charset="-122"/>
              </a:rPr>
              <a:t>每天，全球大约有</a:t>
            </a:r>
            <a:r>
              <a:rPr lang="en-US" altLang="zh-CN" sz="2700" dirty="0">
                <a:ea typeface="宋体" charset="-122"/>
              </a:rPr>
              <a:t>70</a:t>
            </a:r>
            <a:r>
              <a:rPr lang="zh-CN" altLang="en-US" sz="2700" dirty="0">
                <a:ea typeface="宋体" charset="-122"/>
              </a:rPr>
              <a:t>亿人都在做出涉及生产、交换或消费方面的决策</a:t>
            </a:r>
            <a:endParaRPr lang="en-US" altLang="zh-CN" sz="2700" dirty="0">
              <a:ea typeface="宋体" charset="-122"/>
            </a:endParaRPr>
          </a:p>
          <a:p>
            <a:pPr marL="342900" lvl="1" indent="-342900">
              <a:lnSpc>
                <a:spcPct val="105000"/>
              </a:lnSpc>
              <a:spcBef>
                <a:spcPct val="45000"/>
              </a:spcBef>
              <a:buClr>
                <a:srgbClr val="339966"/>
              </a:buClr>
            </a:pPr>
            <a:r>
              <a:rPr lang="zh-CN" altLang="en-US" b="1" dirty="0">
                <a:solidFill>
                  <a:srgbClr val="C00000"/>
                </a:solidFill>
                <a:ea typeface="宋体" charset="-122"/>
              </a:rPr>
              <a:t>利己决策</a:t>
            </a:r>
            <a:r>
              <a:rPr lang="en-US" altLang="zh-CN" dirty="0">
                <a:solidFill>
                  <a:srgbClr val="C00000"/>
                </a:solidFill>
                <a:ea typeface="宋体" charset="-122"/>
              </a:rPr>
              <a:t>(self-interest decision)</a:t>
            </a:r>
            <a:r>
              <a:rPr lang="zh-CN" altLang="en-US" b="1" dirty="0">
                <a:solidFill>
                  <a:srgbClr val="C00000"/>
                </a:solidFill>
                <a:ea typeface="宋体" charset="-122"/>
              </a:rPr>
              <a:t>：</a:t>
            </a:r>
            <a:r>
              <a:rPr lang="zh-CN" altLang="zh-CN" dirty="0">
                <a:ea typeface="宋体" pitchFamily="2" charset="-122"/>
              </a:rPr>
              <a:t>人们</a:t>
            </a:r>
            <a:r>
              <a:rPr lang="zh-CN" altLang="en-US" dirty="0">
                <a:ea typeface="宋体" pitchFamily="2" charset="-122"/>
              </a:rPr>
              <a:t>基于</a:t>
            </a:r>
            <a:r>
              <a:rPr lang="zh-CN" altLang="en-US" dirty="0">
                <a:ea typeface="宋体" charset="-122"/>
              </a:rPr>
              <a:t>个人利益做出决策</a:t>
            </a:r>
            <a:r>
              <a:rPr lang="en-US" altLang="zh-CN" dirty="0">
                <a:ea typeface="宋体" charset="-122"/>
              </a:rPr>
              <a:t>——</a:t>
            </a:r>
            <a:r>
              <a:rPr lang="zh-CN" altLang="en-US" dirty="0">
                <a:ea typeface="宋体" charset="-122"/>
              </a:rPr>
              <a:t>做出她</a:t>
            </a:r>
            <a:r>
              <a:rPr lang="en-US" altLang="zh-CN" dirty="0">
                <a:ea typeface="宋体" charset="-122"/>
              </a:rPr>
              <a:t>/</a:t>
            </a:r>
            <a:r>
              <a:rPr lang="zh-CN" altLang="en-US" dirty="0">
                <a:ea typeface="宋体" charset="-122"/>
              </a:rPr>
              <a:t>他认为的最好的决策</a:t>
            </a:r>
            <a:endParaRPr lang="en-US" altLang="zh-CN" dirty="0">
              <a:ea typeface="宋体" charset="-122"/>
            </a:endParaRPr>
          </a:p>
          <a:p>
            <a:pPr marL="342900" lvl="1" indent="-342900">
              <a:lnSpc>
                <a:spcPct val="105000"/>
              </a:lnSpc>
              <a:spcBef>
                <a:spcPct val="45000"/>
              </a:spcBef>
              <a:buClr>
                <a:srgbClr val="339966"/>
              </a:buClr>
            </a:pPr>
            <a:r>
              <a:rPr lang="zh-CN" altLang="en-US" dirty="0">
                <a:ea typeface="宋体" charset="-122"/>
              </a:rPr>
              <a:t>经济学要回答的</a:t>
            </a:r>
            <a:r>
              <a:rPr lang="zh-CN" altLang="en-US" b="1" dirty="0">
                <a:solidFill>
                  <a:srgbClr val="0033CC"/>
                </a:solidFill>
                <a:ea typeface="宋体" charset="-122"/>
              </a:rPr>
              <a:t>第一个研究疑问是：</a:t>
            </a:r>
            <a:r>
              <a:rPr lang="zh-CN" altLang="en-US" sz="2800" b="1" dirty="0">
                <a:solidFill>
                  <a:srgbClr val="0033CC"/>
                </a:solidFill>
                <a:latin typeface="宋体" charset="-122"/>
              </a:rPr>
              <a:t>人们的配置决策如何决定了</a:t>
            </a:r>
            <a:r>
              <a:rPr lang="zh-CN" altLang="en-US" sz="2800" b="1" dirty="0">
                <a:solidFill>
                  <a:srgbClr val="0033CC"/>
                </a:solidFill>
              </a:rPr>
              <a:t>生产什么、如何生产、为谁生产？</a:t>
            </a:r>
            <a:r>
              <a:rPr lang="en-US" altLang="zh-CN" sz="2800" b="1" dirty="0">
                <a:solidFill>
                  <a:srgbClr val="0033CC"/>
                </a:solidFill>
              </a:rPr>
              <a:t>  </a:t>
            </a:r>
            <a:endParaRPr lang="en-US" altLang="zh-CN" b="1" dirty="0">
              <a:solidFill>
                <a:srgbClr val="0033CC"/>
              </a:solidFill>
              <a:ea typeface="宋体" charset="-122"/>
            </a:endParaRPr>
          </a:p>
          <a:p>
            <a:pPr lvl="1">
              <a:lnSpc>
                <a:spcPct val="110000"/>
              </a:lnSpc>
              <a:spcBef>
                <a:spcPct val="20000"/>
              </a:spcBef>
            </a:pPr>
            <a:r>
              <a:rPr lang="zh-CN" altLang="en-US" sz="2500" dirty="0"/>
              <a:t>以决策为核心解释经济运行</a:t>
            </a:r>
            <a:r>
              <a:rPr lang="en-US" altLang="zh-CN" sz="2500" dirty="0"/>
              <a:t>(</a:t>
            </a:r>
            <a:r>
              <a:rPr lang="zh-CN" altLang="en-US" sz="2500" dirty="0"/>
              <a:t>物品和服务的生产与分配</a:t>
            </a:r>
            <a:r>
              <a:rPr lang="en-US" altLang="zh-CN" sz="2500" dirty="0"/>
              <a:t>)</a:t>
            </a:r>
            <a:r>
              <a:rPr lang="zh-CN" altLang="en-US" sz="2500" dirty="0"/>
              <a:t>的规律。这是它科学的一面</a:t>
            </a:r>
            <a:endParaRPr lang="en-US" altLang="zh-CN" sz="2500" dirty="0"/>
          </a:p>
        </p:txBody>
      </p:sp>
      <p:sp>
        <p:nvSpPr>
          <p:cNvPr id="8196"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Tree>
    <p:extLst>
      <p:ext uri="{BB962C8B-B14F-4D97-AF65-F5344CB8AC3E}">
        <p14:creationId xmlns:p14="http://schemas.microsoft.com/office/powerpoint/2010/main" val="2515927575"/>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r>
              <a:rPr lang="zh-CN" altLang="en-US" dirty="0"/>
              <a:t>经济学十大原理</a:t>
            </a:r>
            <a:endParaRPr lang="zh-CN" altLang="zh-CN" dirty="0"/>
          </a:p>
        </p:txBody>
      </p:sp>
      <p:sp>
        <p:nvSpPr>
          <p:cNvPr id="6" name="灯片编号占位符 4"/>
          <p:cNvSpPr>
            <a:spLocks noGrp="1"/>
          </p:cNvSpPr>
          <p:nvPr>
            <p:ph type="sldNum" sz="quarter" idx="11"/>
          </p:nvPr>
        </p:nvSpPr>
        <p:spPr/>
        <p:txBody>
          <a:bodyPr/>
          <a:lstStyle/>
          <a:p>
            <a:fld id="{69C68AA8-F150-4280-9B3B-7EE54BECAE95}" type="slidenum">
              <a:rPr lang="en-US" altLang="zh-CN"/>
              <a:pPr/>
              <a:t>12</a:t>
            </a:fld>
            <a:endParaRPr lang="en-US" altLang="zh-CN"/>
          </a:p>
        </p:txBody>
      </p:sp>
      <p:sp>
        <p:nvSpPr>
          <p:cNvPr id="8194" name="Rectangle 2"/>
          <p:cNvSpPr>
            <a:spLocks noGrp="1" noChangeArrowheads="1"/>
          </p:cNvSpPr>
          <p:nvPr>
            <p:ph type="title"/>
          </p:nvPr>
        </p:nvSpPr>
        <p:spPr>
          <a:xfrm>
            <a:off x="342900" y="373063"/>
            <a:ext cx="8410575" cy="681037"/>
          </a:xfrm>
        </p:spPr>
        <p:txBody>
          <a:bodyPr/>
          <a:lstStyle/>
          <a:p>
            <a:r>
              <a:rPr lang="zh-CN" altLang="en-US" sz="3600" dirty="0">
                <a:ea typeface="宋体" pitchFamily="2" charset="-122"/>
              </a:rPr>
              <a:t>经济学的两大研究疑问</a:t>
            </a:r>
            <a:endParaRPr lang="zh-CN" sz="3600" dirty="0">
              <a:ea typeface="宋体" pitchFamily="2" charset="-122"/>
            </a:endParaRPr>
          </a:p>
        </p:txBody>
      </p:sp>
      <p:sp>
        <p:nvSpPr>
          <p:cNvPr id="8195" name="Rectangle 3"/>
          <p:cNvSpPr>
            <a:spLocks noGrp="1" noChangeArrowheads="1"/>
          </p:cNvSpPr>
          <p:nvPr>
            <p:ph type="body" idx="1"/>
          </p:nvPr>
        </p:nvSpPr>
        <p:spPr>
          <a:xfrm>
            <a:off x="312738" y="1224793"/>
            <a:ext cx="8313737" cy="5108895"/>
          </a:xfrm>
        </p:spPr>
        <p:txBody>
          <a:bodyPr/>
          <a:lstStyle/>
          <a:p>
            <a:pPr marL="342900" lvl="1" indent="-342900">
              <a:lnSpc>
                <a:spcPct val="130000"/>
              </a:lnSpc>
              <a:spcBef>
                <a:spcPct val="45000"/>
              </a:spcBef>
              <a:buClr>
                <a:srgbClr val="339966"/>
              </a:buClr>
            </a:pPr>
            <a:r>
              <a:rPr lang="zh-CN" altLang="en-US" sz="2700" dirty="0">
                <a:ea typeface="宋体" charset="-122"/>
              </a:rPr>
              <a:t>经济学要回答的</a:t>
            </a:r>
            <a:r>
              <a:rPr lang="zh-CN" altLang="en-US" sz="2700" b="1" dirty="0">
                <a:solidFill>
                  <a:srgbClr val="0033CC"/>
                </a:solidFill>
                <a:ea typeface="宋体" charset="-122"/>
              </a:rPr>
              <a:t>第二个研究疑问是：</a:t>
            </a:r>
            <a:r>
              <a:rPr lang="zh-CN" altLang="en-US" sz="2700" b="1" dirty="0">
                <a:solidFill>
                  <a:srgbClr val="0033CC"/>
                </a:solidFill>
                <a:ea typeface="宋体" pitchFamily="2" charset="-122"/>
              </a:rPr>
              <a:t>利己决策形成的资源配置结果</a:t>
            </a:r>
            <a:r>
              <a:rPr lang="en-US" altLang="zh-CN" sz="2700" b="1" dirty="0">
                <a:solidFill>
                  <a:srgbClr val="0033CC"/>
                </a:solidFill>
                <a:ea typeface="宋体" pitchFamily="2" charset="-122"/>
              </a:rPr>
              <a:t>(</a:t>
            </a:r>
            <a:r>
              <a:rPr lang="zh-CN" altLang="en-US" sz="2700" b="1" dirty="0">
                <a:solidFill>
                  <a:srgbClr val="0033CC"/>
                </a:solidFill>
                <a:ea typeface="宋体" pitchFamily="2" charset="-122"/>
              </a:rPr>
              <a:t>什么</a:t>
            </a:r>
            <a:r>
              <a:rPr lang="en-US" altLang="zh-CN" sz="2700" b="1" dirty="0">
                <a:solidFill>
                  <a:srgbClr val="0033CC"/>
                </a:solidFill>
                <a:ea typeface="宋体" pitchFamily="2" charset="-122"/>
              </a:rPr>
              <a:t>, </a:t>
            </a:r>
            <a:r>
              <a:rPr lang="zh-CN" altLang="en-US" sz="2700" b="1" dirty="0">
                <a:solidFill>
                  <a:srgbClr val="0033CC"/>
                </a:solidFill>
                <a:ea typeface="宋体" pitchFamily="2" charset="-122"/>
              </a:rPr>
              <a:t>如何</a:t>
            </a:r>
            <a:r>
              <a:rPr lang="en-US" altLang="zh-CN" sz="2700" b="1" dirty="0">
                <a:solidFill>
                  <a:srgbClr val="0033CC"/>
                </a:solidFill>
                <a:ea typeface="宋体" pitchFamily="2" charset="-122"/>
              </a:rPr>
              <a:t>, </a:t>
            </a:r>
            <a:r>
              <a:rPr lang="zh-CN" altLang="en-US" b="1" dirty="0">
                <a:solidFill>
                  <a:srgbClr val="0033CC"/>
                </a:solidFill>
                <a:ea typeface="宋体" pitchFamily="2" charset="-122"/>
              </a:rPr>
              <a:t>为谁</a:t>
            </a:r>
            <a:r>
              <a:rPr lang="en-US" altLang="zh-CN" sz="2700" b="1" dirty="0">
                <a:solidFill>
                  <a:srgbClr val="0033CC"/>
                </a:solidFill>
                <a:ea typeface="宋体" pitchFamily="2" charset="-122"/>
              </a:rPr>
              <a:t>)</a:t>
            </a:r>
            <a:r>
              <a:rPr lang="zh-CN" altLang="en-US" sz="2700" b="1" dirty="0">
                <a:solidFill>
                  <a:srgbClr val="0033CC"/>
                </a:solidFill>
                <a:ea typeface="宋体" pitchFamily="2" charset="-122"/>
              </a:rPr>
              <a:t>从社会角度来说也是合意的吗？</a:t>
            </a:r>
            <a:endParaRPr lang="en-US" altLang="zh-CN" sz="2700" b="1" dirty="0">
              <a:solidFill>
                <a:srgbClr val="0033CC"/>
              </a:solidFill>
              <a:ea typeface="宋体" charset="-122"/>
            </a:endParaRPr>
          </a:p>
          <a:p>
            <a:pPr lvl="1">
              <a:lnSpc>
                <a:spcPct val="130000"/>
              </a:lnSpc>
              <a:spcBef>
                <a:spcPts val="1200"/>
              </a:spcBef>
            </a:pPr>
            <a:r>
              <a:rPr lang="zh-CN" altLang="en-US" sz="2500" dirty="0">
                <a:ea typeface="宋体" pitchFamily="2" charset="-122"/>
              </a:rPr>
              <a:t>什么条件下是合意的？如果不合意，</a:t>
            </a:r>
            <a:r>
              <a:rPr lang="zh-CN" altLang="en-US" sz="2400" dirty="0"/>
              <a:t>怎样利用规律来改善资源配置结果？这是它应用的一面</a:t>
            </a:r>
            <a:endParaRPr lang="en-US" altLang="zh-CN" sz="2400" dirty="0"/>
          </a:p>
          <a:p>
            <a:pPr>
              <a:lnSpc>
                <a:spcPct val="130000"/>
              </a:lnSpc>
            </a:pPr>
            <a:r>
              <a:rPr lang="zh-CN" altLang="en-US" sz="2400" dirty="0">
                <a:solidFill>
                  <a:srgbClr val="00B050"/>
                </a:solidFill>
                <a:ea typeface="宋体" charset="-122"/>
              </a:rPr>
              <a:t>注意：经济学假定人们追求自身利益，并非教唆我们成为坚定的“精致的利己主义者”。他的主旨是悲悯的，它关注社会总体利益：既然每个人都想要实现</a:t>
            </a:r>
            <a:r>
              <a:rPr lang="zh-CN" altLang="en-US" sz="2400" b="1" dirty="0">
                <a:solidFill>
                  <a:srgbClr val="00B050"/>
                </a:solidFill>
                <a:ea typeface="宋体" charset="-122"/>
              </a:rPr>
              <a:t>自己的</a:t>
            </a:r>
            <a:r>
              <a:rPr lang="zh-CN" altLang="en-US" sz="2400" dirty="0">
                <a:solidFill>
                  <a:srgbClr val="00B050"/>
                </a:solidFill>
                <a:ea typeface="宋体" charset="-122"/>
              </a:rPr>
              <a:t>目标，那就帮助</a:t>
            </a:r>
            <a:r>
              <a:rPr lang="zh-CN" altLang="en-US" sz="2400" b="1" dirty="0">
                <a:solidFill>
                  <a:srgbClr val="00B050"/>
                </a:solidFill>
                <a:ea typeface="宋体" charset="-122"/>
              </a:rPr>
              <a:t>他们（社会）</a:t>
            </a:r>
            <a:r>
              <a:rPr lang="zh-CN" altLang="en-US" sz="2400" dirty="0">
                <a:solidFill>
                  <a:srgbClr val="00B050"/>
                </a:solidFill>
                <a:ea typeface="宋体" charset="-122"/>
              </a:rPr>
              <a:t>最大限度的实现各自的目标。</a:t>
            </a:r>
          </a:p>
          <a:p>
            <a:pPr lvl="1">
              <a:lnSpc>
                <a:spcPct val="105000"/>
              </a:lnSpc>
              <a:spcBef>
                <a:spcPts val="1200"/>
              </a:spcBef>
              <a:buNone/>
            </a:pPr>
            <a:endParaRPr lang="zh-CN" altLang="zh-CN" sz="2500" dirty="0">
              <a:ea typeface="宋体" pitchFamily="2" charset="-122"/>
            </a:endParaRPr>
          </a:p>
        </p:txBody>
      </p:sp>
      <p:sp>
        <p:nvSpPr>
          <p:cNvPr id="8196"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Tree>
    <p:extLst>
      <p:ext uri="{BB962C8B-B14F-4D97-AF65-F5344CB8AC3E}">
        <p14:creationId xmlns:p14="http://schemas.microsoft.com/office/powerpoint/2010/main" val="204978356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0" showMasterPhAnim="0">
  <p:cSld>
    <p:bg bwMode="auto">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0242" name="FlagCount" hidden="1">
            <a:hlinkClick r:id="rId4"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pic>
        <p:nvPicPr>
          <p:cNvPr id="10243" name="Picture 6" descr="pix112052 young woman thinking"/>
          <p:cNvPicPr>
            <a:picLocks noChangeAspect="1" noChangeArrowheads="1"/>
          </p:cNvPicPr>
          <p:nvPr/>
        </p:nvPicPr>
        <p:blipFill>
          <a:blip r:embed="rId5"/>
          <a:srcRect/>
          <a:stretch>
            <a:fillRect/>
          </a:stretch>
        </p:blipFill>
        <p:spPr bwMode="auto">
          <a:xfrm>
            <a:off x="5934456" y="1738313"/>
            <a:ext cx="2595182" cy="4578350"/>
          </a:xfrm>
          <a:prstGeom prst="rect">
            <a:avLst/>
          </a:prstGeom>
          <a:noFill/>
          <a:ln w="9525">
            <a:noFill/>
            <a:miter lim="800000"/>
            <a:headEnd/>
            <a:tailEnd/>
          </a:ln>
          <a:effectLst>
            <a:outerShdw dist="89803" dir="2700000" algn="ctr" rotWithShape="0">
              <a:srgbClr val="808080">
                <a:alpha val="50000"/>
              </a:srgbClr>
            </a:outerShdw>
          </a:effectLst>
        </p:spPr>
      </p:pic>
      <p:sp>
        <p:nvSpPr>
          <p:cNvPr id="10244" name="Rectangle 2"/>
          <p:cNvSpPr>
            <a:spLocks noGrp="1" noChangeArrowheads="1"/>
          </p:cNvSpPr>
          <p:nvPr>
            <p:ph type="title" idx="4294967295"/>
          </p:nvPr>
        </p:nvSpPr>
        <p:spPr>
          <a:xfrm>
            <a:off x="327152" y="1087057"/>
            <a:ext cx="5927344" cy="1906587"/>
          </a:xfrm>
        </p:spPr>
        <p:txBody>
          <a:bodyPr/>
          <a:lstStyle/>
          <a:p>
            <a:pPr>
              <a:lnSpc>
                <a:spcPct val="110000"/>
              </a:lnSpc>
            </a:pPr>
            <a:r>
              <a:rPr lang="zh-CN" altLang="en-US" sz="2400" b="0" dirty="0">
                <a:solidFill>
                  <a:schemeClr val="accent2"/>
                </a:solidFill>
                <a:latin typeface="黑体" panose="02010609060101010101" pitchFamily="49" charset="-122"/>
                <a:ea typeface="黑体" panose="02010609060101010101" pitchFamily="49" charset="-122"/>
              </a:rPr>
              <a:t>经济学基本原理之：</a:t>
            </a:r>
            <a:br>
              <a:rPr lang="zh-CN" altLang="en-US" sz="4400" b="0" dirty="0">
                <a:solidFill>
                  <a:schemeClr val="accent2"/>
                </a:solidFill>
                <a:latin typeface="黑体" panose="02010609060101010101" pitchFamily="49" charset="-122"/>
                <a:ea typeface="黑体" panose="02010609060101010101" pitchFamily="49" charset="-122"/>
              </a:rPr>
            </a:br>
            <a:r>
              <a:rPr lang="zh-CN" altLang="en-US" sz="4400" b="0" dirty="0">
                <a:solidFill>
                  <a:schemeClr val="accent2"/>
                </a:solidFill>
                <a:latin typeface="黑体" panose="02010609060101010101" pitchFamily="49" charset="-122"/>
                <a:ea typeface="黑体" panose="02010609060101010101" pitchFamily="49" charset="-122"/>
              </a:rPr>
              <a:t>二、人们如何做出决策</a:t>
            </a:r>
            <a:br>
              <a:rPr lang="en-US" altLang="zh-CN" sz="4400" b="0" dirty="0">
                <a:solidFill>
                  <a:schemeClr val="accent2"/>
                </a:solidFill>
                <a:latin typeface="黑体" panose="02010609060101010101" pitchFamily="49" charset="-122"/>
                <a:ea typeface="黑体" panose="02010609060101010101" pitchFamily="49" charset="-122"/>
              </a:rPr>
            </a:br>
            <a:endParaRPr lang="zh-CN" altLang="en-US" sz="4400" b="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p:cNvSpPr>
            <a:spLocks noGrp="1"/>
          </p:cNvSpPr>
          <p:nvPr>
            <p:ph type="ftr" sz="quarter" idx="10"/>
          </p:nvPr>
        </p:nvSpPr>
        <p:spPr/>
        <p:txBody>
          <a:bodyPr/>
          <a:lstStyle/>
          <a:p>
            <a:r>
              <a:rPr lang="zh-CN"/>
              <a:t>经济学十大原理</a:t>
            </a:r>
          </a:p>
        </p:txBody>
      </p:sp>
      <p:sp>
        <p:nvSpPr>
          <p:cNvPr id="7" name="灯片编号占位符 2"/>
          <p:cNvSpPr>
            <a:spLocks noGrp="1"/>
          </p:cNvSpPr>
          <p:nvPr>
            <p:ph type="sldNum" sz="quarter" idx="11"/>
          </p:nvPr>
        </p:nvSpPr>
        <p:spPr/>
        <p:txBody>
          <a:bodyPr/>
          <a:lstStyle/>
          <a:p>
            <a:fld id="{D2B6360F-4213-4F3E-8CD7-FF5DE6435BC8}" type="slidenum">
              <a:rPr lang="en-US" altLang="zh-CN"/>
              <a:pPr/>
              <a:t>14</a:t>
            </a:fld>
            <a:endParaRPr lang="en-US" altLang="zh-CN"/>
          </a:p>
        </p:txBody>
      </p:sp>
      <p:sp>
        <p:nvSpPr>
          <p:cNvPr id="12290" name="Rectangle 2"/>
          <p:cNvSpPr>
            <a:spLocks noGrp="1" noChangeArrowheads="1"/>
          </p:cNvSpPr>
          <p:nvPr>
            <p:ph type="title" idx="4294967295"/>
          </p:nvPr>
        </p:nvSpPr>
        <p:spPr>
          <a:xfrm>
            <a:off x="0" y="123825"/>
            <a:ext cx="9144000" cy="692150"/>
          </a:xfrm>
        </p:spPr>
        <p:txBody>
          <a:bodyPr/>
          <a:lstStyle/>
          <a:p>
            <a:r>
              <a:rPr lang="zh-CN" altLang="en-US" dirty="0">
                <a:ea typeface="宋体" charset="-122"/>
              </a:rPr>
              <a:t>二、人们如何做出决策</a:t>
            </a:r>
          </a:p>
        </p:txBody>
      </p:sp>
      <p:sp>
        <p:nvSpPr>
          <p:cNvPr id="12291" name="Rectangle 3"/>
          <p:cNvSpPr>
            <a:spLocks noGrp="1" noChangeArrowheads="1"/>
          </p:cNvSpPr>
          <p:nvPr>
            <p:ph type="body" idx="4294967295"/>
          </p:nvPr>
        </p:nvSpPr>
        <p:spPr>
          <a:xfrm>
            <a:off x="470780" y="1567241"/>
            <a:ext cx="8310563" cy="3294470"/>
          </a:xfrm>
        </p:spPr>
        <p:txBody>
          <a:bodyPr/>
          <a:lstStyle/>
          <a:p>
            <a:pPr>
              <a:lnSpc>
                <a:spcPct val="120000"/>
              </a:lnSpc>
              <a:spcBef>
                <a:spcPts val="0"/>
              </a:spcBef>
              <a:buFont typeface="Wingdings" pitchFamily="2" charset="2"/>
              <a:buNone/>
            </a:pPr>
            <a:r>
              <a:rPr lang="zh-CN" sz="3200" dirty="0">
                <a:ea typeface="宋体" pitchFamily="2" charset="-122"/>
              </a:rPr>
              <a:t> </a:t>
            </a:r>
            <a:r>
              <a:rPr lang="zh-CN" sz="2400" b="1" dirty="0">
                <a:ea typeface="宋体" pitchFamily="2" charset="-122"/>
              </a:rPr>
              <a:t>所有决策都面临着权衡取舍。比如:</a:t>
            </a:r>
          </a:p>
          <a:p>
            <a:pPr>
              <a:lnSpc>
                <a:spcPct val="120000"/>
              </a:lnSpc>
              <a:spcBef>
                <a:spcPts val="0"/>
              </a:spcBef>
            </a:pPr>
            <a:r>
              <a:rPr lang="zh-CN" sz="2400" b="1" dirty="0">
                <a:ea typeface="宋体" pitchFamily="2" charset="-122"/>
              </a:rPr>
              <a:t>参加期中考试前一天晚上的聚会意味着更少的时间学习</a:t>
            </a:r>
          </a:p>
          <a:p>
            <a:pPr>
              <a:lnSpc>
                <a:spcPct val="120000"/>
              </a:lnSpc>
              <a:spcBef>
                <a:spcPts val="0"/>
              </a:spcBef>
            </a:pPr>
            <a:r>
              <a:rPr lang="zh-CN" sz="2400" b="1" dirty="0">
                <a:ea typeface="宋体" pitchFamily="2" charset="-122"/>
              </a:rPr>
              <a:t>想要更多的收入需要工作更长时间，这就使得休息时间减少</a:t>
            </a:r>
          </a:p>
          <a:p>
            <a:pPr>
              <a:lnSpc>
                <a:spcPct val="120000"/>
              </a:lnSpc>
              <a:spcBef>
                <a:spcPts val="0"/>
              </a:spcBef>
            </a:pPr>
            <a:r>
              <a:rPr lang="zh-CN" sz="2400" b="1" dirty="0">
                <a:ea typeface="宋体" pitchFamily="2" charset="-122"/>
              </a:rPr>
              <a:t>保护环境意味着生产消费物品的资源减少</a:t>
            </a:r>
            <a:endParaRPr lang="en-US" altLang="zh-CN" sz="2400" b="1" dirty="0">
              <a:ea typeface="宋体" pitchFamily="2" charset="-122"/>
            </a:endParaRPr>
          </a:p>
          <a:p>
            <a:pPr>
              <a:lnSpc>
                <a:spcPct val="120000"/>
              </a:lnSpc>
              <a:spcBef>
                <a:spcPts val="0"/>
              </a:spcBef>
            </a:pPr>
            <a:r>
              <a:rPr lang="zh-CN" altLang="en-US" sz="2400" b="1" dirty="0">
                <a:solidFill>
                  <a:srgbClr val="FF0000"/>
                </a:solidFill>
                <a:ea typeface="宋体" pitchFamily="2" charset="-122"/>
              </a:rPr>
              <a:t>现在与未来间的取舍：少壮不努力老大徒伤悲</a:t>
            </a:r>
            <a:endParaRPr lang="en-US" altLang="zh-CN" sz="2400" b="1" dirty="0">
              <a:solidFill>
                <a:srgbClr val="FF0000"/>
              </a:solidFill>
              <a:ea typeface="宋体" pitchFamily="2" charset="-122"/>
            </a:endParaRPr>
          </a:p>
          <a:p>
            <a:pPr>
              <a:lnSpc>
                <a:spcPct val="120000"/>
              </a:lnSpc>
              <a:spcBef>
                <a:spcPts val="0"/>
              </a:spcBef>
            </a:pPr>
            <a:r>
              <a:rPr lang="en-US" altLang="zh-CN" sz="2400" dirty="0">
                <a:solidFill>
                  <a:srgbClr val="00B050"/>
                </a:solidFill>
                <a:ea typeface="宋体" charset="-122"/>
              </a:rPr>
              <a:t>【</a:t>
            </a:r>
            <a:r>
              <a:rPr lang="zh-CN" altLang="en-US" sz="2400" b="1" dirty="0">
                <a:solidFill>
                  <a:srgbClr val="00B050"/>
                </a:solidFill>
                <a:ea typeface="宋体" charset="-122"/>
              </a:rPr>
              <a:t>鸡汤</a:t>
            </a:r>
            <a:r>
              <a:rPr lang="en-US" altLang="zh-CN" sz="2400" dirty="0">
                <a:solidFill>
                  <a:srgbClr val="00B050"/>
                </a:solidFill>
                <a:ea typeface="宋体" charset="-122"/>
              </a:rPr>
              <a:t>】</a:t>
            </a:r>
            <a:r>
              <a:rPr lang="zh-CN" altLang="en-US" sz="2400" dirty="0">
                <a:solidFill>
                  <a:srgbClr val="00B050"/>
                </a:solidFill>
                <a:ea typeface="宋体" charset="-122"/>
              </a:rPr>
              <a:t>舍与得：</a:t>
            </a:r>
            <a:r>
              <a:rPr lang="en-US" altLang="zh-CN" sz="2400" dirty="0">
                <a:solidFill>
                  <a:srgbClr val="00B050"/>
                </a:solidFill>
                <a:ea typeface="宋体" charset="-122"/>
              </a:rPr>
              <a:t>”</a:t>
            </a:r>
            <a:r>
              <a:rPr lang="zh-CN" altLang="en-US" sz="2400" dirty="0">
                <a:solidFill>
                  <a:srgbClr val="00B050"/>
                </a:solidFill>
                <a:ea typeface="宋体" charset="-122"/>
              </a:rPr>
              <a:t>两利相权</a:t>
            </a:r>
            <a:r>
              <a:rPr lang="en-US" altLang="zh-CN" sz="2400" dirty="0">
                <a:solidFill>
                  <a:srgbClr val="00B050"/>
                </a:solidFill>
                <a:ea typeface="宋体" charset="-122"/>
              </a:rPr>
              <a:t>”</a:t>
            </a:r>
            <a:r>
              <a:rPr lang="zh-CN" altLang="en-US" sz="2400" dirty="0">
                <a:solidFill>
                  <a:srgbClr val="00B050"/>
                </a:solidFill>
                <a:ea typeface="宋体" charset="-122"/>
              </a:rPr>
              <a:t>，有得必有舍，有舍才有得</a:t>
            </a:r>
          </a:p>
          <a:p>
            <a:endParaRPr lang="en-US" altLang="zh-CN" sz="2400" dirty="0">
              <a:solidFill>
                <a:srgbClr val="00B050"/>
              </a:solidFill>
              <a:ea typeface="宋体" charset="-122"/>
            </a:endParaRPr>
          </a:p>
          <a:p>
            <a:endParaRPr lang="zh-CN" dirty="0">
              <a:ea typeface="宋体" pitchFamily="2" charset="-122"/>
            </a:endParaRPr>
          </a:p>
        </p:txBody>
      </p:sp>
      <p:sp>
        <p:nvSpPr>
          <p:cNvPr id="12292" name="Text Box 4"/>
          <p:cNvSpPr txBox="1">
            <a:spLocks noChangeArrowheads="1"/>
          </p:cNvSpPr>
          <p:nvPr/>
        </p:nvSpPr>
        <p:spPr bwMode="auto">
          <a:xfrm>
            <a:off x="201613" y="850900"/>
            <a:ext cx="8621712"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原理一</a:t>
            </a:r>
            <a:r>
              <a:rPr lang="en-US" altLang="zh-CN" sz="3200" b="1">
                <a:solidFill>
                  <a:srgbClr val="008000"/>
                </a:solidFill>
                <a:ea typeface="宋体" pitchFamily="2" charset="-122"/>
              </a:rPr>
              <a:t>:  </a:t>
            </a:r>
            <a:r>
              <a:rPr lang="zh-CN" sz="3200" b="1">
                <a:solidFill>
                  <a:srgbClr val="008000"/>
                </a:solidFill>
                <a:ea typeface="宋体" pitchFamily="2" charset="-122"/>
              </a:rPr>
              <a:t>人们面临权衡取舍</a:t>
            </a:r>
          </a:p>
        </p:txBody>
      </p:sp>
      <p:sp>
        <p:nvSpPr>
          <p:cNvPr id="12293"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pic>
        <p:nvPicPr>
          <p:cNvPr id="8" name="Picture 3" descr="u=2765973112,1166086369&amp;gp=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80" y="5007461"/>
            <a:ext cx="4114046" cy="140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u=1615961022,880050621&amp;gp=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4825" y="5007461"/>
            <a:ext cx="4238499" cy="143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p:cNvSpPr>
            <a:spLocks noGrp="1"/>
          </p:cNvSpPr>
          <p:nvPr>
            <p:ph type="ftr" sz="quarter" idx="10"/>
          </p:nvPr>
        </p:nvSpPr>
        <p:spPr/>
        <p:txBody>
          <a:bodyPr/>
          <a:lstStyle/>
          <a:p>
            <a:r>
              <a:rPr lang="zh-CN"/>
              <a:t>经济学十大原理</a:t>
            </a:r>
          </a:p>
        </p:txBody>
      </p:sp>
      <p:sp>
        <p:nvSpPr>
          <p:cNvPr id="7" name="灯片编号占位符 2"/>
          <p:cNvSpPr>
            <a:spLocks noGrp="1"/>
          </p:cNvSpPr>
          <p:nvPr>
            <p:ph type="sldNum" sz="quarter" idx="11"/>
          </p:nvPr>
        </p:nvSpPr>
        <p:spPr/>
        <p:txBody>
          <a:bodyPr/>
          <a:lstStyle/>
          <a:p>
            <a:fld id="{1CC90DB0-474E-4906-8F70-94391C8179FB}" type="slidenum">
              <a:rPr lang="en-US" altLang="zh-CN"/>
              <a:pPr/>
              <a:t>15</a:t>
            </a:fld>
            <a:endParaRPr lang="en-US" altLang="zh-CN"/>
          </a:p>
        </p:txBody>
      </p:sp>
      <p:sp>
        <p:nvSpPr>
          <p:cNvPr id="13314"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二、人们如何做出决策</a:t>
            </a:r>
          </a:p>
        </p:txBody>
      </p:sp>
      <p:sp>
        <p:nvSpPr>
          <p:cNvPr id="13315" name="Rectangle 3"/>
          <p:cNvSpPr>
            <a:spLocks noGrp="1" noChangeArrowheads="1"/>
          </p:cNvSpPr>
          <p:nvPr>
            <p:ph type="body" idx="4294967295"/>
          </p:nvPr>
        </p:nvSpPr>
        <p:spPr>
          <a:xfrm>
            <a:off x="398463" y="1574800"/>
            <a:ext cx="8345487" cy="4933950"/>
          </a:xfrm>
        </p:spPr>
        <p:txBody>
          <a:bodyPr/>
          <a:lstStyle/>
          <a:p>
            <a:pPr>
              <a:lnSpc>
                <a:spcPct val="130000"/>
              </a:lnSpc>
              <a:spcBef>
                <a:spcPct val="40000"/>
              </a:spcBef>
            </a:pPr>
            <a:r>
              <a:rPr lang="zh-CN" sz="2400" b="1" dirty="0">
                <a:ea typeface="宋体" pitchFamily="2" charset="-122"/>
              </a:rPr>
              <a:t>社会面临一种重要的权衡取舍:  </a:t>
            </a:r>
            <a:br>
              <a:rPr lang="zh-CN" sz="2400" b="1" dirty="0">
                <a:ea typeface="宋体" pitchFamily="2" charset="-122"/>
              </a:rPr>
            </a:br>
            <a:r>
              <a:rPr lang="zh-CN" sz="2400" b="1" dirty="0">
                <a:ea typeface="宋体" pitchFamily="2" charset="-122"/>
              </a:rPr>
              <a:t>		   </a:t>
            </a:r>
            <a:r>
              <a:rPr lang="zh-CN" sz="2400" b="1" dirty="0">
                <a:solidFill>
                  <a:srgbClr val="0033CC"/>
                </a:solidFill>
                <a:ea typeface="宋体" pitchFamily="2" charset="-122"/>
              </a:rPr>
              <a:t>效率 vs. 平等 </a:t>
            </a:r>
          </a:p>
          <a:p>
            <a:pPr>
              <a:lnSpc>
                <a:spcPct val="130000"/>
              </a:lnSpc>
              <a:spcBef>
                <a:spcPct val="20000"/>
              </a:spcBef>
            </a:pPr>
            <a:r>
              <a:rPr lang="zh-CN" sz="2400" b="1" dirty="0">
                <a:solidFill>
                  <a:srgbClr val="CC0000"/>
                </a:solidFill>
                <a:ea typeface="宋体" pitchFamily="2" charset="-122"/>
              </a:rPr>
              <a:t>效率</a:t>
            </a:r>
            <a:r>
              <a:rPr lang="zh-CN" sz="2400" b="1" dirty="0">
                <a:ea typeface="宋体" pitchFamily="2" charset="-122"/>
              </a:rPr>
              <a:t>: 社会能从其稀缺资源中得到</a:t>
            </a:r>
            <a:r>
              <a:rPr lang="zh-CN" altLang="en-US" sz="2400" b="1" dirty="0">
                <a:ea typeface="宋体" pitchFamily="2" charset="-122"/>
              </a:rPr>
              <a:t>最大的利益</a:t>
            </a:r>
            <a:endParaRPr lang="zh-CN" sz="2400" b="1" dirty="0">
              <a:ea typeface="宋体" pitchFamily="2" charset="-122"/>
            </a:endParaRPr>
          </a:p>
          <a:p>
            <a:pPr>
              <a:lnSpc>
                <a:spcPct val="130000"/>
              </a:lnSpc>
              <a:spcBef>
                <a:spcPct val="30000"/>
              </a:spcBef>
            </a:pPr>
            <a:r>
              <a:rPr lang="zh-CN" sz="2400" b="1" dirty="0">
                <a:solidFill>
                  <a:srgbClr val="CC0000"/>
                </a:solidFill>
                <a:ea typeface="宋体" pitchFamily="2" charset="-122"/>
              </a:rPr>
              <a:t>平等</a:t>
            </a:r>
            <a:r>
              <a:rPr lang="zh-CN" sz="2400" b="1" dirty="0">
                <a:ea typeface="宋体" pitchFamily="2" charset="-122"/>
              </a:rPr>
              <a:t>: 经济成果在社会成员中平均分配</a:t>
            </a:r>
          </a:p>
          <a:p>
            <a:pPr>
              <a:lnSpc>
                <a:spcPct val="130000"/>
              </a:lnSpc>
              <a:spcBef>
                <a:spcPct val="30000"/>
              </a:spcBef>
            </a:pPr>
            <a:r>
              <a:rPr lang="zh-CN" sz="2400" b="1" dirty="0">
                <a:ea typeface="宋体" pitchFamily="2" charset="-122"/>
              </a:rPr>
              <a:t>权衡取舍：为使社会更加平等, 需要在富人与穷人之间重新分配收入。但这会减少工作与生产的激励，并缩小经济“蛋糕”的规模</a:t>
            </a:r>
          </a:p>
        </p:txBody>
      </p:sp>
      <p:sp>
        <p:nvSpPr>
          <p:cNvPr id="13316"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原理一</a:t>
            </a:r>
            <a:r>
              <a:rPr lang="en-US" altLang="zh-CN" sz="3200" b="1">
                <a:solidFill>
                  <a:srgbClr val="008000"/>
                </a:solidFill>
                <a:ea typeface="宋体" pitchFamily="2" charset="-122"/>
              </a:rPr>
              <a:t>:  </a:t>
            </a:r>
            <a:r>
              <a:rPr lang="zh-CN" sz="3200" b="1">
                <a:solidFill>
                  <a:srgbClr val="008000"/>
                </a:solidFill>
                <a:ea typeface="宋体" pitchFamily="2" charset="-122"/>
              </a:rPr>
              <a:t>人们面临权衡取舍</a:t>
            </a:r>
          </a:p>
        </p:txBody>
      </p:sp>
      <p:sp>
        <p:nvSpPr>
          <p:cNvPr id="13317"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dirty="0"/>
              <a:t>经济学十大原理</a:t>
            </a:r>
          </a:p>
        </p:txBody>
      </p:sp>
      <p:sp>
        <p:nvSpPr>
          <p:cNvPr id="6" name="灯片编号占位符 2"/>
          <p:cNvSpPr>
            <a:spLocks noGrp="1"/>
          </p:cNvSpPr>
          <p:nvPr>
            <p:ph type="sldNum" sz="quarter" idx="11"/>
          </p:nvPr>
        </p:nvSpPr>
        <p:spPr/>
        <p:txBody>
          <a:bodyPr/>
          <a:lstStyle/>
          <a:p>
            <a:fld id="{EA4B74ED-D642-4939-A5E4-52CD137CDC1B}" type="slidenum">
              <a:rPr lang="en-US" altLang="zh-CN"/>
              <a:pPr/>
              <a:t>16</a:t>
            </a:fld>
            <a:endParaRPr lang="en-US" altLang="zh-CN"/>
          </a:p>
        </p:txBody>
      </p:sp>
      <p:sp>
        <p:nvSpPr>
          <p:cNvPr id="15362" name="Rectangle 2"/>
          <p:cNvSpPr>
            <a:spLocks noGrp="1" noChangeArrowheads="1"/>
          </p:cNvSpPr>
          <p:nvPr>
            <p:ph type="title" idx="4294967295"/>
          </p:nvPr>
        </p:nvSpPr>
        <p:spPr>
          <a:xfrm>
            <a:off x="0" y="123825"/>
            <a:ext cx="9144000" cy="692150"/>
          </a:xfrm>
        </p:spPr>
        <p:txBody>
          <a:bodyPr/>
          <a:lstStyle/>
          <a:p>
            <a:r>
              <a:rPr lang="zh-CN" altLang="en-US" sz="3600">
                <a:ea typeface="宋体" pitchFamily="2" charset="-122"/>
              </a:rPr>
              <a:t>人们如何做出决策</a:t>
            </a:r>
          </a:p>
        </p:txBody>
      </p:sp>
      <p:sp>
        <p:nvSpPr>
          <p:cNvPr id="15363" name="Rectangle 3"/>
          <p:cNvSpPr>
            <a:spLocks noGrp="1" noChangeArrowheads="1"/>
          </p:cNvSpPr>
          <p:nvPr>
            <p:ph type="body" idx="4294967295"/>
          </p:nvPr>
        </p:nvSpPr>
        <p:spPr>
          <a:xfrm>
            <a:off x="414337" y="2009775"/>
            <a:ext cx="8313737" cy="3997325"/>
          </a:xfrm>
        </p:spPr>
        <p:txBody>
          <a:bodyPr/>
          <a:lstStyle/>
          <a:p>
            <a:r>
              <a:rPr lang="zh-CN" sz="2400" b="1" dirty="0">
                <a:ea typeface="宋体" pitchFamily="2" charset="-122"/>
              </a:rPr>
              <a:t>人们做出决策时需要比较可供选择行动方案的成本与利益</a:t>
            </a:r>
          </a:p>
          <a:p>
            <a:r>
              <a:rPr lang="zh-CN" altLang="en-US" sz="2400" b="1" dirty="0">
                <a:ea typeface="宋体" pitchFamily="2" charset="-122"/>
              </a:rPr>
              <a:t>成本（</a:t>
            </a:r>
            <a:r>
              <a:rPr lang="en-US" altLang="zh-CN" sz="2400" b="1" dirty="0">
                <a:ea typeface="宋体" pitchFamily="2" charset="-122"/>
              </a:rPr>
              <a:t>Cost</a:t>
            </a:r>
            <a:r>
              <a:rPr lang="zh-CN" altLang="en-US" sz="2400" b="1" dirty="0">
                <a:ea typeface="宋体" pitchFamily="2" charset="-122"/>
              </a:rPr>
              <a:t>）也可以翻译为代价，</a:t>
            </a:r>
            <a:r>
              <a:rPr lang="zh-CN" sz="2400" b="1" dirty="0">
                <a:ea typeface="宋体" pitchFamily="2" charset="-122"/>
              </a:rPr>
              <a:t>任何一种东西的</a:t>
            </a:r>
            <a:r>
              <a:rPr lang="zh-CN" sz="2400" b="1" dirty="0">
                <a:solidFill>
                  <a:srgbClr val="CC0000"/>
                </a:solidFill>
                <a:ea typeface="宋体" pitchFamily="2" charset="-122"/>
              </a:rPr>
              <a:t>机会成本</a:t>
            </a:r>
            <a:r>
              <a:rPr lang="zh-CN" sz="2400" b="1" dirty="0">
                <a:ea typeface="宋体" pitchFamily="2" charset="-122"/>
              </a:rPr>
              <a:t>是为了得到这种东西所放弃的</a:t>
            </a:r>
            <a:r>
              <a:rPr lang="zh-CN" altLang="en-US" sz="2400" b="1" dirty="0">
                <a:ea typeface="宋体" pitchFamily="2" charset="-122"/>
              </a:rPr>
              <a:t>东西</a:t>
            </a:r>
            <a:endParaRPr lang="en-US" altLang="zh-CN" sz="2400" b="1" dirty="0">
              <a:ea typeface="宋体" pitchFamily="2" charset="-122"/>
            </a:endParaRPr>
          </a:p>
          <a:p>
            <a:pPr marL="0" indent="0">
              <a:buNone/>
            </a:pPr>
            <a:r>
              <a:rPr lang="zh-CN" altLang="en-US" sz="2400" b="1" dirty="0">
                <a:solidFill>
                  <a:srgbClr val="FF0000"/>
                </a:solidFill>
                <a:ea typeface="宋体" pitchFamily="2" charset="-122"/>
              </a:rPr>
              <a:t>      资源</a:t>
            </a:r>
            <a:r>
              <a:rPr lang="zh-CN" altLang="en-US" sz="2400" b="1" dirty="0">
                <a:solidFill>
                  <a:srgbClr val="FF0000"/>
                </a:solidFill>
                <a:latin typeface="华文中宋" pitchFamily="2" charset="-122"/>
                <a:ea typeface="华文中宋" pitchFamily="2" charset="-122"/>
                <a:sym typeface="Arial" charset="0"/>
              </a:rPr>
              <a:t>的稀缺性和多用途性是机会成本产生的原因</a:t>
            </a:r>
            <a:endParaRPr lang="zh-CN" sz="2400" b="1" dirty="0">
              <a:ea typeface="宋体" pitchFamily="2" charset="-122"/>
            </a:endParaRPr>
          </a:p>
          <a:p>
            <a:pPr>
              <a:lnSpc>
                <a:spcPct val="110000"/>
              </a:lnSpc>
              <a:spcBef>
                <a:spcPts val="600"/>
              </a:spcBef>
              <a:spcAft>
                <a:spcPts val="600"/>
              </a:spcAft>
            </a:pPr>
            <a:r>
              <a:rPr lang="zh-CN" altLang="en-US" sz="2400" b="1" dirty="0">
                <a:ea typeface="宋体" charset="-122"/>
              </a:rPr>
              <a:t>市场经济下，成本和利益多折算成货币量</a:t>
            </a:r>
            <a:endParaRPr lang="en-US" altLang="zh-CN" sz="2400" b="1" dirty="0">
              <a:ea typeface="宋体" charset="-122"/>
            </a:endParaRPr>
          </a:p>
          <a:p>
            <a:pPr marL="0" lvl="1">
              <a:lnSpc>
                <a:spcPct val="110000"/>
              </a:lnSpc>
              <a:spcBef>
                <a:spcPts val="600"/>
              </a:spcBef>
              <a:spcAft>
                <a:spcPts val="600"/>
              </a:spcAft>
              <a:buNone/>
            </a:pPr>
            <a:r>
              <a:rPr lang="zh-CN" altLang="en-US" sz="2400" b="1" i="1" dirty="0">
                <a:solidFill>
                  <a:srgbClr val="008A3E"/>
                </a:solidFill>
                <a:ea typeface="宋体" charset="-122"/>
              </a:rPr>
              <a:t>课堂练习</a:t>
            </a:r>
            <a:r>
              <a:rPr lang="en-US" altLang="zh-CN" sz="2400" b="1" i="1" dirty="0">
                <a:solidFill>
                  <a:srgbClr val="008A3E"/>
                </a:solidFill>
                <a:ea typeface="宋体" charset="-122"/>
              </a:rPr>
              <a:t>1</a:t>
            </a:r>
            <a:r>
              <a:rPr lang="zh-CN" altLang="en-US" sz="2400" b="1" i="1" dirty="0">
                <a:solidFill>
                  <a:srgbClr val="008A3E"/>
                </a:solidFill>
                <a:ea typeface="宋体" charset="-122"/>
              </a:rPr>
              <a:t>：</a:t>
            </a:r>
            <a:r>
              <a:rPr lang="zh-CN" altLang="en-US" sz="2400" b="1" dirty="0">
                <a:ea typeface="宋体" charset="-122"/>
              </a:rPr>
              <a:t>小张周一请事假看牙医，一共花了</a:t>
            </a:r>
            <a:r>
              <a:rPr lang="en-US" altLang="zh-CN" sz="2400" b="1" dirty="0">
                <a:ea typeface="宋体" charset="-122"/>
              </a:rPr>
              <a:t>100</a:t>
            </a:r>
            <a:r>
              <a:rPr lang="zh-CN" altLang="en-US" sz="2400" b="1" dirty="0">
                <a:ea typeface="宋体" charset="-122"/>
              </a:rPr>
              <a:t>元医疗费，他还因此被扣了</a:t>
            </a:r>
            <a:r>
              <a:rPr lang="en-US" altLang="zh-CN" sz="2400" b="1" dirty="0">
                <a:ea typeface="宋体" charset="-122"/>
              </a:rPr>
              <a:t>200</a:t>
            </a:r>
            <a:r>
              <a:rPr lang="zh-CN" altLang="en-US" sz="2400" b="1" dirty="0">
                <a:ea typeface="宋体" charset="-122"/>
              </a:rPr>
              <a:t>元的工资。问：他治疗牙齿的机会成本是多少钱？</a:t>
            </a:r>
            <a:endParaRPr lang="zh-CN" sz="2400" b="1" dirty="0">
              <a:ea typeface="宋体" pitchFamily="2" charset="-122"/>
            </a:endParaRPr>
          </a:p>
          <a:p>
            <a:pPr>
              <a:buFont typeface="Wingdings" pitchFamily="2" charset="2"/>
              <a:buNone/>
            </a:pPr>
            <a:endParaRPr lang="zh-CN" dirty="0">
              <a:ea typeface="宋体" pitchFamily="2" charset="-122"/>
            </a:endParaRPr>
          </a:p>
        </p:txBody>
      </p:sp>
      <p:sp>
        <p:nvSpPr>
          <p:cNvPr id="15364" name="Text Box 4"/>
          <p:cNvSpPr txBox="1">
            <a:spLocks noChangeArrowheads="1"/>
          </p:cNvSpPr>
          <p:nvPr/>
        </p:nvSpPr>
        <p:spPr bwMode="auto">
          <a:xfrm>
            <a:off x="260350" y="835025"/>
            <a:ext cx="8621713" cy="1174750"/>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原理二</a:t>
            </a:r>
            <a:r>
              <a:rPr lang="en-US" altLang="zh-CN" sz="3200" b="1">
                <a:solidFill>
                  <a:srgbClr val="008000"/>
                </a:solidFill>
                <a:ea typeface="宋体" pitchFamily="2" charset="-122"/>
              </a:rPr>
              <a:t>:  </a:t>
            </a:r>
            <a:r>
              <a:rPr lang="zh-CN" sz="3200" b="1">
                <a:solidFill>
                  <a:srgbClr val="008000"/>
                </a:solidFill>
                <a:ea typeface="宋体" pitchFamily="2" charset="-122"/>
              </a:rPr>
              <a:t>某种东西的成本是为了得到它所放弃的东西</a:t>
            </a:r>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dirty="0"/>
              <a:t>经济学十大原理</a:t>
            </a:r>
          </a:p>
        </p:txBody>
      </p:sp>
      <p:sp>
        <p:nvSpPr>
          <p:cNvPr id="6" name="灯片编号占位符 2"/>
          <p:cNvSpPr>
            <a:spLocks noGrp="1"/>
          </p:cNvSpPr>
          <p:nvPr>
            <p:ph type="sldNum" sz="quarter" idx="11"/>
          </p:nvPr>
        </p:nvSpPr>
        <p:spPr/>
        <p:txBody>
          <a:bodyPr/>
          <a:lstStyle/>
          <a:p>
            <a:fld id="{6C2D0E37-616F-4BA4-BEE2-51FC35F6746E}" type="slidenum">
              <a:rPr lang="en-US" altLang="zh-CN"/>
              <a:pPr/>
              <a:t>17</a:t>
            </a:fld>
            <a:endParaRPr lang="en-US" altLang="zh-CN"/>
          </a:p>
        </p:txBody>
      </p:sp>
      <p:sp>
        <p:nvSpPr>
          <p:cNvPr id="16386" name="Rectangle 2"/>
          <p:cNvSpPr>
            <a:spLocks noGrp="1" noChangeArrowheads="1"/>
          </p:cNvSpPr>
          <p:nvPr>
            <p:ph type="title" idx="4294967295"/>
          </p:nvPr>
        </p:nvSpPr>
        <p:spPr>
          <a:xfrm>
            <a:off x="0" y="123825"/>
            <a:ext cx="9144000" cy="692150"/>
          </a:xfrm>
        </p:spPr>
        <p:txBody>
          <a:bodyPr/>
          <a:lstStyle/>
          <a:p>
            <a:r>
              <a:rPr lang="zh-CN" altLang="en-US" sz="3600">
                <a:ea typeface="宋体" pitchFamily="2" charset="-122"/>
              </a:rPr>
              <a:t>人们如何做出决策</a:t>
            </a:r>
          </a:p>
        </p:txBody>
      </p:sp>
      <p:sp>
        <p:nvSpPr>
          <p:cNvPr id="16387" name="Rectangle 3"/>
          <p:cNvSpPr>
            <a:spLocks noGrp="1" noChangeArrowheads="1"/>
          </p:cNvSpPr>
          <p:nvPr>
            <p:ph type="body" idx="4294967295"/>
          </p:nvPr>
        </p:nvSpPr>
        <p:spPr>
          <a:xfrm>
            <a:off x="412750" y="2039938"/>
            <a:ext cx="8434388" cy="4222750"/>
          </a:xfrm>
        </p:spPr>
        <p:txBody>
          <a:bodyPr/>
          <a:lstStyle/>
          <a:p>
            <a:pPr marL="0" indent="0">
              <a:lnSpc>
                <a:spcPct val="120000"/>
              </a:lnSpc>
              <a:spcBef>
                <a:spcPct val="35000"/>
              </a:spcBef>
              <a:buNone/>
              <a:tabLst>
                <a:tab pos="3997325" algn="ctr"/>
              </a:tabLst>
            </a:pPr>
            <a:r>
              <a:rPr lang="zh-CN" altLang="en-US" sz="2400" b="1" dirty="0">
                <a:latin typeface="华文中宋" pitchFamily="2" charset="-122"/>
                <a:ea typeface="华文中宋" pitchFamily="2" charset="-122"/>
                <a:sym typeface="Arial" charset="0"/>
              </a:rPr>
              <a:t>    </a:t>
            </a:r>
            <a:r>
              <a:rPr lang="zh-CN" altLang="en-US" sz="2400" b="1" dirty="0">
                <a:solidFill>
                  <a:srgbClr val="FF0000"/>
                </a:solidFill>
                <a:latin typeface="华文中宋" pitchFamily="2" charset="-122"/>
                <a:ea typeface="华文中宋" pitchFamily="2" charset="-122"/>
                <a:sym typeface="Arial" charset="0"/>
              </a:rPr>
              <a:t>一项决策要运用多项资源，应当是使用这多种资源的机会成本的总和。</a:t>
            </a:r>
            <a:endParaRPr lang="en-US" altLang="zh-CN" sz="2400" b="1" dirty="0">
              <a:solidFill>
                <a:srgbClr val="FF0000"/>
              </a:solidFill>
              <a:ea typeface="宋体" pitchFamily="2" charset="-122"/>
            </a:endParaRPr>
          </a:p>
          <a:p>
            <a:pPr marL="0" indent="0">
              <a:lnSpc>
                <a:spcPct val="120000"/>
              </a:lnSpc>
              <a:spcBef>
                <a:spcPct val="35000"/>
              </a:spcBef>
              <a:buFont typeface="Wingdings" pitchFamily="2" charset="2"/>
              <a:buNone/>
              <a:tabLst>
                <a:tab pos="3997325" algn="ctr"/>
              </a:tabLst>
            </a:pPr>
            <a:r>
              <a:rPr lang="zh-CN" sz="2400" b="1" dirty="0">
                <a:ea typeface="宋体" pitchFamily="2" charset="-122"/>
              </a:rPr>
              <a:t>例如： </a:t>
            </a:r>
          </a:p>
          <a:p>
            <a:pPr marL="0" indent="0">
              <a:lnSpc>
                <a:spcPct val="120000"/>
              </a:lnSpc>
              <a:spcBef>
                <a:spcPct val="35000"/>
              </a:spcBef>
              <a:buFont typeface="Wingdings" pitchFamily="2" charset="2"/>
              <a:buNone/>
              <a:tabLst>
                <a:tab pos="3997325" algn="ctr"/>
              </a:tabLst>
            </a:pPr>
            <a:r>
              <a:rPr lang="zh-CN" sz="2400" b="1" dirty="0">
                <a:ea typeface="宋体" pitchFamily="2" charset="-122"/>
              </a:rPr>
              <a:t>  上一年大学的机会成本不仅仅是学费，书籍，住房和伙食的钱全部加起来，还包括由于没有工作而损失的工资</a:t>
            </a:r>
          </a:p>
          <a:p>
            <a:pPr marL="0" indent="0">
              <a:lnSpc>
                <a:spcPct val="120000"/>
              </a:lnSpc>
              <a:spcBef>
                <a:spcPct val="35000"/>
              </a:spcBef>
              <a:buFont typeface="Wingdings" pitchFamily="2" charset="2"/>
              <a:buNone/>
              <a:tabLst>
                <a:tab pos="3997325" algn="ctr"/>
              </a:tabLst>
            </a:pPr>
            <a:r>
              <a:rPr lang="zh-CN" sz="2400" b="1" dirty="0">
                <a:ea typeface="宋体" pitchFamily="2" charset="-122"/>
              </a:rPr>
              <a:t>  看一场电影的机会成本不仅是票价，还包括你呆在剧院的时间的价值</a:t>
            </a:r>
          </a:p>
        </p:txBody>
      </p:sp>
      <p:sp>
        <p:nvSpPr>
          <p:cNvPr id="16388" name="Text Box 4"/>
          <p:cNvSpPr txBox="1">
            <a:spLocks noChangeArrowheads="1"/>
          </p:cNvSpPr>
          <p:nvPr/>
        </p:nvSpPr>
        <p:spPr bwMode="auto">
          <a:xfrm>
            <a:off x="260350" y="835025"/>
            <a:ext cx="8621713" cy="1174750"/>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原理二</a:t>
            </a:r>
            <a:r>
              <a:rPr lang="en-US" altLang="zh-CN" sz="3200" b="1">
                <a:solidFill>
                  <a:srgbClr val="008000"/>
                </a:solidFill>
                <a:ea typeface="宋体" pitchFamily="2" charset="-122"/>
              </a:rPr>
              <a:t>:</a:t>
            </a:r>
            <a:r>
              <a:rPr lang="zh-CN" sz="3200" b="1">
                <a:solidFill>
                  <a:srgbClr val="008000"/>
                </a:solidFill>
                <a:ea typeface="宋体" pitchFamily="2" charset="-122"/>
              </a:rPr>
              <a:t>某种东西的成本是为了得到它所放弃的东西</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wipe(left)">
                                      <p:cBhvr>
                                        <p:cTn id="7" dur="500"/>
                                        <p:tgtEl>
                                          <p:spTgt spid="163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wipe(left)">
                                      <p:cBhvr>
                                        <p:cTn id="12"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bldLvl="4"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8CFD6D70-87D2-435D-934F-686160A7DC0B}" type="slidenum">
              <a:rPr lang="en-US" altLang="zh-CN"/>
              <a:pPr/>
              <a:t>18</a:t>
            </a:fld>
            <a:endParaRPr lang="en-US" altLang="zh-CN"/>
          </a:p>
        </p:txBody>
      </p:sp>
      <p:sp>
        <p:nvSpPr>
          <p:cNvPr id="18434"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人们如何做出决策</a:t>
            </a:r>
          </a:p>
        </p:txBody>
      </p:sp>
      <p:sp>
        <p:nvSpPr>
          <p:cNvPr id="18435" name="Rectangle 3"/>
          <p:cNvSpPr>
            <a:spLocks noGrp="1" noChangeArrowheads="1"/>
          </p:cNvSpPr>
          <p:nvPr>
            <p:ph type="body" idx="4294967295"/>
          </p:nvPr>
        </p:nvSpPr>
        <p:spPr>
          <a:xfrm>
            <a:off x="285750" y="1716230"/>
            <a:ext cx="8229600" cy="4676633"/>
          </a:xfrm>
        </p:spPr>
        <p:txBody>
          <a:bodyPr/>
          <a:lstStyle/>
          <a:p>
            <a:pPr marL="0" indent="0">
              <a:spcBef>
                <a:spcPct val="30000"/>
              </a:spcBef>
              <a:buFont typeface="Wingdings" pitchFamily="2" charset="2"/>
              <a:buNone/>
            </a:pPr>
            <a:r>
              <a:rPr lang="zh-CN" sz="2400" b="1" dirty="0">
                <a:solidFill>
                  <a:srgbClr val="CC0000"/>
                </a:solidFill>
                <a:ea typeface="宋体" pitchFamily="2" charset="-122"/>
              </a:rPr>
              <a:t>理性人：</a:t>
            </a:r>
          </a:p>
          <a:p>
            <a:pPr marL="519113" lvl="1" indent="-347663">
              <a:lnSpc>
                <a:spcPct val="105000"/>
              </a:lnSpc>
              <a:spcBef>
                <a:spcPct val="30000"/>
              </a:spcBef>
              <a:buClr>
                <a:srgbClr val="339966"/>
              </a:buClr>
            </a:pPr>
            <a:r>
              <a:rPr lang="zh-CN" b="1" dirty="0">
                <a:ea typeface="宋体" pitchFamily="2" charset="-122"/>
              </a:rPr>
              <a:t>系统而有目的地尽最大努力实现其目标的人</a:t>
            </a:r>
            <a:endParaRPr lang="en-US" altLang="zh-CN" b="1" dirty="0">
              <a:ea typeface="宋体" pitchFamily="2" charset="-122"/>
            </a:endParaRPr>
          </a:p>
          <a:p>
            <a:pPr marL="0" lvl="1" indent="-347663">
              <a:lnSpc>
                <a:spcPct val="105000"/>
              </a:lnSpc>
              <a:spcBef>
                <a:spcPct val="30000"/>
              </a:spcBef>
              <a:buClr>
                <a:srgbClr val="339966"/>
              </a:buClr>
              <a:buNone/>
            </a:pPr>
            <a:r>
              <a:rPr lang="zh-CN" altLang="en-US" sz="2400" b="1" dirty="0">
                <a:solidFill>
                  <a:srgbClr val="FF0000"/>
                </a:solidFill>
                <a:ea typeface="宋体" pitchFamily="2" charset="-122"/>
              </a:rPr>
              <a:t>注意：</a:t>
            </a:r>
            <a:r>
              <a:rPr lang="en-US" altLang="zh-CN" sz="2400" b="1" dirty="0">
                <a:solidFill>
                  <a:srgbClr val="FF0000"/>
                </a:solidFill>
                <a:ea typeface="宋体" pitchFamily="2" charset="-122"/>
              </a:rPr>
              <a:t>1</a:t>
            </a:r>
            <a:r>
              <a:rPr lang="zh-CN" altLang="en-US" sz="2400" b="1" dirty="0">
                <a:solidFill>
                  <a:srgbClr val="FF0000"/>
                </a:solidFill>
                <a:ea typeface="宋体" pitchFamily="2" charset="-122"/>
              </a:rPr>
              <a:t> 是否理性需从决策者自身的喜恶来看：鱼还是熊掌</a:t>
            </a:r>
            <a:endParaRPr lang="en-US" altLang="zh-CN" sz="2400" b="1" dirty="0">
              <a:solidFill>
                <a:srgbClr val="FF0000"/>
              </a:solidFill>
              <a:ea typeface="宋体" pitchFamily="2" charset="-122"/>
            </a:endParaRPr>
          </a:p>
          <a:p>
            <a:pPr marL="0" lvl="1" indent="-347663">
              <a:lnSpc>
                <a:spcPct val="105000"/>
              </a:lnSpc>
              <a:spcBef>
                <a:spcPct val="30000"/>
              </a:spcBef>
              <a:buClr>
                <a:srgbClr val="339966"/>
              </a:buClr>
              <a:buNone/>
            </a:pPr>
            <a:r>
              <a:rPr lang="en-US" altLang="zh-CN" sz="2200" dirty="0">
                <a:solidFill>
                  <a:srgbClr val="00B050"/>
                </a:solidFill>
                <a:ea typeface="宋体" charset="-122"/>
              </a:rPr>
              <a:t>【</a:t>
            </a:r>
            <a:r>
              <a:rPr lang="zh-CN" altLang="en-US" sz="2200" b="1" dirty="0">
                <a:solidFill>
                  <a:srgbClr val="00B050"/>
                </a:solidFill>
                <a:ea typeface="宋体" charset="-122"/>
              </a:rPr>
              <a:t>鸡汤</a:t>
            </a:r>
            <a:r>
              <a:rPr lang="en-US" altLang="zh-CN" sz="2200" dirty="0">
                <a:solidFill>
                  <a:srgbClr val="00B050"/>
                </a:solidFill>
                <a:ea typeface="宋体" charset="-122"/>
              </a:rPr>
              <a:t>】</a:t>
            </a:r>
            <a:r>
              <a:rPr lang="zh-CN" altLang="en-US" sz="2200" b="1" dirty="0">
                <a:solidFill>
                  <a:srgbClr val="00B050"/>
                </a:solidFill>
                <a:ea typeface="宋体" pitchFamily="2" charset="-122"/>
              </a:rPr>
              <a:t>当试图体味他人苦难时，推己及人是褒义词；但当试图将自己的价值观刻板灌输给他人时，就令人讨厌了</a:t>
            </a:r>
            <a:endParaRPr lang="en-US" altLang="zh-CN" sz="2200" b="1" dirty="0">
              <a:solidFill>
                <a:srgbClr val="FF0000"/>
              </a:solidFill>
              <a:ea typeface="宋体" pitchFamily="2" charset="-122"/>
            </a:endParaRPr>
          </a:p>
          <a:p>
            <a:pPr marL="0" lvl="1" indent="-347663">
              <a:lnSpc>
                <a:spcPct val="105000"/>
              </a:lnSpc>
              <a:spcBef>
                <a:spcPct val="30000"/>
              </a:spcBef>
              <a:buClr>
                <a:srgbClr val="339966"/>
              </a:buClr>
              <a:buNone/>
            </a:pPr>
            <a:r>
              <a:rPr lang="en-US" altLang="zh-CN" sz="2400" b="1" dirty="0">
                <a:solidFill>
                  <a:srgbClr val="FF0000"/>
                </a:solidFill>
                <a:ea typeface="宋体" pitchFamily="2" charset="-122"/>
              </a:rPr>
              <a:t>           2</a:t>
            </a:r>
            <a:r>
              <a:rPr lang="zh-CN" altLang="en-US" sz="2400" b="1" dirty="0">
                <a:solidFill>
                  <a:srgbClr val="FF0000"/>
                </a:solidFill>
                <a:ea typeface="宋体" pitchFamily="2" charset="-122"/>
              </a:rPr>
              <a:t> 一项理性决策可能事后来看并非最好：农民种什么</a:t>
            </a:r>
            <a:endParaRPr lang="en-US" altLang="zh-CN" sz="2400" b="1" dirty="0">
              <a:solidFill>
                <a:srgbClr val="FF0000"/>
              </a:solidFill>
              <a:ea typeface="宋体" pitchFamily="2" charset="-122"/>
            </a:endParaRPr>
          </a:p>
          <a:p>
            <a:pPr marL="0" lvl="1" indent="-347663">
              <a:lnSpc>
                <a:spcPct val="105000"/>
              </a:lnSpc>
              <a:spcBef>
                <a:spcPct val="30000"/>
              </a:spcBef>
              <a:buClr>
                <a:srgbClr val="339966"/>
              </a:buClr>
              <a:buNone/>
            </a:pPr>
            <a:r>
              <a:rPr lang="zh-CN" altLang="en-US" sz="2400" dirty="0">
                <a:ea typeface="宋体" pitchFamily="2" charset="-122"/>
              </a:rPr>
              <a:t>        一项理性决策可能事后来看并非最好：农民种什么或</a:t>
            </a:r>
            <a:r>
              <a:rPr lang="en-US" altLang="zh-CN" sz="2400" dirty="0">
                <a:ea typeface="宋体" pitchFamily="2" charset="-122"/>
              </a:rPr>
              <a:t>2000</a:t>
            </a:r>
            <a:r>
              <a:rPr lang="zh-CN" altLang="en-US" sz="2400" dirty="0">
                <a:ea typeface="宋体" pitchFamily="2" charset="-122"/>
              </a:rPr>
              <a:t>年时大学生关于住房还教育的投资选择</a:t>
            </a:r>
            <a:endParaRPr lang="en-US" altLang="zh-CN" sz="2400" b="1" dirty="0">
              <a:solidFill>
                <a:srgbClr val="FF0000"/>
              </a:solidFill>
              <a:ea typeface="宋体" pitchFamily="2" charset="-122"/>
            </a:endParaRPr>
          </a:p>
          <a:p>
            <a:pPr marL="0" lvl="1" indent="-347663">
              <a:lnSpc>
                <a:spcPct val="105000"/>
              </a:lnSpc>
              <a:spcBef>
                <a:spcPct val="30000"/>
              </a:spcBef>
              <a:buClr>
                <a:srgbClr val="339966"/>
              </a:buClr>
              <a:buNone/>
            </a:pPr>
            <a:r>
              <a:rPr lang="en-US" altLang="zh-CN" sz="2400" b="1" dirty="0">
                <a:solidFill>
                  <a:srgbClr val="FF0000"/>
                </a:solidFill>
                <a:ea typeface="宋体" pitchFamily="2" charset="-122"/>
              </a:rPr>
              <a:t>           3</a:t>
            </a:r>
            <a:r>
              <a:rPr lang="zh-CN" altLang="en-US" sz="2400" b="1" dirty="0">
                <a:solidFill>
                  <a:srgbClr val="FF0000"/>
                </a:solidFill>
                <a:ea typeface="宋体" pitchFamily="2" charset="-122"/>
              </a:rPr>
              <a:t> 在大量重复决策中达到理性：马歇尔“经济学是研究人们日常生活事务的学问”。</a:t>
            </a:r>
            <a:endParaRPr lang="zh-CN" sz="2400" b="1" dirty="0">
              <a:solidFill>
                <a:srgbClr val="FF0000"/>
              </a:solidFill>
              <a:ea typeface="宋体" pitchFamily="2" charset="-122"/>
            </a:endParaRPr>
          </a:p>
        </p:txBody>
      </p:sp>
      <p:sp>
        <p:nvSpPr>
          <p:cNvPr id="18436"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dirty="0">
                <a:solidFill>
                  <a:srgbClr val="008000"/>
                </a:solidFill>
                <a:ea typeface="宋体" pitchFamily="2" charset="-122"/>
              </a:rPr>
              <a:t>原理三</a:t>
            </a:r>
            <a:r>
              <a:rPr lang="en-US" altLang="zh-CN" sz="3200" b="1" dirty="0">
                <a:solidFill>
                  <a:srgbClr val="008000"/>
                </a:solidFill>
                <a:ea typeface="宋体" pitchFamily="2" charset="-122"/>
              </a:rPr>
              <a:t>: </a:t>
            </a:r>
            <a:r>
              <a:rPr lang="zh-CN" sz="3200" b="1" dirty="0">
                <a:solidFill>
                  <a:srgbClr val="008000"/>
                </a:solidFill>
                <a:ea typeface="宋体" pitchFamily="2" charset="-122"/>
              </a:rPr>
              <a:t>理性人考虑边际量</a:t>
            </a: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304800" y="1079356"/>
            <a:ext cx="8546592" cy="1328868"/>
          </a:xfrm>
        </p:spPr>
        <p:txBody>
          <a:bodyPr/>
          <a:lstStyle/>
          <a:p>
            <a:pPr marL="0" indent="0" eaLnBrk="1" hangingPunct="1">
              <a:lnSpc>
                <a:spcPct val="120000"/>
              </a:lnSpc>
              <a:spcBef>
                <a:spcPts val="0"/>
              </a:spcBef>
              <a:buFontTx/>
              <a:buNone/>
            </a:pPr>
            <a:r>
              <a:rPr lang="zh-CN" altLang="en-US" b="1" dirty="0">
                <a:solidFill>
                  <a:srgbClr val="FF0000"/>
                </a:solidFill>
              </a:rPr>
              <a:t>     </a:t>
            </a:r>
            <a:r>
              <a:rPr lang="en-US" altLang="zh-CN" sz="2400" dirty="0">
                <a:latin typeface="华文中宋" pitchFamily="2" charset="-122"/>
                <a:ea typeface="华文中宋" pitchFamily="2" charset="-122"/>
                <a:sym typeface="Arial" charset="0"/>
              </a:rPr>
              <a:t>“</a:t>
            </a:r>
            <a:r>
              <a:rPr lang="zh-CN" altLang="en-US" sz="2400" dirty="0">
                <a:latin typeface="华文中宋" pitchFamily="2" charset="-122"/>
                <a:ea typeface="华文中宋" pitchFamily="2" charset="-122"/>
                <a:sym typeface="Arial" charset="0"/>
              </a:rPr>
              <a:t>经济学是一门研究人类一般生活事务的学问”</a:t>
            </a:r>
          </a:p>
          <a:p>
            <a:pPr marL="0" indent="0" algn="r" eaLnBrk="1" hangingPunct="1">
              <a:lnSpc>
                <a:spcPct val="120000"/>
              </a:lnSpc>
              <a:spcBef>
                <a:spcPts val="0"/>
              </a:spcBef>
              <a:buFontTx/>
              <a:buNone/>
            </a:pPr>
            <a:r>
              <a:rPr lang="en-US" altLang="zh-CN" sz="2400" dirty="0">
                <a:latin typeface="华文中宋" pitchFamily="2" charset="-122"/>
                <a:ea typeface="华文中宋" pitchFamily="2" charset="-122"/>
                <a:sym typeface="Arial" charset="0"/>
              </a:rPr>
              <a:t>——</a:t>
            </a:r>
            <a:r>
              <a:rPr lang="zh-CN" altLang="en-US" sz="2400" dirty="0">
                <a:latin typeface="华文中宋" pitchFamily="2" charset="-122"/>
                <a:ea typeface="华文中宋" pitchFamily="2" charset="-122"/>
                <a:sym typeface="Arial" charset="0"/>
              </a:rPr>
              <a:t>马歇尔</a:t>
            </a:r>
            <a:r>
              <a:rPr lang="en-US" altLang="zh-CN" sz="2400" dirty="0">
                <a:latin typeface="华文中宋" pitchFamily="2" charset="-122"/>
                <a:ea typeface="华文中宋" pitchFamily="2" charset="-122"/>
                <a:sym typeface="Arial" charset="0"/>
              </a:rPr>
              <a:t>《</a:t>
            </a:r>
            <a:r>
              <a:rPr lang="zh-CN" altLang="en-US" sz="2400" dirty="0">
                <a:latin typeface="华文中宋" pitchFamily="2" charset="-122"/>
                <a:ea typeface="华文中宋" pitchFamily="2" charset="-122"/>
                <a:sym typeface="Arial" charset="0"/>
              </a:rPr>
              <a:t>经济学原理</a:t>
            </a:r>
            <a:r>
              <a:rPr lang="en-US" altLang="zh-CN" sz="2400" dirty="0">
                <a:latin typeface="华文中宋" pitchFamily="2" charset="-122"/>
                <a:ea typeface="华文中宋" pitchFamily="2" charset="-122"/>
                <a:sym typeface="Arial" charset="0"/>
              </a:rPr>
              <a:t>》</a:t>
            </a:r>
            <a:endParaRPr lang="en-US" altLang="zh-CN" sz="2400" b="1" dirty="0">
              <a:solidFill>
                <a:srgbClr val="FF0000"/>
              </a:solidFill>
            </a:endParaRPr>
          </a:p>
          <a:p>
            <a:pPr marL="0" lvl="1" indent="0">
              <a:lnSpc>
                <a:spcPct val="120000"/>
              </a:lnSpc>
              <a:spcBef>
                <a:spcPts val="0"/>
              </a:spcBef>
              <a:buClr>
                <a:srgbClr val="339966"/>
              </a:buClr>
              <a:buNone/>
            </a:pPr>
            <a:r>
              <a:rPr lang="zh-CN" altLang="en-US" sz="2400" b="1" dirty="0">
                <a:solidFill>
                  <a:srgbClr val="FF0000"/>
                </a:solidFill>
                <a:latin typeface="黑体" panose="02010609060101010101" pitchFamily="49" charset="-122"/>
                <a:ea typeface="黑体" panose="02010609060101010101" pitchFamily="49" charset="-122"/>
              </a:rPr>
              <a:t>生活中处处离不开经济学：因为选择无处不在。</a:t>
            </a:r>
            <a:endParaRPr lang="en-US" altLang="zh-CN" sz="2400" b="1" dirty="0">
              <a:solidFill>
                <a:schemeClr val="tx1"/>
              </a:solidFill>
              <a:latin typeface="黑体" panose="02010609060101010101" pitchFamily="49" charset="-122"/>
              <a:ea typeface="黑体" panose="02010609060101010101" pitchFamily="49" charset="-122"/>
              <a:sym typeface="Arial" charset="0"/>
            </a:endParaRPr>
          </a:p>
        </p:txBody>
      </p:sp>
      <p:sp>
        <p:nvSpPr>
          <p:cNvPr id="20483" name="AutoShape 3"/>
          <p:cNvSpPr>
            <a:spLocks noChangeArrowheads="1"/>
          </p:cNvSpPr>
          <p:nvPr/>
        </p:nvSpPr>
        <p:spPr bwMode="auto">
          <a:xfrm>
            <a:off x="1383453" y="5060887"/>
            <a:ext cx="4166322" cy="1602570"/>
          </a:xfrm>
          <a:prstGeom prst="cloudCallout">
            <a:avLst>
              <a:gd name="adj1" fmla="val -45437"/>
              <a:gd name="adj2" fmla="val -87359"/>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a:spcBef>
                <a:spcPct val="0"/>
              </a:spcBef>
              <a:buFontTx/>
              <a:buNone/>
            </a:pPr>
            <a:r>
              <a:rPr lang="zh-CN" altLang="en-US" sz="2800" dirty="0">
                <a:solidFill>
                  <a:schemeClr val="tx1"/>
                </a:solidFill>
                <a:latin typeface="幼圆" pitchFamily="49" charset="-122"/>
                <a:ea typeface="幼圆" pitchFamily="49" charset="-122"/>
              </a:rPr>
              <a:t>用有限</a:t>
            </a:r>
            <a:r>
              <a:rPr lang="zh-CN" altLang="en-US" sz="2800" b="0" dirty="0">
                <a:solidFill>
                  <a:schemeClr val="tx1"/>
                </a:solidFill>
                <a:latin typeface="幼圆" pitchFamily="49" charset="-122"/>
                <a:ea typeface="幼圆" pitchFamily="49" charset="-122"/>
              </a:rPr>
              <a:t>的</a:t>
            </a:r>
            <a:r>
              <a:rPr lang="zh-CN" altLang="en-US" sz="2800" dirty="0">
                <a:solidFill>
                  <a:schemeClr val="tx1"/>
                </a:solidFill>
                <a:latin typeface="幼圆" pitchFamily="49" charset="-122"/>
                <a:ea typeface="幼圆" pitchFamily="49" charset="-122"/>
              </a:rPr>
              <a:t>资源满足最大的欲望！</a:t>
            </a:r>
          </a:p>
        </p:txBody>
      </p:sp>
      <p:sp>
        <p:nvSpPr>
          <p:cNvPr id="20484" name="Rectangle 4"/>
          <p:cNvSpPr>
            <a:spLocks noGrp="1" noChangeArrowheads="1"/>
          </p:cNvSpPr>
          <p:nvPr/>
        </p:nvSpPr>
        <p:spPr bwMode="auto">
          <a:xfrm>
            <a:off x="304800" y="204216"/>
            <a:ext cx="8229600" cy="91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eaLnBrk="1" hangingPunct="1">
              <a:spcBef>
                <a:spcPct val="0"/>
              </a:spcBef>
              <a:buNone/>
            </a:pPr>
            <a:r>
              <a:rPr lang="zh-CN" altLang="en-US" sz="3800" dirty="0">
                <a:solidFill>
                  <a:srgbClr val="333399"/>
                </a:solidFill>
                <a:latin typeface="+mj-lt"/>
                <a:ea typeface="宋体" charset="-122"/>
                <a:cs typeface="+mj-cs"/>
                <a:sym typeface="Arial" charset="0"/>
              </a:rPr>
              <a:t>什么是经济学？</a:t>
            </a:r>
          </a:p>
        </p:txBody>
      </p:sp>
      <p:sp>
        <p:nvSpPr>
          <p:cNvPr id="2" name="矩形 1"/>
          <p:cNvSpPr/>
          <p:nvPr/>
        </p:nvSpPr>
        <p:spPr>
          <a:xfrm>
            <a:off x="3146079" y="2491783"/>
            <a:ext cx="2403695" cy="2308324"/>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400" b="1" dirty="0">
                <a:solidFill>
                  <a:srgbClr val="0033CC"/>
                </a:solidFill>
                <a:latin typeface="华文中宋" pitchFamily="2" charset="-122"/>
                <a:ea typeface="华文中宋" pitchFamily="2" charset="-122"/>
                <a:sym typeface="Arial" charset="0"/>
              </a:rPr>
              <a:t>消费者的选择</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小张有100元钱</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用来改善伙食还是去看电影？</a:t>
            </a:r>
          </a:p>
        </p:txBody>
      </p:sp>
      <p:sp>
        <p:nvSpPr>
          <p:cNvPr id="3" name="矩形 2"/>
          <p:cNvSpPr/>
          <p:nvPr/>
        </p:nvSpPr>
        <p:spPr>
          <a:xfrm>
            <a:off x="5779643" y="2408224"/>
            <a:ext cx="3186819" cy="3194721"/>
          </a:xfrm>
          <a:prstGeom prst="rect">
            <a:avLst/>
          </a:prstGeom>
        </p:spPr>
        <p:txBody>
          <a:bodyPr wrap="square">
            <a:spAutoFit/>
          </a:bodyPr>
          <a:lstStyle/>
          <a:p>
            <a:pPr marL="342900" indent="-342900" eaLnBrk="1" hangingPunct="1">
              <a:lnSpc>
                <a:spcPct val="120000"/>
              </a:lnSpc>
              <a:buFont typeface="Wingdings" panose="05000000000000000000" pitchFamily="2" charset="2"/>
              <a:buChar char="Ø"/>
            </a:pPr>
            <a:r>
              <a:rPr lang="zh-CN" altLang="en-US" sz="2400" b="1" dirty="0">
                <a:solidFill>
                  <a:srgbClr val="0033CC"/>
                </a:solidFill>
                <a:latin typeface="华文中宋" pitchFamily="2" charset="-122"/>
                <a:ea typeface="华文中宋" pitchFamily="2" charset="-122"/>
                <a:sym typeface="Arial" charset="0"/>
              </a:rPr>
              <a:t>社会的选择</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种多少粮食、生产多少衣服</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谁去种粮食，谁去生产衣服</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谁开法拉利跑车，谁将坐公共汽车</a:t>
            </a:r>
          </a:p>
        </p:txBody>
      </p:sp>
      <p:sp>
        <p:nvSpPr>
          <p:cNvPr id="4" name="矩形 3"/>
          <p:cNvSpPr/>
          <p:nvPr/>
        </p:nvSpPr>
        <p:spPr>
          <a:xfrm>
            <a:off x="348558" y="2651163"/>
            <a:ext cx="2797521" cy="2308324"/>
          </a:xfrm>
          <a:prstGeom prst="rect">
            <a:avLst/>
          </a:prstGeom>
        </p:spPr>
        <p:txBody>
          <a:bodyPr wrap="square">
            <a:spAutoFit/>
          </a:bodyPr>
          <a:lstStyle/>
          <a:p>
            <a:pPr eaLnBrk="1" hangingPunct="1">
              <a:lnSpc>
                <a:spcPct val="120000"/>
              </a:lnSpc>
              <a:buFont typeface="Wingdings" panose="05000000000000000000" pitchFamily="2" charset="2"/>
              <a:buChar char="Ø"/>
            </a:pPr>
            <a:r>
              <a:rPr lang="zh-CN" altLang="en-US" sz="2400" b="1" dirty="0">
                <a:solidFill>
                  <a:srgbClr val="0033CC"/>
                </a:solidFill>
                <a:latin typeface="华文中宋" pitchFamily="2" charset="-122"/>
                <a:ea typeface="华文中宋" pitchFamily="2" charset="-122"/>
                <a:sym typeface="Arial" charset="0"/>
              </a:rPr>
              <a:t>农户的选择</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农户有一块2亩的地</a:t>
            </a:r>
          </a:p>
          <a:p>
            <a:pPr marL="0" indent="0" eaLnBrk="1" hangingPunct="1">
              <a:lnSpc>
                <a:spcPct val="120000"/>
              </a:lnSpc>
              <a:buFontTx/>
              <a:buNone/>
            </a:pPr>
            <a:r>
              <a:rPr lang="zh-CN" altLang="en-US" sz="2400" b="1" dirty="0">
                <a:latin typeface="华文中宋" pitchFamily="2" charset="-122"/>
                <a:ea typeface="华文中宋" pitchFamily="2" charset="-122"/>
                <a:sym typeface="Arial" charset="0"/>
              </a:rPr>
              <a:t>   是种玉米还是种棉花？</a:t>
            </a:r>
          </a:p>
        </p:txBody>
      </p:sp>
    </p:spTree>
    <p:extLst>
      <p:ext uri="{BB962C8B-B14F-4D97-AF65-F5344CB8AC3E}">
        <p14:creationId xmlns:p14="http://schemas.microsoft.com/office/powerpoint/2010/main" val="114489706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wipe(down)">
                                      <p:cBhvr>
                                        <p:cTn id="7"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261143" y="1840698"/>
            <a:ext cx="8642350" cy="4820325"/>
          </a:xfrm>
          <a:solidFill>
            <a:schemeClr val="bg1"/>
          </a:solidFill>
        </p:spPr>
        <p:txBody>
          <a:bodyPr/>
          <a:lstStyle/>
          <a:p>
            <a:pPr>
              <a:spcBef>
                <a:spcPct val="40000"/>
              </a:spcBef>
              <a:spcAft>
                <a:spcPts val="0"/>
              </a:spcAft>
              <a:buNone/>
            </a:pPr>
            <a:r>
              <a:rPr lang="zh-CN" altLang="en-US" sz="2400" dirty="0">
                <a:solidFill>
                  <a:srgbClr val="333399"/>
                </a:solidFill>
                <a:ea typeface="宋体" pitchFamily="2" charset="-122"/>
              </a:rPr>
              <a:t>你会碰到 “是与否”的决策，但更常碰到“多少”决策</a:t>
            </a:r>
            <a:r>
              <a:rPr lang="zh-CN" altLang="zh-CN" sz="2400" dirty="0">
                <a:solidFill>
                  <a:srgbClr val="333399"/>
                </a:solidFill>
                <a:ea typeface="宋体" pitchFamily="2" charset="-122"/>
              </a:rPr>
              <a:t>:</a:t>
            </a:r>
          </a:p>
          <a:p>
            <a:pPr marL="519113" lvl="1" indent="-347663">
              <a:lnSpc>
                <a:spcPct val="105000"/>
              </a:lnSpc>
              <a:spcBef>
                <a:spcPts val="600"/>
              </a:spcBef>
              <a:buClr>
                <a:srgbClr val="339966"/>
              </a:buClr>
            </a:pPr>
            <a:r>
              <a:rPr lang="zh-CN" altLang="zh-CN" sz="2200" dirty="0">
                <a:ea typeface="宋体" pitchFamily="2" charset="-122"/>
              </a:rPr>
              <a:t>当一个经理在考虑是否要</a:t>
            </a:r>
            <a:r>
              <a:rPr lang="zh-CN" altLang="zh-CN" sz="2200" b="1" dirty="0">
                <a:ea typeface="宋体" pitchFamily="2" charset="-122"/>
              </a:rPr>
              <a:t>增加</a:t>
            </a:r>
            <a:r>
              <a:rPr lang="en-US" altLang="zh-CN" sz="2200" b="1" dirty="0">
                <a:ea typeface="宋体" pitchFamily="2" charset="-122"/>
              </a:rPr>
              <a:t>1</a:t>
            </a:r>
            <a:r>
              <a:rPr lang="zh-CN" altLang="en-US" sz="2200" b="1" dirty="0">
                <a:ea typeface="宋体" pitchFamily="2" charset="-122"/>
              </a:rPr>
              <a:t>单位产量</a:t>
            </a:r>
            <a:r>
              <a:rPr lang="zh-CN" altLang="zh-CN" sz="2200" dirty="0">
                <a:ea typeface="宋体" pitchFamily="2" charset="-122"/>
              </a:rPr>
              <a:t>时, 她</a:t>
            </a:r>
            <a:r>
              <a:rPr lang="zh-CN" altLang="en-US" sz="2200" dirty="0">
                <a:ea typeface="宋体" pitchFamily="2" charset="-122"/>
              </a:rPr>
              <a:t>会比较需要</a:t>
            </a:r>
            <a:r>
              <a:rPr lang="zh-CN" altLang="zh-CN" sz="2200" dirty="0">
                <a:ea typeface="宋体" pitchFamily="2" charset="-122"/>
              </a:rPr>
              <a:t>增加的劳动力与原材料</a:t>
            </a:r>
            <a:r>
              <a:rPr lang="zh-CN" altLang="en-US" sz="2200" dirty="0">
                <a:ea typeface="宋体" pitchFamily="2" charset="-122"/>
              </a:rPr>
              <a:t>等</a:t>
            </a:r>
            <a:r>
              <a:rPr lang="zh-CN" altLang="zh-CN" sz="2200" dirty="0">
                <a:ea typeface="宋体" pitchFamily="2" charset="-122"/>
              </a:rPr>
              <a:t>成本和</a:t>
            </a:r>
            <a:r>
              <a:rPr lang="zh-CN" altLang="en-US" sz="2200" dirty="0">
                <a:ea typeface="宋体" pitchFamily="2" charset="-122"/>
              </a:rPr>
              <a:t>可以增加</a:t>
            </a:r>
            <a:r>
              <a:rPr lang="zh-CN" altLang="zh-CN" sz="2200" dirty="0">
                <a:ea typeface="宋体" pitchFamily="2" charset="-122"/>
              </a:rPr>
              <a:t>的</a:t>
            </a:r>
            <a:r>
              <a:rPr lang="zh-CN" altLang="en-US" sz="2200" dirty="0">
                <a:ea typeface="宋体" pitchFamily="2" charset="-122"/>
              </a:rPr>
              <a:t>销售</a:t>
            </a:r>
            <a:r>
              <a:rPr lang="zh-CN" altLang="zh-CN" sz="2200" dirty="0">
                <a:ea typeface="宋体" pitchFamily="2" charset="-122"/>
              </a:rPr>
              <a:t>收</a:t>
            </a:r>
            <a:r>
              <a:rPr lang="zh-CN" altLang="en-US" sz="2200" dirty="0">
                <a:ea typeface="宋体" pitchFamily="2" charset="-122"/>
              </a:rPr>
              <a:t>入</a:t>
            </a:r>
            <a:endParaRPr lang="en-US" altLang="zh-CN" sz="2200" dirty="0">
              <a:ea typeface="宋体" pitchFamily="2" charset="-122"/>
            </a:endParaRPr>
          </a:p>
          <a:p>
            <a:pPr marL="342900" lvl="1" indent="-342900">
              <a:lnSpc>
                <a:spcPct val="105000"/>
              </a:lnSpc>
              <a:spcBef>
                <a:spcPct val="40000"/>
              </a:spcBef>
              <a:spcAft>
                <a:spcPts val="0"/>
              </a:spcAft>
              <a:buClr>
                <a:srgbClr val="339966"/>
              </a:buClr>
              <a:buNone/>
            </a:pPr>
            <a:r>
              <a:rPr lang="zh-CN" altLang="zh-CN" sz="2400" dirty="0">
                <a:solidFill>
                  <a:srgbClr val="333399"/>
                </a:solidFill>
                <a:ea typeface="宋体" pitchFamily="2" charset="-122"/>
                <a:cs typeface="+mn-cs"/>
              </a:rPr>
              <a:t>通过比较成本与利益的边际变动来做出决策</a:t>
            </a:r>
          </a:p>
          <a:p>
            <a:pPr marL="519113" lvl="1" indent="-347663">
              <a:lnSpc>
                <a:spcPct val="105000"/>
              </a:lnSpc>
              <a:spcBef>
                <a:spcPct val="30000"/>
              </a:spcBef>
              <a:buClr>
                <a:srgbClr val="339966"/>
              </a:buClr>
              <a:buFont typeface="Wingdings" pitchFamily="2" charset="2"/>
              <a:buNone/>
            </a:pPr>
            <a:r>
              <a:rPr lang="zh-CN" altLang="zh-CN" sz="2000" b="1" dirty="0">
                <a:ea typeface="宋体" pitchFamily="2" charset="-122"/>
              </a:rPr>
              <a:t>  </a:t>
            </a:r>
            <a:r>
              <a:rPr lang="zh-CN" altLang="zh-CN" sz="2000" b="1" dirty="0">
                <a:solidFill>
                  <a:srgbClr val="CC0000"/>
                </a:solidFill>
                <a:ea typeface="宋体" pitchFamily="2" charset="-122"/>
              </a:rPr>
              <a:t>边际变动</a:t>
            </a:r>
            <a:r>
              <a:rPr lang="zh-CN" altLang="zh-CN" sz="2000" b="1" dirty="0">
                <a:ea typeface="宋体" pitchFamily="2" charset="-122"/>
              </a:rPr>
              <a:t> – 对现有行动计划的微小增量调整</a:t>
            </a:r>
            <a:endParaRPr lang="en-US" altLang="zh-CN" sz="2000" b="1" dirty="0">
              <a:ea typeface="宋体" pitchFamily="2" charset="-122"/>
            </a:endParaRPr>
          </a:p>
          <a:p>
            <a:pPr marL="519113" lvl="1" indent="-347663">
              <a:lnSpc>
                <a:spcPct val="105000"/>
              </a:lnSpc>
              <a:spcBef>
                <a:spcPct val="30000"/>
              </a:spcBef>
              <a:buClr>
                <a:srgbClr val="339966"/>
              </a:buClr>
              <a:buFont typeface="Wingdings" pitchFamily="2" charset="2"/>
              <a:buNone/>
            </a:pPr>
            <a:r>
              <a:rPr lang="en-US" altLang="zh-CN" sz="2400" i="1" dirty="0">
                <a:latin typeface="Times New Roman" pitchFamily="18" charset="0"/>
                <a:ea typeface="宋体" charset="-122"/>
                <a:sym typeface="Arial" charset="0"/>
              </a:rPr>
              <a:t> Rational people think </a:t>
            </a:r>
            <a:r>
              <a:rPr lang="en-US" altLang="zh-CN" sz="2400" i="1" dirty="0">
                <a:solidFill>
                  <a:srgbClr val="FF0000"/>
                </a:solidFill>
                <a:latin typeface="Times New Roman" pitchFamily="18" charset="0"/>
                <a:ea typeface="宋体" charset="-122"/>
                <a:sym typeface="Arial" charset="0"/>
              </a:rPr>
              <a:t>at the margin.</a:t>
            </a:r>
            <a:endParaRPr lang="en-US" altLang="zh-CN" sz="2400" i="1" dirty="0">
              <a:latin typeface="Times New Roman" pitchFamily="18" charset="0"/>
              <a:ea typeface="宋体" charset="-122"/>
              <a:sym typeface="Arial" charset="0"/>
            </a:endParaRPr>
          </a:p>
          <a:p>
            <a:pPr marL="0" indent="0" eaLnBrk="1" hangingPunct="1">
              <a:lnSpc>
                <a:spcPct val="130000"/>
              </a:lnSpc>
              <a:buFontTx/>
              <a:buNone/>
            </a:pPr>
            <a:r>
              <a:rPr lang="zh-CN" altLang="en-US" sz="2200" dirty="0">
                <a:ea typeface="宋体" pitchFamily="2" charset="-122"/>
                <a:sym typeface="Arial" charset="0"/>
              </a:rPr>
              <a:t>案例：演唱会</a:t>
            </a:r>
            <a:r>
              <a:rPr lang="en-US" altLang="zh-CN" sz="2200" dirty="0">
                <a:ea typeface="宋体" pitchFamily="2" charset="-122"/>
                <a:sym typeface="Arial" charset="0"/>
              </a:rPr>
              <a:t>1000</a:t>
            </a:r>
            <a:r>
              <a:rPr lang="zh-CN" altLang="en-US" sz="2200" dirty="0">
                <a:ea typeface="宋体" pitchFamily="2" charset="-122"/>
                <a:sym typeface="Arial" charset="0"/>
              </a:rPr>
              <a:t>个座位，运作成本为</a:t>
            </a:r>
            <a:r>
              <a:rPr lang="en-US" altLang="zh-CN" sz="2200" dirty="0">
                <a:ea typeface="宋体" pitchFamily="2" charset="-122"/>
                <a:sym typeface="Arial" charset="0"/>
              </a:rPr>
              <a:t>10</a:t>
            </a:r>
            <a:r>
              <a:rPr lang="zh-CN" altLang="en-US" sz="2200" dirty="0">
                <a:ea typeface="宋体" pitchFamily="2" charset="-122"/>
                <a:sym typeface="Arial" charset="0"/>
              </a:rPr>
              <a:t>万元，每张票平均成本为</a:t>
            </a:r>
            <a:r>
              <a:rPr lang="en-US" altLang="zh-CN" sz="2200" dirty="0">
                <a:ea typeface="宋体" pitchFamily="2" charset="-122"/>
                <a:sym typeface="Arial" charset="0"/>
              </a:rPr>
              <a:t>100</a:t>
            </a:r>
            <a:r>
              <a:rPr lang="zh-CN" altLang="en-US" sz="2200" dirty="0">
                <a:ea typeface="宋体" pitchFamily="2" charset="-122"/>
                <a:sym typeface="Arial" charset="0"/>
              </a:rPr>
              <a:t>元。设演唱会开场后还有</a:t>
            </a:r>
            <a:r>
              <a:rPr lang="en-US" altLang="zh-CN" sz="2200" dirty="0">
                <a:ea typeface="宋体" pitchFamily="2" charset="-122"/>
                <a:sym typeface="Arial" charset="0"/>
              </a:rPr>
              <a:t>100</a:t>
            </a:r>
            <a:r>
              <a:rPr lang="zh-CN" altLang="en-US" sz="2200" dirty="0">
                <a:ea typeface="宋体" pitchFamily="2" charset="-122"/>
                <a:sym typeface="Arial" charset="0"/>
              </a:rPr>
              <a:t>张票，票务公司往往会以</a:t>
            </a:r>
            <a:r>
              <a:rPr lang="en-US" altLang="zh-CN" sz="2200" dirty="0">
                <a:ea typeface="宋体" pitchFamily="2" charset="-122"/>
                <a:sym typeface="Arial" charset="0"/>
              </a:rPr>
              <a:t>50</a:t>
            </a:r>
            <a:r>
              <a:rPr lang="zh-CN" altLang="en-US" sz="2200" dirty="0">
                <a:ea typeface="宋体" pitchFamily="2" charset="-122"/>
                <a:sym typeface="Arial" charset="0"/>
              </a:rPr>
              <a:t>元甚至更低的价格出售。</a:t>
            </a:r>
            <a:r>
              <a:rPr lang="en-US" altLang="zh-CN" sz="2200" dirty="0">
                <a:ea typeface="宋体" pitchFamily="2" charset="-122"/>
                <a:sym typeface="Arial" charset="0"/>
              </a:rPr>
              <a:t>Why?</a:t>
            </a:r>
          </a:p>
          <a:p>
            <a:pPr marL="342900" lvl="1" indent="-342900" eaLnBrk="1" hangingPunct="1">
              <a:lnSpc>
                <a:spcPct val="105000"/>
              </a:lnSpc>
              <a:spcBef>
                <a:spcPct val="40000"/>
              </a:spcBef>
              <a:spcAft>
                <a:spcPts val="0"/>
              </a:spcAft>
              <a:buClr>
                <a:srgbClr val="339966"/>
              </a:buClr>
              <a:buNone/>
            </a:pPr>
            <a:r>
              <a:rPr lang="zh-CN" altLang="en-US" sz="2400" dirty="0">
                <a:solidFill>
                  <a:srgbClr val="333399"/>
                </a:solidFill>
                <a:ea typeface="宋体" pitchFamily="2" charset="-122"/>
                <a:cs typeface="+mn-cs"/>
                <a:sym typeface="Arial" charset="0"/>
              </a:rPr>
              <a:t>理性人：增加一名观众的成本收益，即边际成本</a:t>
            </a:r>
            <a:r>
              <a:rPr lang="en-US" altLang="zh-CN" sz="2400" dirty="0">
                <a:solidFill>
                  <a:srgbClr val="333399"/>
                </a:solidFill>
                <a:ea typeface="宋体" pitchFamily="2" charset="-122"/>
                <a:cs typeface="+mn-cs"/>
                <a:sym typeface="Arial" charset="0"/>
              </a:rPr>
              <a:t>VS</a:t>
            </a:r>
            <a:r>
              <a:rPr lang="zh-CN" altLang="en-US" sz="2400" dirty="0">
                <a:solidFill>
                  <a:srgbClr val="333399"/>
                </a:solidFill>
                <a:ea typeface="宋体" pitchFamily="2" charset="-122"/>
                <a:cs typeface="+mn-cs"/>
                <a:sym typeface="Arial" charset="0"/>
              </a:rPr>
              <a:t>边际收益</a:t>
            </a:r>
            <a:endParaRPr lang="en-US" altLang="zh-CN" sz="2400" dirty="0">
              <a:solidFill>
                <a:srgbClr val="333399"/>
              </a:solidFill>
              <a:ea typeface="宋体" pitchFamily="2" charset="-122"/>
              <a:cs typeface="+mn-cs"/>
              <a:sym typeface="Arial" charset="0"/>
            </a:endParaRPr>
          </a:p>
        </p:txBody>
      </p:sp>
      <p:sp>
        <p:nvSpPr>
          <p:cNvPr id="4" name="Rectangle 2"/>
          <p:cNvSpPr txBox="1">
            <a:spLocks noChangeArrowheads="1"/>
          </p:cNvSpPr>
          <p:nvPr/>
        </p:nvSpPr>
        <p:spPr bwMode="auto">
          <a:xfrm>
            <a:off x="0" y="196977"/>
            <a:ext cx="9144000" cy="6921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a:lstStyle>
          <a:p>
            <a:r>
              <a:rPr lang="zh-CN" altLang="en-US" sz="3600" kern="0" dirty="0">
                <a:ea typeface="宋体" pitchFamily="2" charset="-122"/>
              </a:rPr>
              <a:t>人们如何做出决策</a:t>
            </a:r>
          </a:p>
        </p:txBody>
      </p:sp>
      <p:sp>
        <p:nvSpPr>
          <p:cNvPr id="6" name="Text Box 4"/>
          <p:cNvSpPr txBox="1">
            <a:spLocks noChangeArrowheads="1"/>
          </p:cNvSpPr>
          <p:nvPr/>
        </p:nvSpPr>
        <p:spPr bwMode="auto">
          <a:xfrm>
            <a:off x="261143" y="981329"/>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dirty="0">
                <a:solidFill>
                  <a:srgbClr val="008000"/>
                </a:solidFill>
                <a:ea typeface="宋体" pitchFamily="2" charset="-122"/>
              </a:rPr>
              <a:t>原理三</a:t>
            </a:r>
            <a:r>
              <a:rPr lang="en-US" altLang="zh-CN" sz="3200" b="1" dirty="0">
                <a:solidFill>
                  <a:srgbClr val="008000"/>
                </a:solidFill>
                <a:ea typeface="宋体" pitchFamily="2" charset="-122"/>
              </a:rPr>
              <a:t>: </a:t>
            </a:r>
            <a:r>
              <a:rPr lang="zh-CN" sz="3200" b="1" dirty="0">
                <a:solidFill>
                  <a:srgbClr val="008000"/>
                </a:solidFill>
                <a:ea typeface="宋体" pitchFamily="2" charset="-122"/>
              </a:rPr>
              <a:t>理性人考虑边际量</a:t>
            </a:r>
          </a:p>
        </p:txBody>
      </p:sp>
    </p:spTree>
    <p:extLst>
      <p:ext uri="{BB962C8B-B14F-4D97-AF65-F5344CB8AC3E}">
        <p14:creationId xmlns:p14="http://schemas.microsoft.com/office/powerpoint/2010/main" val="3442115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3"/>
          <p:cNvSpPr>
            <a:spLocks noGrp="1" noChangeArrowheads="1"/>
          </p:cNvSpPr>
          <p:nvPr>
            <p:ph type="body" idx="4294967295"/>
          </p:nvPr>
        </p:nvSpPr>
        <p:spPr>
          <a:xfrm>
            <a:off x="377950" y="1609344"/>
            <a:ext cx="8504113" cy="4874006"/>
          </a:xfrm>
        </p:spPr>
        <p:txBody>
          <a:bodyPr/>
          <a:lstStyle/>
          <a:p>
            <a:pPr marL="0" indent="0" eaLnBrk="1" hangingPunct="1">
              <a:lnSpc>
                <a:spcPts val="2800"/>
              </a:lnSpc>
              <a:buFontTx/>
              <a:buNone/>
            </a:pPr>
            <a:r>
              <a:rPr lang="zh-CN" altLang="en-US" sz="2200" b="1" dirty="0">
                <a:solidFill>
                  <a:schemeClr val="tx1"/>
                </a:solidFill>
                <a:latin typeface="华文中宋" pitchFamily="2" charset="-122"/>
                <a:ea typeface="华文中宋" pitchFamily="2" charset="-122"/>
                <a:sym typeface="Arial" charset="0"/>
              </a:rPr>
              <a:t>边际上的选择</a:t>
            </a:r>
          </a:p>
          <a:p>
            <a:pPr marL="0" indent="0" eaLnBrk="1" hangingPunct="1">
              <a:lnSpc>
                <a:spcPts val="2800"/>
              </a:lnSpc>
              <a:buFontTx/>
              <a:buNone/>
            </a:pPr>
            <a:r>
              <a:rPr lang="zh-CN" altLang="en-US" sz="2200" b="1" dirty="0">
                <a:solidFill>
                  <a:schemeClr val="tx1"/>
                </a:solidFill>
                <a:latin typeface="华文中宋" pitchFamily="2" charset="-122"/>
                <a:ea typeface="华文中宋" pitchFamily="2" charset="-122"/>
                <a:sym typeface="Arial" charset="0"/>
              </a:rPr>
              <a:t>    边际变动是指对现有行动计划的微小增量调整。</a:t>
            </a:r>
            <a:endParaRPr lang="en-US" altLang="zh-CN" sz="2200" b="1" dirty="0">
              <a:solidFill>
                <a:schemeClr val="tx1"/>
              </a:solidFill>
              <a:latin typeface="华文中宋" pitchFamily="2" charset="-122"/>
              <a:ea typeface="华文中宋" pitchFamily="2" charset="-122"/>
              <a:sym typeface="Arial" charset="0"/>
            </a:endParaRPr>
          </a:p>
          <a:p>
            <a:pPr marL="0" indent="0" eaLnBrk="1" hangingPunct="1">
              <a:lnSpc>
                <a:spcPts val="2800"/>
              </a:lnSpc>
              <a:buFontTx/>
              <a:buNone/>
            </a:pPr>
            <a:r>
              <a:rPr lang="en-US" altLang="zh-CN" sz="2200" b="1" dirty="0">
                <a:solidFill>
                  <a:schemeClr val="tx1"/>
                </a:solidFill>
                <a:latin typeface="华文中宋" pitchFamily="2" charset="-122"/>
                <a:ea typeface="华文中宋" pitchFamily="2" charset="-122"/>
                <a:sym typeface="Arial" charset="0"/>
              </a:rPr>
              <a:t>1. </a:t>
            </a:r>
            <a:r>
              <a:rPr lang="zh-CN" altLang="en-US" sz="2200" b="1" dirty="0">
                <a:solidFill>
                  <a:schemeClr val="tx1"/>
                </a:solidFill>
                <a:latin typeface="华文中宋" pitchFamily="2" charset="-122"/>
                <a:ea typeface="华文中宋" pitchFamily="2" charset="-122"/>
                <a:sym typeface="Arial" charset="0"/>
              </a:rPr>
              <a:t>边际成本</a:t>
            </a:r>
            <a:r>
              <a:rPr lang="zh-CN" altLang="en-US" sz="2200" b="1" dirty="0">
                <a:latin typeface="华文中宋" pitchFamily="2" charset="-122"/>
                <a:ea typeface="华文中宋" pitchFamily="2" charset="-122"/>
                <a:sym typeface="Arial" charset="0"/>
              </a:rPr>
              <a:t>（</a:t>
            </a:r>
            <a:r>
              <a:rPr lang="en-US" altLang="zh-CN" sz="2200" b="1" dirty="0">
                <a:latin typeface="华文中宋" pitchFamily="2" charset="-122"/>
                <a:ea typeface="华文中宋" pitchFamily="2" charset="-122"/>
                <a:sym typeface="Arial" charset="0"/>
              </a:rPr>
              <a:t>marginal cost</a:t>
            </a:r>
            <a:r>
              <a:rPr lang="zh-CN" altLang="en-US" sz="2200" b="1" dirty="0">
                <a:latin typeface="华文中宋" pitchFamily="2" charset="-122"/>
                <a:ea typeface="华文中宋" pitchFamily="2" charset="-122"/>
                <a:sym typeface="Arial" charset="0"/>
              </a:rPr>
              <a:t>） </a:t>
            </a:r>
            <a:endParaRPr lang="zh-CN" altLang="en-US" sz="2200" b="1" dirty="0">
              <a:solidFill>
                <a:schemeClr val="tx1"/>
              </a:solidFill>
              <a:latin typeface="华文中宋" pitchFamily="2" charset="-122"/>
              <a:ea typeface="华文中宋" pitchFamily="2" charset="-122"/>
              <a:sym typeface="Arial" charset="0"/>
            </a:endParaRPr>
          </a:p>
          <a:p>
            <a:pPr marL="0" indent="0" eaLnBrk="1" hangingPunct="1">
              <a:lnSpc>
                <a:spcPts val="2800"/>
              </a:lnSpc>
              <a:buFontTx/>
              <a:buNone/>
            </a:pPr>
            <a:r>
              <a:rPr lang="zh-CN" altLang="en-US" sz="2200" b="1" dirty="0">
                <a:solidFill>
                  <a:schemeClr val="tx1"/>
                </a:solidFill>
                <a:latin typeface="华文中宋" pitchFamily="2" charset="-122"/>
                <a:ea typeface="华文中宋" pitchFamily="2" charset="-122"/>
                <a:sym typeface="Arial" charset="0"/>
              </a:rPr>
              <a:t>      增加一个活动的成本叫做边际成本，某个事物的边际成本是为了得到额外</a:t>
            </a:r>
            <a:r>
              <a:rPr lang="en-US" altLang="zh-CN" sz="2200" b="1" dirty="0">
                <a:solidFill>
                  <a:schemeClr val="tx1"/>
                </a:solidFill>
                <a:latin typeface="华文中宋" pitchFamily="2" charset="-122"/>
                <a:ea typeface="华文中宋" pitchFamily="2" charset="-122"/>
                <a:sym typeface="Arial" charset="0"/>
              </a:rPr>
              <a:t>1</a:t>
            </a:r>
            <a:r>
              <a:rPr lang="zh-CN" altLang="en-US" sz="2200" b="1" dirty="0">
                <a:solidFill>
                  <a:schemeClr val="tx1"/>
                </a:solidFill>
                <a:latin typeface="华文中宋" pitchFamily="2" charset="-122"/>
                <a:ea typeface="华文中宋" pitchFamily="2" charset="-122"/>
                <a:sym typeface="Arial" charset="0"/>
              </a:rPr>
              <a:t>单位该事物所必须放弃的东西。</a:t>
            </a:r>
            <a:endParaRPr lang="en-US" altLang="zh-CN" sz="2200" b="1" dirty="0">
              <a:solidFill>
                <a:schemeClr val="tx1"/>
              </a:solidFill>
              <a:latin typeface="华文中宋" pitchFamily="2" charset="-122"/>
              <a:ea typeface="华文中宋" pitchFamily="2" charset="-122"/>
              <a:sym typeface="Arial" charset="0"/>
            </a:endParaRPr>
          </a:p>
          <a:p>
            <a:pPr marL="0" indent="0" eaLnBrk="1" hangingPunct="1">
              <a:lnSpc>
                <a:spcPts val="2800"/>
              </a:lnSpc>
              <a:buFontTx/>
              <a:buNone/>
            </a:pPr>
            <a:r>
              <a:rPr lang="zh-CN" altLang="en-US" sz="2200" b="1" dirty="0">
                <a:solidFill>
                  <a:schemeClr val="tx1"/>
                </a:solidFill>
                <a:latin typeface="华文中宋" pitchFamily="2" charset="-122"/>
                <a:ea typeface="华文中宋" pitchFamily="2" charset="-122"/>
                <a:sym typeface="Arial" charset="0"/>
              </a:rPr>
              <a:t>     边际成本是递增的，</a:t>
            </a:r>
            <a:r>
              <a:rPr lang="en-US" altLang="zh-CN" sz="2200" b="1" dirty="0" err="1">
                <a:solidFill>
                  <a:schemeClr val="tx1"/>
                </a:solidFill>
                <a:latin typeface="华文中宋" pitchFamily="2" charset="-122"/>
                <a:ea typeface="华文中宋" pitchFamily="2" charset="-122"/>
                <a:sym typeface="Arial" charset="0"/>
              </a:rPr>
              <a:t>Eg</a:t>
            </a:r>
            <a:r>
              <a:rPr lang="en-US" altLang="zh-CN" sz="2200" b="1" dirty="0">
                <a:solidFill>
                  <a:schemeClr val="tx1"/>
                </a:solidFill>
                <a:latin typeface="华文中宋" pitchFamily="2" charset="-122"/>
                <a:ea typeface="华文中宋" pitchFamily="2" charset="-122"/>
                <a:sym typeface="Arial" charset="0"/>
              </a:rPr>
              <a:t>:</a:t>
            </a:r>
            <a:r>
              <a:rPr lang="zh-CN" altLang="en-US" sz="2200" b="1" dirty="0">
                <a:solidFill>
                  <a:schemeClr val="tx1"/>
                </a:solidFill>
                <a:latin typeface="华文中宋" pitchFamily="2" charset="-122"/>
                <a:ea typeface="华文中宋" pitchFamily="2" charset="-122"/>
                <a:sym typeface="Arial" charset="0"/>
              </a:rPr>
              <a:t>看电影与</a:t>
            </a:r>
            <a:r>
              <a:rPr lang="zh-CN" altLang="en-US" sz="2200" b="1" dirty="0">
                <a:latin typeface="华文中宋" pitchFamily="2" charset="-122"/>
                <a:ea typeface="华文中宋" pitchFamily="2" charset="-122"/>
                <a:sym typeface="Arial" charset="0"/>
              </a:rPr>
              <a:t>成绩</a:t>
            </a:r>
            <a:r>
              <a:rPr lang="zh-CN" altLang="en-US" sz="2200" b="1" dirty="0">
                <a:solidFill>
                  <a:schemeClr val="tx1"/>
                </a:solidFill>
                <a:latin typeface="华文中宋" pitchFamily="2" charset="-122"/>
                <a:ea typeface="华文中宋" pitchFamily="2" charset="-122"/>
                <a:sym typeface="Arial" charset="0"/>
              </a:rPr>
              <a:t>。</a:t>
            </a:r>
            <a:endParaRPr lang="en-US" altLang="zh-CN" sz="2200" b="1" dirty="0">
              <a:solidFill>
                <a:schemeClr val="tx1"/>
              </a:solidFill>
              <a:latin typeface="华文中宋" pitchFamily="2" charset="-122"/>
              <a:ea typeface="华文中宋" pitchFamily="2" charset="-122"/>
              <a:sym typeface="Arial" charset="0"/>
            </a:endParaRPr>
          </a:p>
          <a:p>
            <a:pPr marL="0" indent="0">
              <a:lnSpc>
                <a:spcPts val="2800"/>
              </a:lnSpc>
              <a:buNone/>
            </a:pPr>
            <a:r>
              <a:rPr lang="en-US" altLang="zh-CN" sz="2200" b="1" dirty="0">
                <a:latin typeface="华文中宋" pitchFamily="2" charset="-122"/>
                <a:ea typeface="华文中宋" pitchFamily="2" charset="-122"/>
                <a:sym typeface="Arial" charset="0"/>
              </a:rPr>
              <a:t>2</a:t>
            </a:r>
            <a:r>
              <a:rPr lang="zh-CN" altLang="en-US" sz="2200" b="1" dirty="0">
                <a:latin typeface="华文中宋" pitchFamily="2" charset="-122"/>
                <a:ea typeface="华文中宋" pitchFamily="2" charset="-122"/>
                <a:sym typeface="Arial" charset="0"/>
              </a:rPr>
              <a:t>、边际收益（</a:t>
            </a:r>
            <a:r>
              <a:rPr lang="en-US" altLang="zh-CN" sz="2200" b="1" dirty="0">
                <a:latin typeface="华文中宋" pitchFamily="2" charset="-122"/>
                <a:ea typeface="华文中宋" pitchFamily="2" charset="-122"/>
                <a:sym typeface="Arial" charset="0"/>
              </a:rPr>
              <a:t>marginal benefit</a:t>
            </a:r>
            <a:r>
              <a:rPr lang="zh-CN" altLang="en-US" sz="2200" b="1" dirty="0">
                <a:latin typeface="华文中宋" pitchFamily="2" charset="-122"/>
                <a:ea typeface="华文中宋" pitchFamily="2" charset="-122"/>
                <a:sym typeface="Arial" charset="0"/>
              </a:rPr>
              <a:t>）</a:t>
            </a:r>
            <a:endParaRPr lang="en-US" altLang="zh-CN" sz="2200" b="1" dirty="0">
              <a:latin typeface="华文中宋" pitchFamily="2" charset="-122"/>
              <a:ea typeface="华文中宋" pitchFamily="2" charset="-122"/>
              <a:sym typeface="Arial" charset="0"/>
            </a:endParaRPr>
          </a:p>
          <a:p>
            <a:pPr marL="0" indent="0">
              <a:lnSpc>
                <a:spcPts val="2800"/>
              </a:lnSpc>
              <a:buNone/>
            </a:pPr>
            <a:r>
              <a:rPr lang="zh-CN" altLang="en-US" sz="2200" b="1" dirty="0">
                <a:latin typeface="华文中宋" pitchFamily="2" charset="-122"/>
                <a:ea typeface="华文中宋" pitchFamily="2" charset="-122"/>
                <a:sym typeface="Arial" charset="0"/>
              </a:rPr>
              <a:t>增加一个活动所带来的好处叫做边际收益。边际收益是拥有额外</a:t>
            </a:r>
            <a:r>
              <a:rPr lang="en-US" altLang="zh-CN" sz="2200" b="1" dirty="0">
                <a:latin typeface="华文中宋" pitchFamily="2" charset="-122"/>
                <a:ea typeface="华文中宋" pitchFamily="2" charset="-122"/>
                <a:sym typeface="Arial" charset="0"/>
              </a:rPr>
              <a:t>1</a:t>
            </a:r>
            <a:r>
              <a:rPr lang="zh-CN" altLang="en-US" sz="2200" b="1" dirty="0">
                <a:latin typeface="华文中宋" pitchFamily="2" charset="-122"/>
                <a:ea typeface="华文中宋" pitchFamily="2" charset="-122"/>
                <a:sym typeface="Arial" charset="0"/>
              </a:rPr>
              <a:t>单位事物所得到的东西。</a:t>
            </a:r>
            <a:endParaRPr lang="en-US" altLang="zh-CN" sz="2200" b="1" dirty="0">
              <a:latin typeface="华文中宋" pitchFamily="2" charset="-122"/>
              <a:ea typeface="华文中宋" pitchFamily="2" charset="-122"/>
              <a:sym typeface="Arial" charset="0"/>
            </a:endParaRPr>
          </a:p>
          <a:p>
            <a:pPr marL="0" indent="0">
              <a:lnSpc>
                <a:spcPts val="2800"/>
              </a:lnSpc>
              <a:buNone/>
            </a:pPr>
            <a:r>
              <a:rPr lang="zh-CN" altLang="en-US" sz="2200" b="1" dirty="0">
                <a:latin typeface="华文中宋" pitchFamily="2" charset="-122"/>
                <a:ea typeface="华文中宋" pitchFamily="2" charset="-122"/>
                <a:sym typeface="Arial" charset="0"/>
              </a:rPr>
              <a:t>边际收益的一个基本特点是递减的，</a:t>
            </a:r>
            <a:r>
              <a:rPr lang="en-US" altLang="zh-CN" sz="2200" b="1" dirty="0" err="1">
                <a:latin typeface="华文中宋" pitchFamily="2" charset="-122"/>
                <a:ea typeface="华文中宋" pitchFamily="2" charset="-122"/>
                <a:sym typeface="Arial" charset="0"/>
              </a:rPr>
              <a:t>eg</a:t>
            </a:r>
            <a:r>
              <a:rPr lang="en-US" altLang="zh-CN" sz="2200" b="1" dirty="0">
                <a:latin typeface="华文中宋" pitchFamily="2" charset="-122"/>
                <a:ea typeface="华文中宋" pitchFamily="2" charset="-122"/>
                <a:sym typeface="Arial" charset="0"/>
              </a:rPr>
              <a:t>:</a:t>
            </a:r>
            <a:r>
              <a:rPr lang="zh-CN" altLang="en-US" sz="2200" b="1" dirty="0">
                <a:latin typeface="华文中宋" pitchFamily="2" charset="-122"/>
                <a:ea typeface="华文中宋" pitchFamily="2" charset="-122"/>
                <a:sym typeface="Arial" charset="0"/>
              </a:rPr>
              <a:t>看电影的边际收益</a:t>
            </a:r>
            <a:endParaRPr lang="en-US" altLang="zh-CN" sz="2200" b="1" dirty="0">
              <a:latin typeface="华文中宋" pitchFamily="2" charset="-122"/>
              <a:ea typeface="华文中宋" pitchFamily="2" charset="-122"/>
              <a:sym typeface="Arial" charset="0"/>
            </a:endParaRPr>
          </a:p>
          <a:p>
            <a:pPr marL="0" indent="0" eaLnBrk="1" hangingPunct="1">
              <a:lnSpc>
                <a:spcPts val="2800"/>
              </a:lnSpc>
              <a:buFontTx/>
              <a:buNone/>
            </a:pPr>
            <a:endParaRPr lang="zh-CN" altLang="en-US" sz="2400" b="1" dirty="0">
              <a:solidFill>
                <a:schemeClr val="tx1"/>
              </a:solidFill>
              <a:latin typeface="华文中宋" pitchFamily="2" charset="-122"/>
              <a:ea typeface="华文中宋" pitchFamily="2" charset="-122"/>
              <a:sym typeface="Arial" charset="0"/>
            </a:endParaRPr>
          </a:p>
        </p:txBody>
      </p:sp>
      <p:sp>
        <p:nvSpPr>
          <p:cNvPr id="48131" name="灯片编号占位符 2"/>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r" eaLnBrk="1" hangingPunct="1">
              <a:spcBef>
                <a:spcPct val="0"/>
              </a:spcBef>
              <a:buFontTx/>
              <a:buNone/>
            </a:pPr>
            <a:fld id="{7B24E3AF-3DAB-4ADB-91F6-BD0C91996208}" type="slidenum">
              <a:rPr lang="en-US" altLang="zh-CN" sz="1400">
                <a:ea typeface="宋体" charset="-122"/>
              </a:rPr>
              <a:pPr algn="r" eaLnBrk="1" hangingPunct="1">
                <a:spcBef>
                  <a:spcPct val="0"/>
                </a:spcBef>
                <a:buFontTx/>
                <a:buNone/>
              </a:pPr>
              <a:t>20</a:t>
            </a:fld>
            <a:endParaRPr lang="en-US" altLang="zh-CN" sz="1400">
              <a:ea typeface="宋体" charset="-122"/>
            </a:endParaRPr>
          </a:p>
        </p:txBody>
      </p:sp>
      <p:sp>
        <p:nvSpPr>
          <p:cNvPr id="4" name="Rectangle 2"/>
          <p:cNvSpPr txBox="1">
            <a:spLocks noChangeArrowheads="1"/>
          </p:cNvSpPr>
          <p:nvPr/>
        </p:nvSpPr>
        <p:spPr bwMode="auto">
          <a:xfrm>
            <a:off x="0" y="123825"/>
            <a:ext cx="9144000" cy="6921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a:lstStyle>
          <a:p>
            <a:r>
              <a:rPr lang="zh-CN" altLang="en-US" sz="3600" kern="0" dirty="0">
                <a:ea typeface="宋体" pitchFamily="2" charset="-122"/>
              </a:rPr>
              <a:t>人们如何做出决策</a:t>
            </a:r>
          </a:p>
        </p:txBody>
      </p:sp>
      <p:sp>
        <p:nvSpPr>
          <p:cNvPr id="5" name="Text Box 4"/>
          <p:cNvSpPr txBox="1">
            <a:spLocks noChangeArrowheads="1"/>
          </p:cNvSpPr>
          <p:nvPr/>
        </p:nvSpPr>
        <p:spPr bwMode="auto">
          <a:xfrm>
            <a:off x="260350" y="849313"/>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原理三</a:t>
            </a:r>
            <a:r>
              <a:rPr lang="en-US" altLang="zh-CN" sz="3200" b="1">
                <a:solidFill>
                  <a:srgbClr val="008000"/>
                </a:solidFill>
                <a:ea typeface="宋体" pitchFamily="2" charset="-122"/>
              </a:rPr>
              <a:t>:  </a:t>
            </a:r>
            <a:r>
              <a:rPr lang="zh-CN" sz="3200" b="1">
                <a:solidFill>
                  <a:srgbClr val="008000"/>
                </a:solidFill>
                <a:ea typeface="宋体" pitchFamily="2" charset="-122"/>
              </a:rPr>
              <a:t>理性人考虑边际量</a:t>
            </a:r>
          </a:p>
        </p:txBody>
      </p:sp>
    </p:spTree>
    <p:extLst>
      <p:ext uri="{BB962C8B-B14F-4D97-AF65-F5344CB8AC3E}">
        <p14:creationId xmlns:p14="http://schemas.microsoft.com/office/powerpoint/2010/main" val="39442102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left)">
                                      <p:cBhvr>
                                        <p:cTn id="7" dur="10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wipe(left)">
                                      <p:cBhvr>
                                        <p:cTn id="12" dur="1000"/>
                                        <p:tgtEl>
                                          <p:spTgt spid="66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wipe(left)">
                                      <p:cBhvr>
                                        <p:cTn id="17" dur="1000"/>
                                        <p:tgtEl>
                                          <p:spTgt spid="66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wipe(left)">
                                      <p:cBhvr>
                                        <p:cTn id="22" dur="1000"/>
                                        <p:tgtEl>
                                          <p:spTgt spid="66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wipe(left)">
                                      <p:cBhvr>
                                        <p:cTn id="27" dur="1000"/>
                                        <p:tgtEl>
                                          <p:spTgt spid="66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563">
                                            <p:txEl>
                                              <p:pRg st="5" end="5"/>
                                            </p:txEl>
                                          </p:spTgt>
                                        </p:tgtEl>
                                        <p:attrNameLst>
                                          <p:attrName>style.visibility</p:attrName>
                                        </p:attrNameLst>
                                      </p:cBhvr>
                                      <p:to>
                                        <p:strVal val="visible"/>
                                      </p:to>
                                    </p:set>
                                    <p:animEffect transition="in" filter="wipe(left)">
                                      <p:cBhvr>
                                        <p:cTn id="32" dur="1000"/>
                                        <p:tgtEl>
                                          <p:spTgt spid="66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6563">
                                            <p:txEl>
                                              <p:pRg st="6" end="6"/>
                                            </p:txEl>
                                          </p:spTgt>
                                        </p:tgtEl>
                                        <p:attrNameLst>
                                          <p:attrName>style.visibility</p:attrName>
                                        </p:attrNameLst>
                                      </p:cBhvr>
                                      <p:to>
                                        <p:strVal val="visible"/>
                                      </p:to>
                                    </p:set>
                                    <p:animEffect transition="in" filter="wipe(left)">
                                      <p:cBhvr>
                                        <p:cTn id="37" dur="1000"/>
                                        <p:tgtEl>
                                          <p:spTgt spid="66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563">
                                            <p:txEl>
                                              <p:pRg st="7" end="7"/>
                                            </p:txEl>
                                          </p:spTgt>
                                        </p:tgtEl>
                                        <p:attrNameLst>
                                          <p:attrName>style.visibility</p:attrName>
                                        </p:attrNameLst>
                                      </p:cBhvr>
                                      <p:to>
                                        <p:strVal val="visible"/>
                                      </p:to>
                                    </p:set>
                                    <p:animEffect transition="in" filter="wipe(left)">
                                      <p:cBhvr>
                                        <p:cTn id="42" dur="1000"/>
                                        <p:tgtEl>
                                          <p:spTgt spid="66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bldLvl="3"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3"/>
          <p:cNvSpPr>
            <a:spLocks noGrp="1" noChangeArrowheads="1"/>
          </p:cNvSpPr>
          <p:nvPr>
            <p:ph type="body" idx="4294967295"/>
          </p:nvPr>
        </p:nvSpPr>
        <p:spPr>
          <a:xfrm>
            <a:off x="275837" y="1709928"/>
            <a:ext cx="8606225" cy="4773422"/>
          </a:xfrm>
        </p:spPr>
        <p:txBody>
          <a:bodyPr/>
          <a:lstStyle/>
          <a:p>
            <a:pPr marL="57150" indent="0">
              <a:spcBef>
                <a:spcPct val="0"/>
              </a:spcBef>
              <a:buNone/>
            </a:pPr>
            <a:r>
              <a:rPr lang="en-US" altLang="zh-CN" sz="2100" b="1" kern="1200" dirty="0">
                <a:latin typeface="Arial" pitchFamily="34" charset="0"/>
                <a:ea typeface="宋体" pitchFamily="2" charset="-122"/>
                <a:cs typeface="+mn-cs"/>
                <a:sym typeface="Arial" charset="0"/>
              </a:rPr>
              <a:t>3</a:t>
            </a:r>
            <a:r>
              <a:rPr lang="zh-CN" altLang="en-US" sz="2100" b="1" kern="1200" dirty="0">
                <a:latin typeface="Arial" pitchFamily="34" charset="0"/>
                <a:ea typeface="宋体" pitchFamily="2" charset="-122"/>
                <a:cs typeface="+mn-cs"/>
                <a:sym typeface="Arial" charset="0"/>
              </a:rPr>
              <a:t>、理性选择</a:t>
            </a:r>
            <a:endParaRPr lang="en-US" altLang="zh-CN" sz="2100" b="1" kern="1200" dirty="0">
              <a:latin typeface="Arial" pitchFamily="34" charset="0"/>
              <a:ea typeface="宋体" pitchFamily="2" charset="-122"/>
              <a:cs typeface="+mn-cs"/>
              <a:sym typeface="Arial" charset="0"/>
            </a:endParaRPr>
          </a:p>
          <a:p>
            <a:pPr marL="57150" indent="0">
              <a:spcBef>
                <a:spcPct val="0"/>
              </a:spcBef>
              <a:buNone/>
            </a:pPr>
            <a:r>
              <a:rPr lang="zh-CN" altLang="en-US" sz="2100" b="1" kern="1200" dirty="0">
                <a:latin typeface="Arial" pitchFamily="34" charset="0"/>
                <a:ea typeface="宋体" pitchFamily="2" charset="-122"/>
                <a:cs typeface="+mn-cs"/>
                <a:sym typeface="Arial" charset="0"/>
              </a:rPr>
              <a:t>在许多情况下，个人和厂商通过考虑边际变量来作出最优决策。只有当一种行动的边际收益大于边际成本，一个理性的决策者才会采取该行为。</a:t>
            </a:r>
          </a:p>
          <a:p>
            <a:pPr marL="0" indent="0" eaLnBrk="1" hangingPunct="1">
              <a:lnSpc>
                <a:spcPts val="2800"/>
              </a:lnSpc>
              <a:buFontTx/>
              <a:buNone/>
            </a:pPr>
            <a:endParaRPr lang="zh-CN" altLang="en-US" dirty="0">
              <a:latin typeface="华文中宋" pitchFamily="2" charset="-122"/>
              <a:ea typeface="华文中宋" pitchFamily="2" charset="-122"/>
              <a:sym typeface="Arial" charset="0"/>
            </a:endParaRPr>
          </a:p>
        </p:txBody>
      </p:sp>
      <p:sp>
        <p:nvSpPr>
          <p:cNvPr id="48131" name="灯片编号占位符 2"/>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r" eaLnBrk="1" hangingPunct="1">
              <a:spcBef>
                <a:spcPct val="0"/>
              </a:spcBef>
              <a:buFontTx/>
              <a:buNone/>
            </a:pPr>
            <a:fld id="{7B24E3AF-3DAB-4ADB-91F6-BD0C91996208}" type="slidenum">
              <a:rPr lang="en-US" altLang="zh-CN" sz="1400">
                <a:ea typeface="宋体" charset="-122"/>
              </a:rPr>
              <a:pPr algn="r" eaLnBrk="1" hangingPunct="1">
                <a:spcBef>
                  <a:spcPct val="0"/>
                </a:spcBef>
                <a:buFontTx/>
                <a:buNone/>
              </a:pPr>
              <a:t>21</a:t>
            </a:fld>
            <a:endParaRPr lang="en-US" altLang="zh-CN" sz="1400">
              <a:ea typeface="宋体" charset="-122"/>
            </a:endParaRPr>
          </a:p>
        </p:txBody>
      </p:sp>
      <p:sp>
        <p:nvSpPr>
          <p:cNvPr id="4" name="Rectangle 2"/>
          <p:cNvSpPr txBox="1">
            <a:spLocks noChangeArrowheads="1"/>
          </p:cNvSpPr>
          <p:nvPr/>
        </p:nvSpPr>
        <p:spPr bwMode="auto">
          <a:xfrm>
            <a:off x="0" y="123825"/>
            <a:ext cx="9144000" cy="6921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a:lstStyle>
          <a:p>
            <a:r>
              <a:rPr lang="zh-CN" altLang="en-US" sz="3600" kern="0" dirty="0">
                <a:ea typeface="宋体" pitchFamily="2" charset="-122"/>
              </a:rPr>
              <a:t>人们如何做出决策</a:t>
            </a:r>
          </a:p>
        </p:txBody>
      </p:sp>
      <p:sp>
        <p:nvSpPr>
          <p:cNvPr id="5" name="Text Box 4"/>
          <p:cNvSpPr txBox="1">
            <a:spLocks noChangeArrowheads="1"/>
          </p:cNvSpPr>
          <p:nvPr/>
        </p:nvSpPr>
        <p:spPr bwMode="auto">
          <a:xfrm>
            <a:off x="260350" y="849313"/>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原理三</a:t>
            </a:r>
            <a:r>
              <a:rPr lang="en-US" altLang="zh-CN" sz="3200" b="1">
                <a:solidFill>
                  <a:srgbClr val="008000"/>
                </a:solidFill>
                <a:ea typeface="宋体" pitchFamily="2" charset="-122"/>
              </a:rPr>
              <a:t>:  </a:t>
            </a:r>
            <a:r>
              <a:rPr lang="zh-CN" sz="3200" b="1">
                <a:solidFill>
                  <a:srgbClr val="008000"/>
                </a:solidFill>
                <a:ea typeface="宋体" pitchFamily="2" charset="-122"/>
              </a:rPr>
              <a:t>理性人考虑边际量</a:t>
            </a:r>
          </a:p>
        </p:txBody>
      </p:sp>
      <p:sp>
        <p:nvSpPr>
          <p:cNvPr id="7" name="文本框 6">
            <a:extLst>
              <a:ext uri="{FF2B5EF4-FFF2-40B4-BE49-F238E27FC236}">
                <a16:creationId xmlns:a16="http://schemas.microsoft.com/office/drawing/2014/main" id="{361B3FA4-8BFD-E7A6-9BC5-5E729830F49D}"/>
              </a:ext>
            </a:extLst>
          </p:cNvPr>
          <p:cNvSpPr txBox="1"/>
          <p:nvPr/>
        </p:nvSpPr>
        <p:spPr>
          <a:xfrm>
            <a:off x="1309029" y="2981717"/>
            <a:ext cx="7377771" cy="1286506"/>
          </a:xfrm>
          <a:prstGeom prst="rect">
            <a:avLst/>
          </a:prstGeom>
          <a:noFill/>
        </p:spPr>
        <p:txBody>
          <a:bodyPr wrap="square">
            <a:spAutoFit/>
          </a:bodyPr>
          <a:lstStyle/>
          <a:p>
            <a:pPr marL="519113" lvl="1" indent="-347663">
              <a:lnSpc>
                <a:spcPct val="105000"/>
              </a:lnSpc>
              <a:spcBef>
                <a:spcPts val="600"/>
              </a:spcBef>
              <a:buClr>
                <a:srgbClr val="339966"/>
              </a:buClr>
              <a:buFont typeface="Wingdings" panose="05000000000000000000" pitchFamily="2" charset="2"/>
              <a:buChar char="ü"/>
            </a:pP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边际利益</a:t>
            </a:r>
            <a:r>
              <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rPr>
              <a:t>(MB) &gt;</a:t>
            </a: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边际成本</a:t>
            </a:r>
            <a:r>
              <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rPr>
              <a:t>(MC)</a:t>
            </a: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时，增加这项活动</a:t>
            </a:r>
            <a:endPar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endParaRPr>
          </a:p>
          <a:p>
            <a:pPr marL="519113" lvl="1" indent="-347663">
              <a:lnSpc>
                <a:spcPct val="105000"/>
              </a:lnSpc>
              <a:spcBef>
                <a:spcPts val="600"/>
              </a:spcBef>
              <a:buClr>
                <a:srgbClr val="339966"/>
              </a:buClr>
              <a:buFont typeface="Wingdings" panose="05000000000000000000" pitchFamily="2" charset="2"/>
              <a:buChar char="ü"/>
            </a:pP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边际利益</a:t>
            </a:r>
            <a:r>
              <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rPr>
              <a:t>(MB) &lt;</a:t>
            </a: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边际成本</a:t>
            </a:r>
            <a:r>
              <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rPr>
              <a:t>(MC)</a:t>
            </a: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时，减少这项活动</a:t>
            </a:r>
            <a:endPar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endParaRPr>
          </a:p>
          <a:p>
            <a:pPr marL="519113" lvl="1" indent="-347663">
              <a:lnSpc>
                <a:spcPct val="105000"/>
              </a:lnSpc>
              <a:spcBef>
                <a:spcPts val="600"/>
              </a:spcBef>
              <a:buClr>
                <a:srgbClr val="339966"/>
              </a:buClr>
              <a:buFont typeface="Wingdings" panose="05000000000000000000" pitchFamily="2" charset="2"/>
              <a:buChar char="ü"/>
            </a:pPr>
            <a:r>
              <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rPr>
              <a:t>MB=MC</a:t>
            </a:r>
            <a:r>
              <a:rPr lang="zh-CN" altLang="en-US" sz="2200" b="1" dirty="0">
                <a:solidFill>
                  <a:srgbClr val="333399"/>
                </a:solidFill>
                <a:latin typeface="Times New Roman" panose="02020603050405020304" pitchFamily="18" charset="0"/>
                <a:ea typeface="宋体" pitchFamily="2" charset="-122"/>
                <a:cs typeface="Times New Roman" panose="02020603050405020304" pitchFamily="18" charset="0"/>
              </a:rPr>
              <a:t>时，资源配置数量刚刚好</a:t>
            </a:r>
            <a:endParaRPr lang="en-US" altLang="zh-CN" sz="2200" b="1" dirty="0">
              <a:solidFill>
                <a:srgbClr val="333399"/>
              </a:solidFill>
              <a:latin typeface="Times New Roman" panose="02020603050405020304" pitchFamily="18" charset="0"/>
              <a:ea typeface="宋体"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E2A5312-B96B-665F-4231-0FF358C9FAA8}"/>
              </a:ext>
            </a:extLst>
          </p:cNvPr>
          <p:cNvSpPr txBox="1"/>
          <p:nvPr/>
        </p:nvSpPr>
        <p:spPr>
          <a:xfrm>
            <a:off x="275837" y="4503889"/>
            <a:ext cx="8229600" cy="2098523"/>
          </a:xfrm>
          <a:prstGeom prst="rect">
            <a:avLst/>
          </a:prstGeom>
          <a:noFill/>
        </p:spPr>
        <p:txBody>
          <a:bodyPr wrap="square">
            <a:spAutoFit/>
          </a:bodyPr>
          <a:lstStyle/>
          <a:p>
            <a:pPr>
              <a:spcBef>
                <a:spcPct val="40000"/>
              </a:spcBef>
              <a:spcAft>
                <a:spcPts val="0"/>
              </a:spcAft>
            </a:pPr>
            <a:r>
              <a:rPr lang="zh-CN" altLang="en-US" sz="2000" b="1" dirty="0">
                <a:solidFill>
                  <a:srgbClr val="FF0000"/>
                </a:solidFill>
                <a:ea typeface="宋体" pitchFamily="2" charset="-122"/>
              </a:rPr>
              <a:t>“是与否”的决策</a:t>
            </a:r>
            <a:r>
              <a:rPr lang="zh-CN" altLang="en-US" b="1" dirty="0">
                <a:solidFill>
                  <a:srgbClr val="FF0000"/>
                </a:solidFill>
                <a:ea typeface="宋体" pitchFamily="2" charset="-122"/>
              </a:rPr>
              <a:t>：</a:t>
            </a:r>
            <a:endParaRPr lang="en-US" altLang="zh-CN" b="1" dirty="0">
              <a:solidFill>
                <a:srgbClr val="FF0000"/>
              </a:solidFill>
              <a:ea typeface="宋体" pitchFamily="2" charset="-122"/>
            </a:endParaRPr>
          </a:p>
          <a:p>
            <a:pPr lvl="1">
              <a:lnSpc>
                <a:spcPct val="105000"/>
              </a:lnSpc>
            </a:pPr>
            <a:r>
              <a:rPr lang="zh-CN" altLang="en-US" sz="2000" b="1" dirty="0">
                <a:ea typeface="宋体" pitchFamily="2" charset="-122"/>
              </a:rPr>
              <a:t>如，</a:t>
            </a:r>
            <a:r>
              <a:rPr lang="en-US" altLang="zh-CN" sz="2000" b="1" dirty="0">
                <a:ea typeface="宋体" pitchFamily="2" charset="-122"/>
              </a:rPr>
              <a:t>2021</a:t>
            </a:r>
            <a:r>
              <a:rPr lang="zh-CN" altLang="en-US" sz="2000" b="1" dirty="0">
                <a:ea typeface="宋体" pitchFamily="2" charset="-122"/>
              </a:rPr>
              <a:t>年开通还是关停北京到南京的某个航班</a:t>
            </a:r>
            <a:endParaRPr lang="en-US" altLang="zh-CN" sz="2000" b="1" dirty="0">
              <a:ea typeface="宋体" pitchFamily="2" charset="-122"/>
            </a:endParaRPr>
          </a:p>
          <a:p>
            <a:pPr lvl="1">
              <a:lnSpc>
                <a:spcPct val="105000"/>
              </a:lnSpc>
            </a:pPr>
            <a:r>
              <a:rPr lang="zh-CN" altLang="en-US" sz="2000" b="1" dirty="0">
                <a:ea typeface="宋体" pitchFamily="2" charset="-122"/>
              </a:rPr>
              <a:t>考察总收益与总成本，或平均每个座位的收益与成本</a:t>
            </a:r>
            <a:endParaRPr lang="en-US" altLang="zh-CN" sz="2000" b="1" dirty="0">
              <a:ea typeface="宋体" pitchFamily="2" charset="-122"/>
            </a:endParaRPr>
          </a:p>
          <a:p>
            <a:pPr>
              <a:spcBef>
                <a:spcPct val="40000"/>
              </a:spcBef>
              <a:spcAft>
                <a:spcPts val="0"/>
              </a:spcAft>
            </a:pPr>
            <a:r>
              <a:rPr lang="zh-CN" altLang="en-US" sz="2000" b="1" dirty="0">
                <a:solidFill>
                  <a:srgbClr val="FF0000"/>
                </a:solidFill>
                <a:ea typeface="宋体" pitchFamily="2" charset="-122"/>
              </a:rPr>
              <a:t>“多少”的决策：</a:t>
            </a:r>
            <a:endParaRPr lang="en-US" altLang="zh-CN" sz="2000" b="1" dirty="0">
              <a:solidFill>
                <a:srgbClr val="FF0000"/>
              </a:solidFill>
              <a:ea typeface="宋体" pitchFamily="2" charset="-122"/>
            </a:endParaRPr>
          </a:p>
          <a:p>
            <a:pPr lvl="1">
              <a:lnSpc>
                <a:spcPct val="105000"/>
              </a:lnSpc>
            </a:pPr>
            <a:r>
              <a:rPr lang="zh-CN" altLang="en-US" sz="2000" b="1" dirty="0">
                <a:ea typeface="宋体" pitchFamily="2" charset="-122"/>
              </a:rPr>
              <a:t>如，是否多卖一张机票</a:t>
            </a:r>
            <a:endParaRPr lang="en-US" altLang="zh-CN" sz="2000" b="1" dirty="0">
              <a:ea typeface="宋体" pitchFamily="2" charset="-122"/>
            </a:endParaRPr>
          </a:p>
          <a:p>
            <a:pPr lvl="1">
              <a:lnSpc>
                <a:spcPct val="105000"/>
              </a:lnSpc>
            </a:pPr>
            <a:r>
              <a:rPr lang="zh-CN" altLang="en-US" sz="2000" b="1" dirty="0">
                <a:ea typeface="宋体" pitchFamily="2" charset="-122"/>
              </a:rPr>
              <a:t>考察多提供一位乘客服务的收益增量和成本增量</a:t>
            </a:r>
            <a:endParaRPr lang="en-US" altLang="zh-CN" sz="1400" b="1" dirty="0">
              <a:ea typeface="宋体" pitchFamily="2" charset="-122"/>
            </a:endParaRPr>
          </a:p>
        </p:txBody>
      </p:sp>
    </p:spTree>
    <p:extLst>
      <p:ext uri="{BB962C8B-B14F-4D97-AF65-F5344CB8AC3E}">
        <p14:creationId xmlns:p14="http://schemas.microsoft.com/office/powerpoint/2010/main" val="41716944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left)">
                                      <p:cBhvr>
                                        <p:cTn id="7" dur="10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wipe(left)">
                                      <p:cBhvr>
                                        <p:cTn id="12" dur="10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bldLvl="3"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2E0F31BB-5CE4-4630-8CCA-440A0C209174}" type="slidenum">
              <a:rPr lang="en-US" altLang="zh-CN"/>
              <a:pPr/>
              <a:t>22</a:t>
            </a:fld>
            <a:endParaRPr lang="en-US" altLang="zh-CN"/>
          </a:p>
        </p:txBody>
      </p:sp>
      <p:sp>
        <p:nvSpPr>
          <p:cNvPr id="21506"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人们如何做出决策</a:t>
            </a:r>
          </a:p>
        </p:txBody>
      </p:sp>
      <p:sp>
        <p:nvSpPr>
          <p:cNvPr id="21507" name="Rectangle 3"/>
          <p:cNvSpPr>
            <a:spLocks noGrp="1" noChangeArrowheads="1"/>
          </p:cNvSpPr>
          <p:nvPr>
            <p:ph type="body" idx="4294967295"/>
          </p:nvPr>
        </p:nvSpPr>
        <p:spPr>
          <a:xfrm>
            <a:off x="457200" y="1584325"/>
            <a:ext cx="8229600" cy="5000625"/>
          </a:xfrm>
        </p:spPr>
        <p:txBody>
          <a:bodyPr/>
          <a:lstStyle/>
          <a:p>
            <a:pPr>
              <a:lnSpc>
                <a:spcPct val="120000"/>
              </a:lnSpc>
            </a:pPr>
            <a:r>
              <a:rPr lang="zh-CN" sz="2400" b="1" dirty="0">
                <a:solidFill>
                  <a:srgbClr val="CC0000"/>
                </a:solidFill>
                <a:ea typeface="宋体" pitchFamily="2" charset="-122"/>
              </a:rPr>
              <a:t>激励：</a:t>
            </a:r>
            <a:r>
              <a:rPr lang="zh-CN" sz="2400" b="1" dirty="0">
                <a:ea typeface="宋体" pitchFamily="2" charset="-122"/>
              </a:rPr>
              <a:t>引起一个人做出某种行为的某种东西，诸如惩罚或奖励的预期</a:t>
            </a:r>
          </a:p>
          <a:p>
            <a:pPr>
              <a:lnSpc>
                <a:spcPct val="120000"/>
              </a:lnSpc>
              <a:spcBef>
                <a:spcPts val="1300"/>
              </a:spcBef>
            </a:pPr>
            <a:r>
              <a:rPr lang="zh-CN" altLang="zh-CN" sz="2400" b="1" dirty="0">
                <a:ea typeface="宋体" pitchFamily="2" charset="-122"/>
              </a:rPr>
              <a:t>理性人会对激励做出反应</a:t>
            </a:r>
            <a:r>
              <a:rPr lang="zh-CN" altLang="en-US" sz="2400" b="1" dirty="0">
                <a:ea typeface="宋体" pitchFamily="2" charset="-122"/>
              </a:rPr>
              <a:t>：改变利益和成本的事件会改变人们的决策，</a:t>
            </a:r>
            <a:r>
              <a:rPr lang="zh-CN" altLang="zh-CN" sz="2400" b="1" dirty="0">
                <a:ea typeface="宋体" pitchFamily="2" charset="-122"/>
              </a:rPr>
              <a:t>例如：</a:t>
            </a:r>
            <a:endParaRPr lang="en-US" altLang="zh-CN" sz="2400" b="1" dirty="0">
              <a:ea typeface="宋体" pitchFamily="2" charset="-122"/>
            </a:endParaRPr>
          </a:p>
          <a:p>
            <a:pPr marL="742950" lvl="2" indent="-342900">
              <a:lnSpc>
                <a:spcPct val="120000"/>
              </a:lnSpc>
              <a:spcBef>
                <a:spcPts val="1300"/>
              </a:spcBef>
              <a:buFont typeface="Wingdings" panose="05000000000000000000" pitchFamily="2" charset="2"/>
              <a:buChar char="Ø"/>
            </a:pPr>
            <a:r>
              <a:rPr lang="zh-CN" altLang="en-US" sz="2200" b="1" dirty="0">
                <a:ea typeface="宋体" pitchFamily="2" charset="-122"/>
                <a:cs typeface="+mn-cs"/>
              </a:rPr>
              <a:t>羊肉价格上升：买者减少消费；卖者增加生产销售</a:t>
            </a:r>
            <a:endParaRPr lang="en-US" altLang="zh-CN" sz="2200" b="1" dirty="0">
              <a:ea typeface="宋体" pitchFamily="2" charset="-122"/>
              <a:cs typeface="+mn-cs"/>
            </a:endParaRPr>
          </a:p>
          <a:p>
            <a:pPr marL="742950" lvl="2" indent="-342900">
              <a:lnSpc>
                <a:spcPct val="120000"/>
              </a:lnSpc>
              <a:spcBef>
                <a:spcPts val="1300"/>
              </a:spcBef>
              <a:buFont typeface="Wingdings" panose="05000000000000000000" pitchFamily="2" charset="2"/>
              <a:buChar char="Ø"/>
            </a:pPr>
            <a:r>
              <a:rPr lang="zh-CN" sz="2200" b="1" dirty="0">
                <a:ea typeface="宋体" pitchFamily="2" charset="-122"/>
                <a:cs typeface="+mn-cs"/>
              </a:rPr>
              <a:t>当汽油价格上涨时, 消费者会更多的购买混合动力汽车，更少购买耗油的越野车</a:t>
            </a:r>
          </a:p>
          <a:p>
            <a:pPr marL="742950" lvl="2" indent="-342900">
              <a:lnSpc>
                <a:spcPct val="120000"/>
              </a:lnSpc>
              <a:spcBef>
                <a:spcPts val="1300"/>
              </a:spcBef>
              <a:buFont typeface="Wingdings" panose="05000000000000000000" pitchFamily="2" charset="2"/>
              <a:buChar char="Ø"/>
            </a:pPr>
            <a:r>
              <a:rPr lang="zh-CN" sz="2200" b="1" dirty="0">
                <a:ea typeface="宋体" pitchFamily="2" charset="-122"/>
                <a:cs typeface="+mn-cs"/>
              </a:rPr>
              <a:t>当烟草税上升时，青少年吸烟人数会下降</a:t>
            </a:r>
            <a:endParaRPr lang="zh-CN" altLang="en-US" sz="2200" b="1" dirty="0">
              <a:ea typeface="宋体" pitchFamily="2" charset="-122"/>
              <a:cs typeface="+mn-cs"/>
            </a:endParaRPr>
          </a:p>
        </p:txBody>
      </p:sp>
      <p:sp>
        <p:nvSpPr>
          <p:cNvPr id="21508"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原理四</a:t>
            </a:r>
            <a:r>
              <a:rPr lang="en-US" altLang="zh-CN" sz="3200" b="1">
                <a:solidFill>
                  <a:srgbClr val="008000"/>
                </a:solidFill>
                <a:ea typeface="宋体" pitchFamily="2" charset="-122"/>
              </a:rPr>
              <a:t>:  </a:t>
            </a:r>
            <a:r>
              <a:rPr lang="zh-CN" sz="3200" b="1">
                <a:solidFill>
                  <a:srgbClr val="008000"/>
                </a:solidFill>
                <a:ea typeface="宋体" pitchFamily="2" charset="-122"/>
              </a:rPr>
              <a:t>人们会对激励做出反应</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wipe(left)">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wipe(left)">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wipe(left)">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wipe(left)">
                                      <p:cBhvr>
                                        <p:cTn id="27"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bldLvl="4"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r" eaLnBrk="1" hangingPunct="1">
              <a:spcBef>
                <a:spcPct val="0"/>
              </a:spcBef>
              <a:buFontTx/>
              <a:buNone/>
            </a:pPr>
            <a:fld id="{C6173C6D-7973-4227-BE7F-F71F20D1F627}" type="slidenum">
              <a:rPr lang="en-US" altLang="zh-CN" sz="1400">
                <a:ea typeface="宋体" charset="-122"/>
              </a:rPr>
              <a:pPr algn="r" eaLnBrk="1" hangingPunct="1">
                <a:spcBef>
                  <a:spcPct val="0"/>
                </a:spcBef>
                <a:buFontTx/>
                <a:buNone/>
              </a:pPr>
              <a:t>23</a:t>
            </a:fld>
            <a:endParaRPr lang="en-US" altLang="zh-CN" sz="1400">
              <a:ea typeface="宋体" charset="-122"/>
            </a:endParaRPr>
          </a:p>
        </p:txBody>
      </p:sp>
      <p:sp>
        <p:nvSpPr>
          <p:cNvPr id="79876" name="Rectangle 3"/>
          <p:cNvSpPr>
            <a:spLocks noGrp="1" noChangeArrowheads="1"/>
          </p:cNvSpPr>
          <p:nvPr>
            <p:ph type="body" idx="4294967295"/>
          </p:nvPr>
        </p:nvSpPr>
        <p:spPr>
          <a:xfrm>
            <a:off x="260350" y="1755647"/>
            <a:ext cx="8490458" cy="4489578"/>
          </a:xfrm>
        </p:spPr>
        <p:txBody>
          <a:bodyPr/>
          <a:lstStyle/>
          <a:p>
            <a:pPr marL="342900" lvl="1" indent="-342900">
              <a:lnSpc>
                <a:spcPct val="120000"/>
              </a:lnSpc>
              <a:spcBef>
                <a:spcPct val="45000"/>
              </a:spcBef>
              <a:buClr>
                <a:srgbClr val="339966"/>
              </a:buClr>
            </a:pPr>
            <a:r>
              <a:rPr lang="zh-CN" altLang="en-US" sz="2400" b="1" dirty="0">
                <a:latin typeface="宋体" panose="02010600030101010101" pitchFamily="2" charset="-122"/>
                <a:ea typeface="宋体" panose="02010600030101010101" pitchFamily="2" charset="-122"/>
              </a:rPr>
              <a:t>政策的直接影响与通过激励产生的间接的不太明显的影响</a:t>
            </a:r>
            <a:endParaRPr lang="en-US" altLang="zh-CN" sz="2400" b="1" dirty="0">
              <a:latin typeface="宋体" panose="02010600030101010101" pitchFamily="2" charset="-122"/>
              <a:ea typeface="宋体" panose="02010600030101010101" pitchFamily="2" charset="-122"/>
            </a:endParaRPr>
          </a:p>
          <a:p>
            <a:pPr eaLnBrk="1" hangingPunct="1">
              <a:lnSpc>
                <a:spcPct val="120000"/>
              </a:lnSpc>
              <a:spcBef>
                <a:spcPts val="1200"/>
              </a:spcBef>
            </a:pPr>
            <a:r>
              <a:rPr lang="zh-CN" altLang="en-US" sz="2400" b="1" dirty="0">
                <a:latin typeface="宋体" panose="02010600030101010101" pitchFamily="2" charset="-122"/>
                <a:ea typeface="宋体" panose="02010600030101010101" pitchFamily="2" charset="-122"/>
              </a:rPr>
              <a:t>安全带的法律改变了一个司机的成本</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收益计算</a:t>
            </a:r>
            <a:r>
              <a:rPr lang="en-US" altLang="en-US"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萨姆</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佩兹曼</a:t>
            </a:r>
            <a:r>
              <a:rPr lang="en-US" altLang="en-US" sz="2400" b="1" dirty="0">
                <a:latin typeface="宋体" panose="02010600030101010101" pitchFamily="2" charset="-122"/>
                <a:ea typeface="宋体" panose="02010600030101010101" pitchFamily="2" charset="-122"/>
              </a:rPr>
              <a:t>, 1975)</a:t>
            </a:r>
          </a:p>
          <a:p>
            <a:pPr lvl="1"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安全带降低了车祸代价</a:t>
            </a:r>
            <a:r>
              <a:rPr lang="en-US" altLang="en-US"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减少了伤亡的概率</a:t>
            </a:r>
            <a:r>
              <a:rPr lang="en-US" altLang="en-US" sz="2400" b="1" dirty="0">
                <a:latin typeface="宋体" panose="02010600030101010101" pitchFamily="2" charset="-122"/>
                <a:ea typeface="宋体" panose="02010600030101010101" pitchFamily="2" charset="-122"/>
              </a:rPr>
              <a:t>)</a:t>
            </a:r>
          </a:p>
          <a:p>
            <a:pPr lvl="2"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减少了缓慢而谨慎地开车的收益</a:t>
            </a:r>
            <a:endParaRPr lang="en-US" altLang="en-US" sz="2400" b="1" dirty="0">
              <a:latin typeface="宋体" panose="02010600030101010101" pitchFamily="2" charset="-122"/>
              <a:ea typeface="宋体" panose="02010600030101010101" pitchFamily="2" charset="-122"/>
            </a:endParaRPr>
          </a:p>
          <a:p>
            <a:pPr lvl="1"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人们更快速、更不谨慎地开车</a:t>
            </a:r>
            <a:r>
              <a:rPr lang="en-US" altLang="en-US" sz="2400" b="1" dirty="0">
                <a:latin typeface="宋体" panose="02010600030101010101" pitchFamily="2" charset="-122"/>
                <a:ea typeface="宋体" panose="02010600030101010101" pitchFamily="2" charset="-122"/>
              </a:rPr>
              <a:t>:</a:t>
            </a:r>
          </a:p>
          <a:p>
            <a:pPr lvl="2"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车祸的次数增加了</a:t>
            </a:r>
            <a:endParaRPr lang="en-US" altLang="en-US" sz="2400" b="1" dirty="0">
              <a:latin typeface="宋体" panose="02010600030101010101" pitchFamily="2" charset="-122"/>
              <a:ea typeface="宋体" panose="02010600030101010101" pitchFamily="2" charset="-122"/>
            </a:endParaRPr>
          </a:p>
          <a:p>
            <a:pPr lvl="1"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净结果</a:t>
            </a:r>
            <a:r>
              <a:rPr lang="en-US" altLang="en-US"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司机死亡人数变动很小，而行人和骑自行车的死亡人数有所增加</a:t>
            </a:r>
            <a:endParaRPr lang="en-US" altLang="en-US" sz="2400" b="1" dirty="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bwMode="auto">
          <a:xfrm>
            <a:off x="0" y="123825"/>
            <a:ext cx="9144000" cy="6921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a:lstStyle>
          <a:p>
            <a:r>
              <a:rPr lang="zh-CN" altLang="en-US" sz="3600" kern="0">
                <a:ea typeface="宋体" pitchFamily="2" charset="-122"/>
              </a:rPr>
              <a:t>人们如何做出决策</a:t>
            </a:r>
            <a:endParaRPr lang="zh-CN" altLang="en-US" sz="3600" kern="0" dirty="0">
              <a:ea typeface="宋体" pitchFamily="2" charset="-122"/>
            </a:endParaRPr>
          </a:p>
        </p:txBody>
      </p:sp>
      <p:sp>
        <p:nvSpPr>
          <p:cNvPr id="6"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原理四</a:t>
            </a:r>
            <a:r>
              <a:rPr lang="en-US" altLang="zh-CN" sz="3200" b="1">
                <a:solidFill>
                  <a:srgbClr val="008000"/>
                </a:solidFill>
                <a:ea typeface="宋体" pitchFamily="2" charset="-122"/>
              </a:rPr>
              <a:t>:  </a:t>
            </a:r>
            <a:r>
              <a:rPr lang="zh-CN" sz="3200" b="1">
                <a:solidFill>
                  <a:srgbClr val="008000"/>
                </a:solidFill>
                <a:ea typeface="宋体" pitchFamily="2" charset="-122"/>
              </a:rPr>
              <a:t>人们会对激励做出反应</a:t>
            </a:r>
          </a:p>
        </p:txBody>
      </p:sp>
    </p:spTree>
    <p:extLst>
      <p:ext uri="{BB962C8B-B14F-4D97-AF65-F5344CB8AC3E}">
        <p14:creationId xmlns:p14="http://schemas.microsoft.com/office/powerpoint/2010/main" val="5273847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animEffect transition="in" filter="wipe(left)">
                                      <p:cBhvr>
                                        <p:cTn id="7" dur="1000"/>
                                        <p:tgtEl>
                                          <p:spTgt spid="798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876">
                                            <p:txEl>
                                              <p:pRg st="1" end="1"/>
                                            </p:txEl>
                                          </p:spTgt>
                                        </p:tgtEl>
                                        <p:attrNameLst>
                                          <p:attrName>style.visibility</p:attrName>
                                        </p:attrNameLst>
                                      </p:cBhvr>
                                      <p:to>
                                        <p:strVal val="visible"/>
                                      </p:to>
                                    </p:set>
                                    <p:animEffect transition="in" filter="wipe(left)">
                                      <p:cBhvr>
                                        <p:cTn id="12" dur="1000"/>
                                        <p:tgtEl>
                                          <p:spTgt spid="798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6">
                                            <p:txEl>
                                              <p:pRg st="2" end="2"/>
                                            </p:txEl>
                                          </p:spTgt>
                                        </p:tgtEl>
                                        <p:attrNameLst>
                                          <p:attrName>style.visibility</p:attrName>
                                        </p:attrNameLst>
                                      </p:cBhvr>
                                      <p:to>
                                        <p:strVal val="visible"/>
                                      </p:to>
                                    </p:set>
                                    <p:animEffect transition="in" filter="wipe(left)">
                                      <p:cBhvr>
                                        <p:cTn id="17" dur="1000"/>
                                        <p:tgtEl>
                                          <p:spTgt spid="798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6">
                                            <p:txEl>
                                              <p:pRg st="3" end="3"/>
                                            </p:txEl>
                                          </p:spTgt>
                                        </p:tgtEl>
                                        <p:attrNameLst>
                                          <p:attrName>style.visibility</p:attrName>
                                        </p:attrNameLst>
                                      </p:cBhvr>
                                      <p:to>
                                        <p:strVal val="visible"/>
                                      </p:to>
                                    </p:set>
                                    <p:animEffect transition="in" filter="wipe(left)">
                                      <p:cBhvr>
                                        <p:cTn id="22" dur="1000"/>
                                        <p:tgtEl>
                                          <p:spTgt spid="798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9876">
                                            <p:txEl>
                                              <p:pRg st="4" end="4"/>
                                            </p:txEl>
                                          </p:spTgt>
                                        </p:tgtEl>
                                        <p:attrNameLst>
                                          <p:attrName>style.visibility</p:attrName>
                                        </p:attrNameLst>
                                      </p:cBhvr>
                                      <p:to>
                                        <p:strVal val="visible"/>
                                      </p:to>
                                    </p:set>
                                    <p:animEffect transition="in" filter="wipe(left)">
                                      <p:cBhvr>
                                        <p:cTn id="27" dur="1000"/>
                                        <p:tgtEl>
                                          <p:spTgt spid="798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876">
                                            <p:txEl>
                                              <p:pRg st="5" end="5"/>
                                            </p:txEl>
                                          </p:spTgt>
                                        </p:tgtEl>
                                        <p:attrNameLst>
                                          <p:attrName>style.visibility</p:attrName>
                                        </p:attrNameLst>
                                      </p:cBhvr>
                                      <p:to>
                                        <p:strVal val="visible"/>
                                      </p:to>
                                    </p:set>
                                    <p:animEffect transition="in" filter="wipe(left)">
                                      <p:cBhvr>
                                        <p:cTn id="32" dur="1000"/>
                                        <p:tgtEl>
                                          <p:spTgt spid="798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876">
                                            <p:txEl>
                                              <p:pRg st="6" end="6"/>
                                            </p:txEl>
                                          </p:spTgt>
                                        </p:tgtEl>
                                        <p:attrNameLst>
                                          <p:attrName>style.visibility</p:attrName>
                                        </p:attrNameLst>
                                      </p:cBhvr>
                                      <p:to>
                                        <p:strVal val="visible"/>
                                      </p:to>
                                    </p:set>
                                    <p:animEffect transition="in" filter="wipe(left)">
                                      <p:cBhvr>
                                        <p:cTn id="37" dur="1000"/>
                                        <p:tgtEl>
                                          <p:spTgt spid="7987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9876">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9876">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9876">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98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build="p" bldLvl="3"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574675" y="1441450"/>
            <a:ext cx="8218488" cy="5129213"/>
          </a:xfrm>
        </p:spPr>
        <p:txBody>
          <a:bodyPr/>
          <a:lstStyle/>
          <a:p>
            <a:pPr marL="0" indent="0">
              <a:lnSpc>
                <a:spcPct val="130000"/>
              </a:lnSpc>
              <a:spcBef>
                <a:spcPct val="40000"/>
              </a:spcBef>
              <a:buSzPct val="115000"/>
              <a:buFont typeface="Wingdings" pitchFamily="2" charset="2"/>
              <a:buNone/>
            </a:pPr>
            <a:r>
              <a:rPr lang="zh-CN" sz="2400" dirty="0">
                <a:ea typeface="宋体" pitchFamily="2" charset="-122"/>
              </a:rPr>
              <a:t>  你准备出售一款福田野马，并且已经在这辆车的维修上面花了$1000。然而，车的变速器坏了，你能够选择再花$600将车修好，或者就此售出</a:t>
            </a:r>
          </a:p>
          <a:p>
            <a:pPr marL="0" indent="0">
              <a:lnSpc>
                <a:spcPct val="130000"/>
              </a:lnSpc>
              <a:spcBef>
                <a:spcPct val="40000"/>
              </a:spcBef>
              <a:buSzPct val="115000"/>
              <a:buFont typeface="Wingdings" pitchFamily="2" charset="2"/>
              <a:buNone/>
            </a:pPr>
            <a:r>
              <a:rPr lang="zh-CN" sz="2400" dirty="0">
                <a:ea typeface="宋体" pitchFamily="2" charset="-122"/>
              </a:rPr>
              <a:t>  在下面的情形中，你应该把变速器修好吗？并解释</a:t>
            </a:r>
          </a:p>
          <a:p>
            <a:pPr marL="804863" lvl="1" indent="-554038">
              <a:lnSpc>
                <a:spcPct val="130000"/>
              </a:lnSpc>
              <a:spcBef>
                <a:spcPct val="30000"/>
              </a:spcBef>
              <a:buSzPct val="115000"/>
              <a:buFont typeface="Wingdings" pitchFamily="2" charset="2"/>
              <a:buNone/>
            </a:pPr>
            <a:r>
              <a:rPr lang="zh-CN" sz="2400" dirty="0">
                <a:solidFill>
                  <a:srgbClr val="339966"/>
                </a:solidFill>
                <a:ea typeface="宋体" pitchFamily="2" charset="-122"/>
              </a:rPr>
              <a:t>A.	</a:t>
            </a:r>
            <a:r>
              <a:rPr lang="zh-CN" sz="2400" dirty="0">
                <a:ea typeface="宋体" pitchFamily="2" charset="-122"/>
              </a:rPr>
              <a:t>如果变速器正常，汽车价值是$6500 。如果不正常，则是$5700</a:t>
            </a:r>
          </a:p>
          <a:p>
            <a:pPr marL="804863" lvl="1" indent="-554038">
              <a:lnSpc>
                <a:spcPct val="130000"/>
              </a:lnSpc>
              <a:spcBef>
                <a:spcPct val="30000"/>
              </a:spcBef>
              <a:buSzPct val="115000"/>
              <a:buFont typeface="Wingdings" pitchFamily="2" charset="2"/>
              <a:buNone/>
            </a:pPr>
            <a:r>
              <a:rPr lang="zh-CN" sz="2400" dirty="0">
                <a:solidFill>
                  <a:srgbClr val="339966"/>
                </a:solidFill>
                <a:ea typeface="宋体" pitchFamily="2" charset="-122"/>
              </a:rPr>
              <a:t>B.	</a:t>
            </a:r>
            <a:r>
              <a:rPr lang="zh-CN" sz="2400" dirty="0">
                <a:ea typeface="宋体" pitchFamily="2" charset="-122"/>
              </a:rPr>
              <a:t>如果变速器正常，汽车价值是$6000 。如果不正常，则是$5500</a:t>
            </a:r>
          </a:p>
        </p:txBody>
      </p:sp>
      <p:sp>
        <p:nvSpPr>
          <p:cNvPr id="22531"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2532" name="Rectangle 4"/>
          <p:cNvSpPr>
            <a:spLocks noGrp="1" noChangeArrowheads="1"/>
          </p:cNvSpPr>
          <p:nvPr>
            <p:ph type="title"/>
          </p:nvPr>
        </p:nvSpPr>
        <p:spPr>
          <a:xfrm>
            <a:off x="587375" y="352425"/>
            <a:ext cx="8208963" cy="954088"/>
          </a:xfrm>
          <a:ln/>
        </p:spPr>
        <p:txBody>
          <a:bodyPr/>
          <a:lstStyle/>
          <a:p>
            <a:pPr algn="l"/>
            <a:r>
              <a:rPr lang="zh-CN" altLang="en-US" sz="2400">
                <a:solidFill>
                  <a:srgbClr val="339966"/>
                </a:solidFill>
                <a:latin typeface="Tahoma" pitchFamily="34" charset="0"/>
                <a:ea typeface="宋体" pitchFamily="2" charset="-122"/>
              </a:rPr>
              <a:t>主动学习</a:t>
            </a:r>
            <a:r>
              <a:rPr lang="zh-CN" altLang="en-US" sz="2800" i="1">
                <a:solidFill>
                  <a:srgbClr val="339966"/>
                </a:solidFill>
                <a:latin typeface="Tahoma" pitchFamily="34" charset="0"/>
                <a:ea typeface="宋体" pitchFamily="2" charset="-122"/>
              </a:rPr>
              <a:t> </a:t>
            </a:r>
            <a:r>
              <a:rPr lang="en-US" altLang="zh-CN" sz="2800" i="1">
                <a:solidFill>
                  <a:srgbClr val="339966"/>
                </a:solidFill>
                <a:latin typeface="Tahoma" pitchFamily="34" charset="0"/>
                <a:ea typeface="宋体" pitchFamily="2" charset="-122"/>
              </a:rPr>
              <a:t>1</a:t>
            </a:r>
            <a:r>
              <a:rPr lang="en-US" altLang="zh-CN" sz="2400">
                <a:solidFill>
                  <a:srgbClr val="339966"/>
                </a:solidFill>
                <a:latin typeface="Tahoma" pitchFamily="34" charset="0"/>
                <a:ea typeface="宋体" pitchFamily="2" charset="-122"/>
              </a:rPr>
              <a:t>   </a:t>
            </a:r>
            <a:br>
              <a:rPr lang="en-US" altLang="zh-CN" sz="2400">
                <a:solidFill>
                  <a:srgbClr val="339966"/>
                </a:solidFill>
                <a:latin typeface="Tahoma" pitchFamily="34" charset="0"/>
                <a:ea typeface="宋体" pitchFamily="2" charset="-122"/>
              </a:rPr>
            </a:br>
            <a:r>
              <a:rPr lang="zh-CN" altLang="en-US" sz="3200">
                <a:solidFill>
                  <a:srgbClr val="339966"/>
                </a:solidFill>
                <a:ea typeface="宋体" pitchFamily="2" charset="-122"/>
              </a:rPr>
              <a:t>原理的应用</a:t>
            </a:r>
          </a:p>
        </p:txBody>
      </p:sp>
      <p:grpSp>
        <p:nvGrpSpPr>
          <p:cNvPr id="22533" name="Group 5"/>
          <p:cNvGrpSpPr>
            <a:grpSpLocks/>
          </p:cNvGrpSpPr>
          <p:nvPr/>
        </p:nvGrpSpPr>
        <p:grpSpPr bwMode="auto">
          <a:xfrm>
            <a:off x="593725" y="290513"/>
            <a:ext cx="8210550" cy="1049337"/>
            <a:chOff x="0" y="0"/>
            <a:chExt cx="5000" cy="661"/>
          </a:xfrm>
        </p:grpSpPr>
        <p:sp>
          <p:nvSpPr>
            <p:cNvPr id="22534"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2535"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2536"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0E514769-E0D6-4F1E-BEB2-4983250AE6AE}" type="slidenum">
              <a:rPr lang="en-US" altLang="zh-CN" sz="1700">
                <a:solidFill>
                  <a:srgbClr val="777777"/>
                </a:solidFill>
                <a:latin typeface="Tahoma" pitchFamily="34" charset="0"/>
                <a:ea typeface="宋体" pitchFamily="2" charset="-122"/>
              </a:rPr>
              <a:pPr algn="r"/>
              <a:t>24</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574675" y="1470025"/>
            <a:ext cx="8218488" cy="5211763"/>
          </a:xfrm>
        </p:spPr>
        <p:txBody>
          <a:bodyPr/>
          <a:lstStyle/>
          <a:p>
            <a:pPr marL="463550" indent="-463550">
              <a:spcBef>
                <a:spcPct val="25000"/>
              </a:spcBef>
              <a:buClr>
                <a:srgbClr val="669900"/>
              </a:buClr>
              <a:buFont typeface="Wingdings" pitchFamily="2" charset="2"/>
              <a:buNone/>
            </a:pPr>
            <a:r>
              <a:rPr lang="zh-CN" sz="2400" dirty="0">
                <a:ea typeface="宋体" pitchFamily="2" charset="-122"/>
              </a:rPr>
              <a:t>修理变速器的成本= $600</a:t>
            </a:r>
          </a:p>
          <a:p>
            <a:pPr marL="463550" indent="-463550">
              <a:spcBef>
                <a:spcPct val="40000"/>
              </a:spcBef>
              <a:buClr>
                <a:srgbClr val="669900"/>
              </a:buClr>
              <a:buFont typeface="Wingdings" pitchFamily="2" charset="2"/>
              <a:buNone/>
            </a:pPr>
            <a:r>
              <a:rPr lang="zh-CN" sz="2400" b="1" dirty="0">
                <a:solidFill>
                  <a:srgbClr val="339966"/>
                </a:solidFill>
                <a:ea typeface="宋体" pitchFamily="2" charset="-122"/>
              </a:rPr>
              <a:t>A. </a:t>
            </a:r>
            <a:r>
              <a:rPr lang="zh-CN" sz="2400" dirty="0">
                <a:ea typeface="宋体" pitchFamily="2" charset="-122"/>
              </a:rPr>
              <a:t>如果变速器正常，汽车价值是$6500 。如果不正常，则是$5700</a:t>
            </a:r>
          </a:p>
          <a:p>
            <a:pPr marL="463550" indent="-463550">
              <a:spcBef>
                <a:spcPct val="20000"/>
              </a:spcBef>
              <a:buClr>
                <a:srgbClr val="669900"/>
              </a:buClr>
              <a:buFont typeface="Wingdings" pitchFamily="2" charset="2"/>
              <a:buNone/>
            </a:pPr>
            <a:r>
              <a:rPr lang="zh-CN" sz="2400" dirty="0">
                <a:ea typeface="宋体" pitchFamily="2" charset="-122"/>
              </a:rPr>
              <a:t>	</a:t>
            </a:r>
            <a:r>
              <a:rPr lang="zh-CN" sz="2400" dirty="0">
                <a:solidFill>
                  <a:srgbClr val="CC0000"/>
                </a:solidFill>
                <a:ea typeface="宋体" pitchFamily="2" charset="-122"/>
              </a:rPr>
              <a:t>修理变速器的收益= $800</a:t>
            </a:r>
            <a:br>
              <a:rPr lang="zh-CN" sz="2400" dirty="0">
                <a:solidFill>
                  <a:srgbClr val="CC0000"/>
                </a:solidFill>
                <a:ea typeface="宋体" pitchFamily="2" charset="-122"/>
              </a:rPr>
            </a:br>
            <a:r>
              <a:rPr lang="zh-CN" sz="2400" dirty="0">
                <a:solidFill>
                  <a:srgbClr val="CC0000"/>
                </a:solidFill>
                <a:ea typeface="宋体" pitchFamily="2" charset="-122"/>
              </a:rPr>
              <a:t>($6500 – 5700)</a:t>
            </a:r>
          </a:p>
          <a:p>
            <a:pPr marL="463550" indent="-463550">
              <a:spcBef>
                <a:spcPct val="20000"/>
              </a:spcBef>
              <a:buClr>
                <a:srgbClr val="669900"/>
              </a:buClr>
              <a:buFont typeface="Wingdings" pitchFamily="2" charset="2"/>
              <a:buNone/>
            </a:pPr>
            <a:r>
              <a:rPr lang="zh-CN" sz="2400" dirty="0">
                <a:solidFill>
                  <a:srgbClr val="CC0000"/>
                </a:solidFill>
                <a:ea typeface="宋体" pitchFamily="2" charset="-122"/>
              </a:rPr>
              <a:t>	因此，修理变速器是值得的</a:t>
            </a:r>
            <a:r>
              <a:rPr lang="zh-CN" sz="2400" dirty="0">
                <a:ea typeface="宋体" pitchFamily="2" charset="-122"/>
              </a:rPr>
              <a:t> </a:t>
            </a:r>
          </a:p>
          <a:p>
            <a:pPr marL="463550" indent="-463550">
              <a:spcBef>
                <a:spcPct val="40000"/>
              </a:spcBef>
              <a:buClr>
                <a:srgbClr val="669900"/>
              </a:buClr>
              <a:buFont typeface="Wingdings" pitchFamily="2" charset="2"/>
              <a:buNone/>
            </a:pPr>
            <a:r>
              <a:rPr lang="zh-CN" sz="2400" b="1" dirty="0">
                <a:solidFill>
                  <a:srgbClr val="339966"/>
                </a:solidFill>
                <a:ea typeface="宋体" pitchFamily="2" charset="-122"/>
              </a:rPr>
              <a:t>B.</a:t>
            </a:r>
            <a:r>
              <a:rPr lang="zh-CN" sz="2400" dirty="0">
                <a:ea typeface="宋体" pitchFamily="2" charset="-122"/>
              </a:rPr>
              <a:t>如果变速器正常，汽车价值是$6000 。如果不正常，则是$5500 	</a:t>
            </a:r>
          </a:p>
          <a:p>
            <a:pPr marL="463550" indent="-463550">
              <a:spcBef>
                <a:spcPct val="40000"/>
              </a:spcBef>
              <a:buClr>
                <a:srgbClr val="669900"/>
              </a:buClr>
              <a:buFont typeface="Wingdings" pitchFamily="2" charset="2"/>
              <a:buNone/>
            </a:pPr>
            <a:r>
              <a:rPr lang="zh-CN" sz="2400" dirty="0">
                <a:solidFill>
                  <a:srgbClr val="CC0000"/>
                </a:solidFill>
                <a:ea typeface="宋体" pitchFamily="2" charset="-122"/>
              </a:rPr>
              <a:t>    修理变速器的收益仅仅为$500</a:t>
            </a:r>
          </a:p>
          <a:p>
            <a:pPr marL="463550" indent="-463550">
              <a:spcBef>
                <a:spcPct val="20000"/>
              </a:spcBef>
              <a:buClr>
                <a:srgbClr val="669900"/>
              </a:buClr>
              <a:buFont typeface="Wingdings" pitchFamily="2" charset="2"/>
              <a:buNone/>
            </a:pPr>
            <a:r>
              <a:rPr lang="zh-CN" sz="2400" dirty="0">
                <a:solidFill>
                  <a:srgbClr val="CC0000"/>
                </a:solidFill>
                <a:ea typeface="宋体" pitchFamily="2" charset="-122"/>
              </a:rPr>
              <a:t>	因此花费$600修理变速器是不值得的</a:t>
            </a:r>
          </a:p>
        </p:txBody>
      </p:sp>
      <p:sp>
        <p:nvSpPr>
          <p:cNvPr id="24579"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4580" name="Rectangle 4"/>
          <p:cNvSpPr>
            <a:spLocks noGrp="1" noChangeArrowheads="1"/>
          </p:cNvSpPr>
          <p:nvPr>
            <p:ph type="title"/>
          </p:nvPr>
        </p:nvSpPr>
        <p:spPr>
          <a:xfrm>
            <a:off x="587375" y="352425"/>
            <a:ext cx="8208963" cy="954088"/>
          </a:xfrm>
          <a:ln/>
        </p:spPr>
        <p:txBody>
          <a:bodyPr/>
          <a:lstStyle/>
          <a:p>
            <a:pPr algn="l"/>
            <a:r>
              <a:rPr lang="zh-CN" altLang="en-US" sz="2400" b="0">
                <a:solidFill>
                  <a:srgbClr val="339966"/>
                </a:solidFill>
                <a:effectLst>
                  <a:outerShdw blurRad="38100" dist="38100" dir="2700000" algn="tl">
                    <a:srgbClr val="C0C0C0"/>
                  </a:outerShdw>
                </a:effectLst>
                <a:latin typeface="Tahoma" pitchFamily="34" charset="0"/>
                <a:ea typeface="宋体" pitchFamily="2" charset="-122"/>
              </a:rPr>
              <a:t>主动学习</a:t>
            </a:r>
            <a:r>
              <a:rPr lang="zh-CN" altLang="en-US" sz="2800" i="1">
                <a:solidFill>
                  <a:srgbClr val="339966"/>
                </a:solidFill>
                <a:effectLst>
                  <a:outerShdw blurRad="38100" dist="38100" dir="2700000" algn="tl">
                    <a:srgbClr val="C0C0C0"/>
                  </a:outerShdw>
                </a:effectLst>
                <a:latin typeface="Tahoma" pitchFamily="34" charset="0"/>
                <a:ea typeface="宋体" pitchFamily="2" charset="-122"/>
              </a:rPr>
              <a:t> </a:t>
            </a:r>
            <a:r>
              <a:rPr lang="en-US" altLang="zh-CN" sz="2800" i="1">
                <a:solidFill>
                  <a:srgbClr val="339966"/>
                </a:solidFill>
                <a:effectLst>
                  <a:outerShdw blurRad="38100" dist="38100" dir="2700000" algn="tl">
                    <a:srgbClr val="C0C0C0"/>
                  </a:outerShdw>
                </a:effectLst>
                <a:latin typeface="Tahoma" pitchFamily="34" charset="0"/>
                <a:ea typeface="宋体" pitchFamily="2" charset="-122"/>
              </a:rPr>
              <a:t>1</a:t>
            </a:r>
            <a:r>
              <a:rPr lang="en-US" altLang="zh-CN" sz="2400" b="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a:solidFill>
                  <a:srgbClr val="339966"/>
                </a:solidFill>
                <a:effectLst>
                  <a:outerShdw blurRad="38100" dist="38100" dir="2700000" algn="tl">
                    <a:srgbClr val="C0C0C0"/>
                  </a:outerShdw>
                </a:effectLst>
                <a:latin typeface="Tahoma" pitchFamily="34" charset="0"/>
                <a:ea typeface="宋体" pitchFamily="2" charset="-122"/>
              </a:rPr>
              <a:t>参考</a:t>
            </a:r>
            <a:r>
              <a:rPr lang="zh-CN" altLang="en-US" sz="3200">
                <a:solidFill>
                  <a:srgbClr val="339966"/>
                </a:solidFill>
                <a:effectLst>
                  <a:outerShdw blurRad="38100" dist="38100" dir="2700000" algn="tl">
                    <a:srgbClr val="C0C0C0"/>
                  </a:outerShdw>
                </a:effectLst>
                <a:ea typeface="宋体" pitchFamily="2" charset="-122"/>
              </a:rPr>
              <a:t>答案</a:t>
            </a:r>
          </a:p>
        </p:txBody>
      </p:sp>
      <p:grpSp>
        <p:nvGrpSpPr>
          <p:cNvPr id="24581" name="Group 5"/>
          <p:cNvGrpSpPr>
            <a:grpSpLocks/>
          </p:cNvGrpSpPr>
          <p:nvPr/>
        </p:nvGrpSpPr>
        <p:grpSpPr bwMode="auto">
          <a:xfrm>
            <a:off x="593725" y="290513"/>
            <a:ext cx="8210550" cy="1049337"/>
            <a:chOff x="0" y="0"/>
            <a:chExt cx="5000" cy="661"/>
          </a:xfrm>
        </p:grpSpPr>
        <p:sp>
          <p:nvSpPr>
            <p:cNvPr id="24582"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4583"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4584"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4270898D-6751-4076-9065-B1EB70D00D16}" type="slidenum">
              <a:rPr lang="en-US" altLang="zh-CN" sz="1700">
                <a:solidFill>
                  <a:srgbClr val="777777"/>
                </a:solidFill>
                <a:latin typeface="Tahoma" pitchFamily="34" charset="0"/>
                <a:ea typeface="宋体" pitchFamily="2" charset="-122"/>
              </a:rPr>
              <a:pPr algn="r"/>
              <a:t>25</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bg bwMode="auto">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574675" y="1470025"/>
            <a:ext cx="8218488" cy="4773613"/>
          </a:xfrm>
        </p:spPr>
        <p:txBody>
          <a:bodyPr/>
          <a:lstStyle/>
          <a:p>
            <a:pPr>
              <a:buSzPct val="115000"/>
              <a:buFont typeface="Wingdings" pitchFamily="2" charset="2"/>
              <a:buNone/>
            </a:pPr>
            <a:r>
              <a:rPr lang="zh-CN" dirty="0">
                <a:ea typeface="宋体" pitchFamily="2" charset="-122"/>
              </a:rPr>
              <a:t>思考:</a:t>
            </a:r>
          </a:p>
          <a:p>
            <a:pPr>
              <a:buSzPct val="115000"/>
            </a:pPr>
            <a:r>
              <a:rPr lang="zh-CN" sz="2400" dirty="0">
                <a:ea typeface="宋体" pitchFamily="2" charset="-122"/>
              </a:rPr>
              <a:t>你最初花在维修上的 $1000没有任何影响，重要的是边际修理（变速器）的收益与成本  </a:t>
            </a:r>
          </a:p>
          <a:p>
            <a:pPr>
              <a:buSzPct val="115000"/>
            </a:pPr>
            <a:r>
              <a:rPr lang="zh-CN" sz="2400" dirty="0">
                <a:ea typeface="宋体" pitchFamily="2" charset="-122"/>
              </a:rPr>
              <a:t>由A情形到B情形激励的改变导致你决策的改变</a:t>
            </a:r>
          </a:p>
        </p:txBody>
      </p:sp>
      <p:sp>
        <p:nvSpPr>
          <p:cNvPr id="25603"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5604" name="Rectangle 4"/>
          <p:cNvSpPr>
            <a:spLocks noGrp="1" noChangeArrowheads="1"/>
          </p:cNvSpPr>
          <p:nvPr>
            <p:ph type="title"/>
          </p:nvPr>
        </p:nvSpPr>
        <p:spPr>
          <a:xfrm>
            <a:off x="587375" y="352425"/>
            <a:ext cx="8208963" cy="954088"/>
          </a:xfrm>
          <a:ln/>
        </p:spPr>
        <p:txBody>
          <a:bodyPr/>
          <a:lstStyle/>
          <a:p>
            <a:pPr algn="l"/>
            <a:r>
              <a:rPr lang="zh-CN" altLang="en-US" sz="2400" b="0">
                <a:solidFill>
                  <a:srgbClr val="339966"/>
                </a:solidFill>
                <a:effectLst>
                  <a:outerShdw blurRad="38100" dist="38100" dir="2700000" algn="tl">
                    <a:srgbClr val="C0C0C0"/>
                  </a:outerShdw>
                </a:effectLst>
                <a:latin typeface="Tahoma" pitchFamily="34" charset="0"/>
                <a:ea typeface="宋体" pitchFamily="2" charset="-122"/>
              </a:rPr>
              <a:t>主动学习</a:t>
            </a:r>
            <a:r>
              <a:rPr lang="zh-CN" altLang="en-US" sz="3600" b="0">
                <a:solidFill>
                  <a:srgbClr val="339966"/>
                </a:solidFill>
                <a:effectLst>
                  <a:outerShdw blurRad="38100" dist="38100" dir="2700000" algn="tl">
                    <a:srgbClr val="C0C0C0"/>
                  </a:outerShdw>
                </a:effectLst>
                <a:latin typeface="Tahoma" pitchFamily="34" charset="0"/>
                <a:ea typeface="宋体" pitchFamily="2" charset="-122"/>
              </a:rPr>
              <a:t> </a:t>
            </a:r>
            <a:r>
              <a:rPr lang="en-US" altLang="zh-CN" sz="3600" b="0" i="1">
                <a:solidFill>
                  <a:srgbClr val="339966"/>
                </a:solidFill>
                <a:effectLst>
                  <a:outerShdw blurRad="38100" dist="38100" dir="2700000" algn="tl">
                    <a:srgbClr val="C0C0C0"/>
                  </a:outerShdw>
                </a:effectLst>
                <a:latin typeface="Tahoma" pitchFamily="34" charset="0"/>
                <a:ea typeface="宋体" pitchFamily="2" charset="-122"/>
              </a:rPr>
              <a:t>1  </a:t>
            </a:r>
            <a:r>
              <a:rPr lang="en-US" altLang="zh-CN" sz="3600" b="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3600" b="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b="0">
                <a:solidFill>
                  <a:srgbClr val="339966"/>
                </a:solidFill>
                <a:effectLst>
                  <a:outerShdw blurRad="38100" dist="38100" dir="2700000" algn="tl">
                    <a:srgbClr val="C0C0C0"/>
                  </a:outerShdw>
                </a:effectLst>
                <a:latin typeface="Tahoma" pitchFamily="34" charset="0"/>
                <a:ea typeface="宋体" pitchFamily="2" charset="-122"/>
              </a:rPr>
              <a:t>参考答案</a:t>
            </a:r>
            <a:endParaRPr lang="zh-CN" altLang="en-US" sz="3200" b="0">
              <a:solidFill>
                <a:srgbClr val="339966"/>
              </a:solidFill>
              <a:effectLst>
                <a:outerShdw blurRad="38100" dist="38100" dir="2700000" algn="tl">
                  <a:srgbClr val="C0C0C0"/>
                </a:outerShdw>
              </a:effectLst>
              <a:ea typeface="宋体" pitchFamily="2" charset="-122"/>
            </a:endParaRPr>
          </a:p>
        </p:txBody>
      </p:sp>
      <p:grpSp>
        <p:nvGrpSpPr>
          <p:cNvPr id="25605" name="Group 5"/>
          <p:cNvGrpSpPr>
            <a:grpSpLocks/>
          </p:cNvGrpSpPr>
          <p:nvPr/>
        </p:nvGrpSpPr>
        <p:grpSpPr bwMode="auto">
          <a:xfrm>
            <a:off x="593725" y="290513"/>
            <a:ext cx="8210550" cy="1049337"/>
            <a:chOff x="0" y="0"/>
            <a:chExt cx="5000" cy="661"/>
          </a:xfrm>
        </p:grpSpPr>
        <p:sp>
          <p:nvSpPr>
            <p:cNvPr id="25606"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5607"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5608"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40923D69-1955-43ED-861E-2C6F74AFA528}" type="slidenum">
              <a:rPr lang="en-US" altLang="zh-CN" sz="1700">
                <a:solidFill>
                  <a:srgbClr val="777777"/>
                </a:solidFill>
                <a:latin typeface="Tahoma" pitchFamily="34" charset="0"/>
                <a:ea typeface="宋体" pitchFamily="2" charset="-122"/>
              </a:rPr>
              <a:pPr algn="r"/>
              <a:t>26</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wipe(left)">
                                      <p:cBhvr>
                                        <p:cTn id="7" dur="500"/>
                                        <p:tgtEl>
                                          <p:spTgt spid="256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2">
                                            <p:txEl>
                                              <p:pRg st="2" end="2"/>
                                            </p:txEl>
                                          </p:spTgt>
                                        </p:tgtEl>
                                        <p:attrNameLst>
                                          <p:attrName>style.visibility</p:attrName>
                                        </p:attrNameLst>
                                      </p:cBhvr>
                                      <p:to>
                                        <p:strVal val="visible"/>
                                      </p:to>
                                    </p:set>
                                    <p:animEffect transition="in" filter="wipe(left)">
                                      <p:cBhvr>
                                        <p:cTn id="12" dur="500"/>
                                        <p:tgtEl>
                                          <p:spTgt spid="256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uiExpand="1" build="p" bldLvl="4"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bg bwMode="auto">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7650" name="FlagCount" hidden="1">
            <a:hlinkClick r:id="rId4"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
        <p:nvSpPr>
          <p:cNvPr id="27651" name="Rectangle 3"/>
          <p:cNvSpPr>
            <a:spLocks noGrp="1" noChangeArrowheads="1"/>
          </p:cNvSpPr>
          <p:nvPr>
            <p:ph type="title" idx="4294967295"/>
          </p:nvPr>
        </p:nvSpPr>
        <p:spPr>
          <a:xfrm>
            <a:off x="467360" y="785305"/>
            <a:ext cx="5037328" cy="2109787"/>
          </a:xfrm>
        </p:spPr>
        <p:txBody>
          <a:bodyPr/>
          <a:lstStyle/>
          <a:p>
            <a:pPr>
              <a:lnSpc>
                <a:spcPct val="110000"/>
              </a:lnSpc>
            </a:pPr>
            <a:r>
              <a:rPr lang="zh-CN" altLang="en-US" sz="2400" b="0" dirty="0">
                <a:solidFill>
                  <a:schemeClr val="accent2"/>
                </a:solidFill>
                <a:latin typeface="黑体" panose="02010609060101010101" pitchFamily="49" charset="-122"/>
                <a:ea typeface="黑体" panose="02010609060101010101" pitchFamily="49" charset="-122"/>
              </a:rPr>
              <a:t>经济学基本原理之：</a:t>
            </a:r>
            <a:br>
              <a:rPr lang="en-US" altLang="zh-CN" sz="4400" b="0" dirty="0">
                <a:solidFill>
                  <a:schemeClr val="accent2"/>
                </a:solidFill>
                <a:latin typeface="黑体" panose="02010609060101010101" pitchFamily="49" charset="-122"/>
                <a:ea typeface="黑体" panose="02010609060101010101" pitchFamily="49" charset="-122"/>
              </a:rPr>
            </a:br>
            <a:r>
              <a:rPr lang="zh-CN" altLang="en-US" sz="4400" b="0" dirty="0">
                <a:solidFill>
                  <a:schemeClr val="accent2"/>
                </a:solidFill>
                <a:latin typeface="黑体" panose="02010609060101010101" pitchFamily="49" charset="-122"/>
                <a:ea typeface="黑体" panose="02010609060101010101" pitchFamily="49" charset="-122"/>
              </a:rPr>
              <a:t>三、人们如何相互交易</a:t>
            </a:r>
          </a:p>
        </p:txBody>
      </p:sp>
      <p:pic>
        <p:nvPicPr>
          <p:cNvPr id="27652" name="Picture 4" descr="stk15994cbi stockbyte gold portrait of business associates shaking hands at a meeting"/>
          <p:cNvPicPr>
            <a:picLocks noChangeAspect="1" noChangeArrowheads="1"/>
          </p:cNvPicPr>
          <p:nvPr/>
        </p:nvPicPr>
        <p:blipFill>
          <a:blip r:embed="rId5"/>
          <a:srcRect b="10410"/>
          <a:stretch>
            <a:fillRect/>
          </a:stretch>
        </p:blipFill>
        <p:spPr bwMode="auto">
          <a:xfrm rot="19786315">
            <a:off x="4019550" y="2092325"/>
            <a:ext cx="4003675" cy="3614738"/>
          </a:xfrm>
          <a:prstGeom prst="rect">
            <a:avLst/>
          </a:prstGeom>
          <a:noFill/>
          <a:ln w="9525">
            <a:noFill/>
            <a:miter lim="800000"/>
            <a:headEnd/>
            <a:tailEnd/>
          </a:ln>
          <a:effectLst>
            <a:outerShdw dist="104727" dir="842175" algn="ctr" rotWithShape="0">
              <a:srgbClr val="003399">
                <a:alpha val="50000"/>
              </a:srgbClr>
            </a:outerShdw>
          </a:effec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dirty="0"/>
              <a:t>经济学十大原理</a:t>
            </a:r>
          </a:p>
        </p:txBody>
      </p:sp>
      <p:sp>
        <p:nvSpPr>
          <p:cNvPr id="6" name="灯片编号占位符 2"/>
          <p:cNvSpPr>
            <a:spLocks noGrp="1"/>
          </p:cNvSpPr>
          <p:nvPr>
            <p:ph type="sldNum" sz="quarter" idx="11"/>
          </p:nvPr>
        </p:nvSpPr>
        <p:spPr/>
        <p:txBody>
          <a:bodyPr/>
          <a:lstStyle/>
          <a:p>
            <a:fld id="{F7583CE7-3113-43B3-9D20-8643DC5327A3}" type="slidenum">
              <a:rPr lang="en-US" altLang="zh-CN"/>
              <a:pPr/>
              <a:t>28</a:t>
            </a:fld>
            <a:endParaRPr lang="en-US" altLang="zh-CN"/>
          </a:p>
        </p:txBody>
      </p:sp>
      <p:sp>
        <p:nvSpPr>
          <p:cNvPr id="29698"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a:t>
            </a:r>
            <a:r>
              <a:rPr lang="zh-CN" sz="3600" dirty="0">
                <a:ea typeface="宋体" pitchFamily="2" charset="-122"/>
              </a:rPr>
              <a:t>人们如何相互交易</a:t>
            </a:r>
          </a:p>
        </p:txBody>
      </p:sp>
      <p:sp>
        <p:nvSpPr>
          <p:cNvPr id="29699" name="Rectangle 3"/>
          <p:cNvSpPr>
            <a:spLocks noGrp="1" noChangeArrowheads="1"/>
          </p:cNvSpPr>
          <p:nvPr>
            <p:ph type="body" idx="4294967295"/>
          </p:nvPr>
        </p:nvSpPr>
        <p:spPr>
          <a:xfrm>
            <a:off x="355599" y="1906588"/>
            <a:ext cx="8431213" cy="4306887"/>
          </a:xfrm>
        </p:spPr>
        <p:txBody>
          <a:bodyPr/>
          <a:lstStyle/>
          <a:p>
            <a:pPr marL="0" indent="0" eaLnBrk="1" hangingPunct="1">
              <a:buFontTx/>
              <a:buNone/>
            </a:pPr>
            <a:r>
              <a:rPr lang="zh-CN" altLang="en-US" sz="2400" dirty="0">
                <a:latin typeface="华文中宋" pitchFamily="2" charset="-122"/>
                <a:ea typeface="华文中宋" pitchFamily="2" charset="-122"/>
                <a:sym typeface="Arial" charset="0"/>
              </a:rPr>
              <a:t>国家和个人都能从相互交易中获益。</a:t>
            </a:r>
          </a:p>
          <a:p>
            <a:r>
              <a:rPr lang="zh-CN" sz="2400" dirty="0">
                <a:latin typeface="华文中宋" pitchFamily="2" charset="-122"/>
                <a:ea typeface="华文中宋" pitchFamily="2" charset="-122"/>
              </a:rPr>
              <a:t>人们可以专门生产一种物品或劳务并用来交换其他物品或劳务，而不必自给自足</a:t>
            </a:r>
          </a:p>
          <a:p>
            <a:r>
              <a:rPr lang="zh-CN" sz="2400" dirty="0">
                <a:latin typeface="华文中宋" pitchFamily="2" charset="-122"/>
                <a:ea typeface="华文中宋" pitchFamily="2" charset="-122"/>
              </a:rPr>
              <a:t>国家之间也能从贸易与专业化中受益</a:t>
            </a:r>
          </a:p>
          <a:p>
            <a:pPr lvl="1">
              <a:lnSpc>
                <a:spcPct val="105000"/>
              </a:lnSpc>
              <a:spcBef>
                <a:spcPct val="30000"/>
              </a:spcBef>
            </a:pPr>
            <a:r>
              <a:rPr lang="zh-CN" sz="2400" dirty="0">
                <a:latin typeface="华文中宋" pitchFamily="2" charset="-122"/>
                <a:ea typeface="华文中宋" pitchFamily="2" charset="-122"/>
              </a:rPr>
              <a:t>将他们生产的物品出口而得到一个更好的价格</a:t>
            </a:r>
          </a:p>
          <a:p>
            <a:pPr lvl="1">
              <a:lnSpc>
                <a:spcPct val="105000"/>
              </a:lnSpc>
              <a:spcBef>
                <a:spcPct val="30000"/>
              </a:spcBef>
            </a:pPr>
            <a:r>
              <a:rPr lang="zh-CN" sz="2400" dirty="0">
                <a:latin typeface="华文中宋" pitchFamily="2" charset="-122"/>
                <a:ea typeface="华文中宋" pitchFamily="2" charset="-122"/>
              </a:rPr>
              <a:t>从国外进口更便宜的物品而不用在国内自己生产</a:t>
            </a:r>
            <a:endParaRPr lang="en-US" altLang="zh-CN" sz="2400" dirty="0">
              <a:latin typeface="华文中宋" pitchFamily="2" charset="-122"/>
              <a:ea typeface="华文中宋" pitchFamily="2" charset="-122"/>
            </a:endParaRPr>
          </a:p>
          <a:p>
            <a:pPr marL="57150" indent="0">
              <a:spcBef>
                <a:spcPct val="30000"/>
              </a:spcBef>
              <a:buNone/>
            </a:pPr>
            <a:r>
              <a:rPr lang="zh-CN" altLang="en-US" dirty="0">
                <a:latin typeface="华文中宋" pitchFamily="2" charset="-122"/>
                <a:ea typeface="华文中宋" pitchFamily="2" charset="-122"/>
                <a:sym typeface="Arial" charset="0"/>
              </a:rPr>
              <a:t>【思考与讨论】学校校园的旧自行车或旧书交易</a:t>
            </a:r>
          </a:p>
          <a:p>
            <a:pPr lvl="1">
              <a:lnSpc>
                <a:spcPct val="105000"/>
              </a:lnSpc>
              <a:spcBef>
                <a:spcPct val="30000"/>
              </a:spcBef>
            </a:pPr>
            <a:endParaRPr lang="zh-CN" sz="2800" dirty="0">
              <a:ea typeface="宋体" pitchFamily="2" charset="-122"/>
            </a:endParaRPr>
          </a:p>
        </p:txBody>
      </p:sp>
      <p:sp>
        <p:nvSpPr>
          <p:cNvPr id="29700" name="Text Box 4"/>
          <p:cNvSpPr txBox="1">
            <a:spLocks noChangeArrowheads="1"/>
          </p:cNvSpPr>
          <p:nvPr/>
        </p:nvSpPr>
        <p:spPr bwMode="auto">
          <a:xfrm>
            <a:off x="260349" y="880294"/>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5 :贸易可以使每个人的状况都变得更好</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304800" y="1371600"/>
            <a:ext cx="8642350" cy="4641850"/>
          </a:xfrm>
        </p:spPr>
        <p:txBody>
          <a:bodyPr/>
          <a:lstStyle/>
          <a:p>
            <a:pPr marL="0" indent="0" eaLnBrk="1" hangingPunct="1">
              <a:buFontTx/>
              <a:buNone/>
            </a:pPr>
            <a:r>
              <a:rPr lang="zh-CN" altLang="en-US" sz="2800" b="1" dirty="0">
                <a:latin typeface="华文中宋" pitchFamily="2" charset="-122"/>
                <a:ea typeface="华文中宋" pitchFamily="2" charset="-122"/>
                <a:sym typeface="Arial" charset="0"/>
              </a:rPr>
              <a:t>    </a:t>
            </a:r>
            <a:r>
              <a:rPr lang="zh-CN" altLang="en-US" sz="2800" b="1" dirty="0">
                <a:solidFill>
                  <a:srgbClr val="FF0000"/>
                </a:solidFill>
                <a:latin typeface="华文中宋" pitchFamily="2" charset="-122"/>
                <a:ea typeface="华文中宋" pitchFamily="2" charset="-122"/>
                <a:sym typeface="Arial" charset="0"/>
              </a:rPr>
              <a:t>为什么选择无处不在？稀缺性</a:t>
            </a:r>
          </a:p>
          <a:p>
            <a:pPr marL="0" indent="0" eaLnBrk="1" hangingPunct="1">
              <a:buFontTx/>
              <a:buNone/>
            </a:pPr>
            <a:r>
              <a:rPr lang="zh-CN" altLang="en-US" sz="2800" b="1" dirty="0">
                <a:solidFill>
                  <a:schemeClr val="tx1"/>
                </a:solidFill>
                <a:latin typeface="华文中宋" pitchFamily="2" charset="-122"/>
                <a:ea typeface="华文中宋" pitchFamily="2" charset="-122"/>
                <a:sym typeface="Arial" charset="0"/>
              </a:rPr>
              <a:t>    稀缺性（</a:t>
            </a:r>
            <a:r>
              <a:rPr lang="en-US" altLang="zh-CN" sz="2800" b="1" dirty="0">
                <a:solidFill>
                  <a:schemeClr val="tx1"/>
                </a:solidFill>
                <a:latin typeface="华文中宋" pitchFamily="2" charset="-122"/>
                <a:ea typeface="华文中宋" pitchFamily="2" charset="-122"/>
                <a:sym typeface="Arial" charset="0"/>
              </a:rPr>
              <a:t>Scarcity)</a:t>
            </a:r>
            <a:r>
              <a:rPr lang="zh-CN" altLang="en-US" sz="2800" b="1" dirty="0">
                <a:solidFill>
                  <a:schemeClr val="tx1"/>
                </a:solidFill>
                <a:latin typeface="华文中宋" pitchFamily="2" charset="-122"/>
                <a:ea typeface="华文中宋" pitchFamily="2" charset="-122"/>
                <a:sym typeface="Arial" charset="0"/>
              </a:rPr>
              <a:t>：社会拥有的资源（主要指生产要素，包括劳动、土地、资本、企业家精神和才能等）是有限的， 因而不能生产人们希望拥有的所有物品与劳务。</a:t>
            </a:r>
          </a:p>
          <a:p>
            <a:pPr marL="0" indent="0" eaLnBrk="1" hangingPunct="1">
              <a:buFontTx/>
              <a:buNone/>
            </a:pPr>
            <a:r>
              <a:rPr lang="zh-CN" altLang="en-US" sz="2800" b="1" dirty="0">
                <a:solidFill>
                  <a:schemeClr val="tx1"/>
                </a:solidFill>
                <a:latin typeface="华文中宋" pitchFamily="2" charset="-122"/>
                <a:ea typeface="华文中宋" pitchFamily="2" charset="-122"/>
                <a:sym typeface="Arial" charset="0"/>
              </a:rPr>
              <a:t>    </a:t>
            </a:r>
            <a:r>
              <a:rPr lang="zh-CN" altLang="en-US" b="1" dirty="0">
                <a:solidFill>
                  <a:srgbClr val="FF0000"/>
                </a:solidFill>
                <a:latin typeface="华文中宋" pitchFamily="2" charset="-122"/>
                <a:ea typeface="华文中宋" pitchFamily="2" charset="-122"/>
                <a:sym typeface="Arial" charset="0"/>
              </a:rPr>
              <a:t>基本假设：</a:t>
            </a:r>
          </a:p>
          <a:p>
            <a:pPr eaLnBrk="1" hangingPunct="1">
              <a:buFont typeface="Wingdings" panose="05000000000000000000" pitchFamily="2" charset="2"/>
              <a:buChar char="Ø"/>
            </a:pPr>
            <a:r>
              <a:rPr lang="zh-CN" altLang="en-US" sz="2800" b="1" dirty="0">
                <a:solidFill>
                  <a:schemeClr val="tx1"/>
                </a:solidFill>
                <a:latin typeface="华文中宋" pitchFamily="2" charset="-122"/>
                <a:ea typeface="华文中宋" pitchFamily="2" charset="-122"/>
                <a:sym typeface="Arial" charset="0"/>
              </a:rPr>
              <a:t> 人类的欲望是无穷的</a:t>
            </a:r>
          </a:p>
          <a:p>
            <a:pPr eaLnBrk="1" hangingPunct="1">
              <a:buFont typeface="Wingdings" panose="05000000000000000000" pitchFamily="2" charset="2"/>
              <a:buChar char="Ø"/>
            </a:pPr>
            <a:r>
              <a:rPr lang="zh-CN" altLang="en-US" sz="2800" b="1" dirty="0">
                <a:solidFill>
                  <a:schemeClr val="tx1"/>
                </a:solidFill>
                <a:latin typeface="华文中宋" pitchFamily="2" charset="-122"/>
                <a:ea typeface="华文中宋" pitchFamily="2" charset="-122"/>
                <a:sym typeface="Arial" charset="0"/>
              </a:rPr>
              <a:t> 资源是有限的</a:t>
            </a:r>
          </a:p>
        </p:txBody>
      </p:sp>
      <p:sp>
        <p:nvSpPr>
          <p:cNvPr id="21507" name="Rectangle 3"/>
          <p:cNvSpPr>
            <a:spLocks noGrp="1" noChangeArrowheads="1"/>
          </p:cNvSpPr>
          <p:nvPr/>
        </p:nvSpPr>
        <p:spPr bwMode="auto">
          <a:xfrm>
            <a:off x="228600" y="228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eaLnBrk="1" hangingPunct="1">
              <a:spcBef>
                <a:spcPct val="0"/>
              </a:spcBef>
              <a:buNone/>
            </a:pPr>
            <a:r>
              <a:rPr lang="zh-CN" altLang="en-US" sz="3800" dirty="0">
                <a:solidFill>
                  <a:srgbClr val="333399"/>
                </a:solidFill>
                <a:latin typeface="+mj-lt"/>
                <a:ea typeface="宋体" charset="-122"/>
                <a:cs typeface="+mj-cs"/>
                <a:sym typeface="Arial" charset="0"/>
              </a:rPr>
              <a:t>什么是经济学？</a:t>
            </a:r>
          </a:p>
        </p:txBody>
      </p:sp>
    </p:spTree>
    <p:extLst>
      <p:ext uri="{BB962C8B-B14F-4D97-AF65-F5344CB8AC3E}">
        <p14:creationId xmlns:p14="http://schemas.microsoft.com/office/powerpoint/2010/main" val="32738491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9F2A4B79-A12B-4007-9D28-79D78FEE5713}" type="slidenum">
              <a:rPr lang="en-US" altLang="zh-CN"/>
              <a:pPr/>
              <a:t>29</a:t>
            </a:fld>
            <a:endParaRPr lang="en-US" altLang="zh-CN"/>
          </a:p>
        </p:txBody>
      </p:sp>
      <p:sp>
        <p:nvSpPr>
          <p:cNvPr id="31746"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三、人们如何相互交易</a:t>
            </a:r>
          </a:p>
        </p:txBody>
      </p:sp>
      <p:sp>
        <p:nvSpPr>
          <p:cNvPr id="31747" name="Rectangle 3"/>
          <p:cNvSpPr>
            <a:spLocks noGrp="1" noChangeArrowheads="1"/>
          </p:cNvSpPr>
          <p:nvPr>
            <p:ph type="body" idx="4294967295"/>
          </p:nvPr>
        </p:nvSpPr>
        <p:spPr>
          <a:xfrm>
            <a:off x="480218" y="1940306"/>
            <a:ext cx="8181975" cy="4292600"/>
          </a:xfrm>
        </p:spPr>
        <p:txBody>
          <a:bodyPr/>
          <a:lstStyle/>
          <a:p>
            <a:r>
              <a:rPr lang="zh-CN" b="1" dirty="0">
                <a:solidFill>
                  <a:srgbClr val="CC0000"/>
                </a:solidFill>
                <a:latin typeface="华文中宋" panose="02010600040101010101" pitchFamily="2" charset="-122"/>
                <a:ea typeface="华文中宋" panose="02010600040101010101" pitchFamily="2" charset="-122"/>
              </a:rPr>
              <a:t>市场:  </a:t>
            </a:r>
            <a:r>
              <a:rPr lang="zh-CN" altLang="en-US" dirty="0">
                <a:latin typeface="华文中宋" panose="02010600040101010101" pitchFamily="2" charset="-122"/>
                <a:ea typeface="华文中宋" panose="02010600040101010101" pitchFamily="2" charset="-122"/>
              </a:rPr>
              <a:t>让</a:t>
            </a:r>
            <a:r>
              <a:rPr lang="zh-CN" dirty="0">
                <a:latin typeface="华文中宋" panose="02010600040101010101" pitchFamily="2" charset="-122"/>
                <a:ea typeface="华文中宋" panose="02010600040101010101" pitchFamily="2" charset="-122"/>
              </a:rPr>
              <a:t>买者与卖者</a:t>
            </a:r>
            <a:r>
              <a:rPr lang="zh-CN" altLang="en-US" dirty="0">
                <a:latin typeface="华文中宋" panose="02010600040101010101" pitchFamily="2" charset="-122"/>
                <a:ea typeface="华文中宋" panose="02010600040101010101" pitchFamily="2" charset="-122"/>
              </a:rPr>
              <a:t>在一起的任何安排</a:t>
            </a:r>
            <a:br>
              <a:rPr lang="zh-CN" dirty="0">
                <a:latin typeface="华文中宋" panose="02010600040101010101" pitchFamily="2" charset="-122"/>
                <a:ea typeface="华文中宋" panose="02010600040101010101" pitchFamily="2" charset="-122"/>
              </a:rPr>
            </a:br>
            <a:r>
              <a:rPr lang="zh-CN" dirty="0">
                <a:latin typeface="华文中宋" panose="02010600040101010101" pitchFamily="2" charset="-122"/>
                <a:ea typeface="华文中宋" panose="02010600040101010101" pitchFamily="2" charset="-122"/>
              </a:rPr>
              <a:t>    (不必要在同一个地点)</a:t>
            </a:r>
          </a:p>
          <a:p>
            <a:pPr>
              <a:spcBef>
                <a:spcPct val="50000"/>
              </a:spcBef>
            </a:pPr>
            <a:r>
              <a:rPr lang="zh-CN" sz="2900" dirty="0">
                <a:latin typeface="华文中宋" pitchFamily="2" charset="-122"/>
                <a:ea typeface="华文中宋" pitchFamily="2" charset="-122"/>
              </a:rPr>
              <a:t>组织经济活动意味着需要决定</a:t>
            </a:r>
          </a:p>
          <a:p>
            <a:pPr lvl="1">
              <a:lnSpc>
                <a:spcPct val="105000"/>
              </a:lnSpc>
              <a:spcBef>
                <a:spcPct val="20000"/>
              </a:spcBef>
            </a:pPr>
            <a:r>
              <a:rPr lang="zh-CN" sz="2900" dirty="0">
                <a:latin typeface="华文中宋" pitchFamily="2" charset="-122"/>
                <a:ea typeface="华文中宋" pitchFamily="2" charset="-122"/>
                <a:cs typeface="+mn-cs"/>
              </a:rPr>
              <a:t>生产</a:t>
            </a:r>
            <a:r>
              <a:rPr lang="zh-CN" altLang="en-US" sz="2900" dirty="0">
                <a:latin typeface="华文中宋" pitchFamily="2" charset="-122"/>
                <a:ea typeface="华文中宋" pitchFamily="2" charset="-122"/>
                <a:cs typeface="+mn-cs"/>
              </a:rPr>
              <a:t>什么，生产多少</a:t>
            </a:r>
            <a:endParaRPr lang="zh-CN" sz="2900" dirty="0">
              <a:latin typeface="华文中宋" pitchFamily="2" charset="-122"/>
              <a:ea typeface="华文中宋" pitchFamily="2" charset="-122"/>
              <a:cs typeface="+mn-cs"/>
            </a:endParaRPr>
          </a:p>
          <a:p>
            <a:pPr lvl="1">
              <a:lnSpc>
                <a:spcPct val="105000"/>
              </a:lnSpc>
              <a:spcBef>
                <a:spcPct val="20000"/>
              </a:spcBef>
            </a:pPr>
            <a:r>
              <a:rPr lang="zh-CN" sz="2900" dirty="0">
                <a:latin typeface="华文中宋" pitchFamily="2" charset="-122"/>
                <a:ea typeface="华文中宋" pitchFamily="2" charset="-122"/>
                <a:cs typeface="+mn-cs"/>
              </a:rPr>
              <a:t>怎么生产</a:t>
            </a:r>
          </a:p>
          <a:p>
            <a:pPr lvl="1">
              <a:lnSpc>
                <a:spcPct val="105000"/>
              </a:lnSpc>
              <a:spcBef>
                <a:spcPct val="20000"/>
              </a:spcBef>
            </a:pPr>
            <a:r>
              <a:rPr lang="zh-CN" sz="2900" dirty="0">
                <a:latin typeface="华文中宋" pitchFamily="2" charset="-122"/>
                <a:ea typeface="华文中宋" pitchFamily="2" charset="-122"/>
                <a:cs typeface="+mn-cs"/>
              </a:rPr>
              <a:t>谁将得到它们</a:t>
            </a:r>
          </a:p>
        </p:txBody>
      </p:sp>
      <p:sp>
        <p:nvSpPr>
          <p:cNvPr id="31748"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a:t>
            </a:r>
            <a:r>
              <a:rPr lang="en-US" altLang="zh-CN" sz="3200" b="1">
                <a:solidFill>
                  <a:srgbClr val="008000"/>
                </a:solidFill>
                <a:ea typeface="宋体" pitchFamily="2" charset="-122"/>
              </a:rPr>
              <a:t>6 :</a:t>
            </a:r>
            <a:r>
              <a:rPr lang="zh-CN" sz="3200" b="1">
                <a:solidFill>
                  <a:srgbClr val="008000"/>
                </a:solidFill>
                <a:ea typeface="宋体" pitchFamily="2" charset="-122"/>
              </a:rPr>
              <a:t>市场通常是组织经济活动的一种好方法</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wipe(left)">
                                      <p:cBhvr>
                                        <p:cTn id="12" dur="500"/>
                                        <p:tgtEl>
                                          <p:spTgt spid="3174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wipe(left)">
                                      <p:cBhvr>
                                        <p:cTn id="15" dur="500"/>
                                        <p:tgtEl>
                                          <p:spTgt spid="3174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747">
                                            <p:txEl>
                                              <p:pRg st="3" end="3"/>
                                            </p:txEl>
                                          </p:spTgt>
                                        </p:tgtEl>
                                        <p:attrNameLst>
                                          <p:attrName>style.visibility</p:attrName>
                                        </p:attrNameLst>
                                      </p:cBhvr>
                                      <p:to>
                                        <p:strVal val="visible"/>
                                      </p:to>
                                    </p:set>
                                    <p:animEffect transition="in" filter="wipe(left)">
                                      <p:cBhvr>
                                        <p:cTn id="18" dur="500"/>
                                        <p:tgtEl>
                                          <p:spTgt spid="3174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747">
                                            <p:txEl>
                                              <p:pRg st="4" end="4"/>
                                            </p:txEl>
                                          </p:spTgt>
                                        </p:tgtEl>
                                        <p:attrNameLst>
                                          <p:attrName>style.visibility</p:attrName>
                                        </p:attrNameLst>
                                      </p:cBhvr>
                                      <p:to>
                                        <p:strVal val="visible"/>
                                      </p:to>
                                    </p:set>
                                    <p:animEffect transition="in" filter="wipe(left)">
                                      <p:cBhvr>
                                        <p:cTn id="21"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CB25B881-10A4-4651-979D-7AA2930CA3A1}" type="slidenum">
              <a:rPr lang="en-US" altLang="zh-CN"/>
              <a:pPr/>
              <a:t>30</a:t>
            </a:fld>
            <a:endParaRPr lang="en-US" altLang="zh-CN"/>
          </a:p>
        </p:txBody>
      </p:sp>
      <p:sp>
        <p:nvSpPr>
          <p:cNvPr id="33794"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a:t>
            </a:r>
            <a:r>
              <a:rPr lang="zh-CN" sz="3600" dirty="0">
                <a:ea typeface="宋体" pitchFamily="2" charset="-122"/>
              </a:rPr>
              <a:t>人们如何相互交易</a:t>
            </a:r>
          </a:p>
        </p:txBody>
      </p:sp>
      <p:sp>
        <p:nvSpPr>
          <p:cNvPr id="33795" name="Rectangle 3"/>
          <p:cNvSpPr>
            <a:spLocks noGrp="1" noChangeArrowheads="1"/>
          </p:cNvSpPr>
          <p:nvPr>
            <p:ph type="body" idx="4294967295"/>
          </p:nvPr>
        </p:nvSpPr>
        <p:spPr>
          <a:xfrm>
            <a:off x="377031" y="1941132"/>
            <a:ext cx="8388350" cy="4098925"/>
          </a:xfrm>
        </p:spPr>
        <p:txBody>
          <a:bodyPr/>
          <a:lstStyle/>
          <a:p>
            <a:r>
              <a:rPr lang="zh-CN" dirty="0">
                <a:solidFill>
                  <a:srgbClr val="CC0000"/>
                </a:solidFill>
                <a:latin typeface="华文中宋" panose="02010600040101010101" pitchFamily="2" charset="-122"/>
                <a:ea typeface="华文中宋" panose="02010600040101010101" pitchFamily="2" charset="-122"/>
              </a:rPr>
              <a:t>市场经济</a:t>
            </a:r>
            <a:r>
              <a:rPr lang="zh-CN" dirty="0">
                <a:latin typeface="华文中宋" panose="02010600040101010101" pitchFamily="2" charset="-122"/>
                <a:ea typeface="华文中宋" panose="02010600040101010101" pitchFamily="2" charset="-122"/>
              </a:rPr>
              <a:t>：许多企业和家庭在物品和劳务市场上相互交易，通过他们的分散决策来配置资源的经济</a:t>
            </a:r>
          </a:p>
          <a:p>
            <a:r>
              <a:rPr lang="zh-CN" dirty="0">
                <a:latin typeface="华文中宋" panose="02010600040101010101" pitchFamily="2" charset="-122"/>
                <a:ea typeface="华文中宋" panose="02010600040101010101" pitchFamily="2" charset="-122"/>
              </a:rPr>
              <a:t>亚当.斯密在《国富论》（1776）中的著名观察结果：</a:t>
            </a:r>
          </a:p>
          <a:p>
            <a:pPr lvl="1">
              <a:lnSpc>
                <a:spcPct val="105000"/>
              </a:lnSpc>
              <a:spcBef>
                <a:spcPct val="20000"/>
              </a:spcBef>
              <a:buFont typeface="Wingdings" pitchFamily="2" charset="2"/>
              <a:buNone/>
            </a:pPr>
            <a:r>
              <a:rPr lang="zh-CN" sz="2800" dirty="0">
                <a:latin typeface="华文中宋" panose="02010600040101010101" pitchFamily="2" charset="-122"/>
                <a:ea typeface="华文中宋" panose="02010600040101010101" pitchFamily="2" charset="-122"/>
              </a:rPr>
              <a:t>家庭和企业仿佛被一只“</a:t>
            </a:r>
            <a:r>
              <a:rPr lang="zh-CN" sz="2800" dirty="0">
                <a:solidFill>
                  <a:srgbClr val="9900CC"/>
                </a:solidFill>
                <a:latin typeface="华文中宋" panose="02010600040101010101" pitchFamily="2" charset="-122"/>
                <a:ea typeface="华文中宋" panose="02010600040101010101" pitchFamily="2" charset="-122"/>
              </a:rPr>
              <a:t>看不见的手</a:t>
            </a:r>
            <a:r>
              <a:rPr lang="zh-CN" sz="2800" dirty="0">
                <a:latin typeface="华文中宋" panose="02010600040101010101" pitchFamily="2" charset="-122"/>
                <a:ea typeface="华文中宋" panose="02010600040101010101" pitchFamily="2" charset="-122"/>
              </a:rPr>
              <a:t>”所指引，在市场上相互交易，并增进整体经济的福利</a:t>
            </a:r>
          </a:p>
        </p:txBody>
      </p:sp>
      <p:sp>
        <p:nvSpPr>
          <p:cNvPr id="33796"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6 :市场通常是组织经济活动的一种好方法</a:t>
            </a: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dirty="0"/>
              <a:t>经济学十大原理</a:t>
            </a:r>
          </a:p>
        </p:txBody>
      </p:sp>
      <p:sp>
        <p:nvSpPr>
          <p:cNvPr id="6" name="灯片编号占位符 2"/>
          <p:cNvSpPr>
            <a:spLocks noGrp="1"/>
          </p:cNvSpPr>
          <p:nvPr>
            <p:ph type="sldNum" sz="quarter" idx="11"/>
          </p:nvPr>
        </p:nvSpPr>
        <p:spPr/>
        <p:txBody>
          <a:bodyPr/>
          <a:lstStyle/>
          <a:p>
            <a:fld id="{0BFEAEFA-006B-4135-AC1F-F2703FA37F11}" type="slidenum">
              <a:rPr lang="en-US" altLang="zh-CN"/>
              <a:pPr/>
              <a:t>31</a:t>
            </a:fld>
            <a:endParaRPr lang="en-US" altLang="zh-CN"/>
          </a:p>
        </p:txBody>
      </p:sp>
      <p:sp>
        <p:nvSpPr>
          <p:cNvPr id="35842"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a:t>
            </a:r>
            <a:r>
              <a:rPr lang="zh-CN" sz="3600" dirty="0">
                <a:ea typeface="宋体" pitchFamily="2" charset="-122"/>
              </a:rPr>
              <a:t>人们如何相互交易</a:t>
            </a:r>
            <a:r>
              <a:rPr lang="zh-CN" sz="3100" dirty="0">
                <a:ea typeface="宋体" pitchFamily="2" charset="-122"/>
              </a:rPr>
              <a:t> </a:t>
            </a:r>
          </a:p>
        </p:txBody>
      </p:sp>
      <p:sp>
        <p:nvSpPr>
          <p:cNvPr id="35843" name="Rectangle 3"/>
          <p:cNvSpPr>
            <a:spLocks noGrp="1" noChangeArrowheads="1"/>
          </p:cNvSpPr>
          <p:nvPr>
            <p:ph type="body" idx="4294967295"/>
          </p:nvPr>
        </p:nvSpPr>
        <p:spPr>
          <a:xfrm>
            <a:off x="260350" y="1948752"/>
            <a:ext cx="8388350" cy="4238625"/>
          </a:xfrm>
        </p:spPr>
        <p:txBody>
          <a:bodyPr/>
          <a:lstStyle/>
          <a:p>
            <a:pPr>
              <a:spcBef>
                <a:spcPct val="35000"/>
              </a:spcBef>
            </a:pPr>
            <a:r>
              <a:rPr lang="zh-CN" dirty="0">
                <a:latin typeface="华文中宋" panose="02010600040101010101" pitchFamily="2" charset="-122"/>
                <a:ea typeface="华文中宋" panose="02010600040101010101" pitchFamily="2" charset="-122"/>
              </a:rPr>
              <a:t>“看不见的手”通过价格体系来发挥作用:</a:t>
            </a:r>
          </a:p>
          <a:p>
            <a:pPr lvl="1">
              <a:lnSpc>
                <a:spcPct val="105000"/>
              </a:lnSpc>
              <a:spcBef>
                <a:spcPct val="35000"/>
              </a:spcBef>
            </a:pPr>
            <a:r>
              <a:rPr lang="zh-CN" sz="2800" dirty="0">
                <a:latin typeface="华文中宋" panose="02010600040101010101" pitchFamily="2" charset="-122"/>
                <a:ea typeface="华文中宋" panose="02010600040101010101" pitchFamily="2" charset="-122"/>
              </a:rPr>
              <a:t>买者与卖者之间的相互作用决定市场价格</a:t>
            </a:r>
          </a:p>
          <a:p>
            <a:pPr lvl="1">
              <a:lnSpc>
                <a:spcPct val="105000"/>
              </a:lnSpc>
              <a:spcBef>
                <a:spcPct val="35000"/>
              </a:spcBef>
            </a:pPr>
            <a:r>
              <a:rPr lang="zh-CN" sz="2800" dirty="0">
                <a:latin typeface="华文中宋" panose="02010600040101010101" pitchFamily="2" charset="-122"/>
                <a:ea typeface="华文中宋" panose="02010600040101010101" pitchFamily="2" charset="-122"/>
              </a:rPr>
              <a:t>每个价格即反映了物品对于买者的价值，也反映了生产物品的成本</a:t>
            </a:r>
          </a:p>
          <a:p>
            <a:pPr lvl="1">
              <a:lnSpc>
                <a:spcPct val="105000"/>
              </a:lnSpc>
              <a:spcBef>
                <a:spcPct val="35000"/>
              </a:spcBef>
            </a:pPr>
            <a:r>
              <a:rPr lang="zh-CN" sz="2800" dirty="0">
                <a:latin typeface="华文中宋" panose="02010600040101010101" pitchFamily="2" charset="-122"/>
                <a:ea typeface="华文中宋" panose="02010600040101010101" pitchFamily="2" charset="-122"/>
              </a:rPr>
              <a:t>在许多情况下，价格引导自利的家庭与企业做出使社会经济福利最大化的决策</a:t>
            </a:r>
          </a:p>
        </p:txBody>
      </p:sp>
      <p:sp>
        <p:nvSpPr>
          <p:cNvPr id="35844"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6 :市场通常是组织经济活动的一种好方法</a:t>
            </a: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D5743AFD-D59D-4204-B6C3-4C6AB08C4190}" type="slidenum">
              <a:rPr lang="en-US" altLang="zh-CN"/>
              <a:pPr/>
              <a:t>32</a:t>
            </a:fld>
            <a:endParaRPr lang="en-US" altLang="zh-CN"/>
          </a:p>
        </p:txBody>
      </p:sp>
      <p:sp>
        <p:nvSpPr>
          <p:cNvPr id="36866"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三、人们如何相互交易</a:t>
            </a:r>
          </a:p>
        </p:txBody>
      </p:sp>
      <p:sp>
        <p:nvSpPr>
          <p:cNvPr id="36867" name="Rectangle 3"/>
          <p:cNvSpPr>
            <a:spLocks noGrp="1" noChangeArrowheads="1"/>
          </p:cNvSpPr>
          <p:nvPr>
            <p:ph type="body" idx="4294967295"/>
          </p:nvPr>
        </p:nvSpPr>
        <p:spPr>
          <a:xfrm>
            <a:off x="312738" y="2173288"/>
            <a:ext cx="8605837" cy="4132262"/>
          </a:xfrm>
        </p:spPr>
        <p:txBody>
          <a:bodyPr/>
          <a:lstStyle/>
          <a:p>
            <a:pPr marL="285750" indent="-285750"/>
            <a:r>
              <a:rPr lang="zh-CN" dirty="0">
                <a:latin typeface="华文中宋" panose="02010600040101010101" pitchFamily="2" charset="-122"/>
                <a:ea typeface="华文中宋" panose="02010600040101010101" pitchFamily="2" charset="-122"/>
              </a:rPr>
              <a:t>政府的重要作用:  </a:t>
            </a:r>
            <a:r>
              <a:rPr lang="zh-CN" u="sng" dirty="0">
                <a:solidFill>
                  <a:srgbClr val="0033CC"/>
                </a:solidFill>
                <a:latin typeface="华文中宋" panose="02010600040101010101" pitchFamily="2" charset="-122"/>
                <a:ea typeface="华文中宋" panose="02010600040101010101" pitchFamily="2" charset="-122"/>
              </a:rPr>
              <a:t>保护产权</a:t>
            </a:r>
            <a:r>
              <a:rPr lang="zh-CN" dirty="0">
                <a:latin typeface="华文中宋" panose="02010600040101010101" pitchFamily="2" charset="-122"/>
                <a:ea typeface="华文中宋" panose="02010600040101010101" pitchFamily="2" charset="-122"/>
              </a:rPr>
              <a:t>   (通过警察，法庭)</a:t>
            </a:r>
          </a:p>
          <a:p>
            <a:pPr marL="285750" indent="-285750"/>
            <a:r>
              <a:rPr lang="zh-CN" dirty="0">
                <a:latin typeface="华文中宋" panose="02010600040101010101" pitchFamily="2" charset="-122"/>
                <a:ea typeface="华文中宋" panose="02010600040101010101" pitchFamily="2" charset="-122"/>
              </a:rPr>
              <a:t>如果人们的财产存在很大的被侵犯的风险，那么他们便不愿意工作，生产，投资或者购买物品</a:t>
            </a:r>
            <a:endParaRPr lang="en-US" altLang="zh-CN" dirty="0">
              <a:latin typeface="华文中宋" panose="02010600040101010101" pitchFamily="2" charset="-122"/>
              <a:ea typeface="华文中宋" panose="02010600040101010101" pitchFamily="2" charset="-122"/>
            </a:endParaRPr>
          </a:p>
          <a:p>
            <a:pPr marL="0" indent="0">
              <a:buNone/>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eg</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知识产权的保护</a:t>
            </a:r>
            <a:endParaRPr lang="en-US" altLang="zh-CN" dirty="0">
              <a:latin typeface="华文中宋" panose="02010600040101010101" pitchFamily="2" charset="-122"/>
              <a:ea typeface="华文中宋" panose="02010600040101010101" pitchFamily="2" charset="-122"/>
            </a:endParaRPr>
          </a:p>
          <a:p>
            <a:pPr marL="285750" indent="-285750"/>
            <a:endParaRPr lang="en-US" altLang="zh-CN" dirty="0">
              <a:latin typeface="华文中宋" panose="02010600040101010101" pitchFamily="2" charset="-122"/>
              <a:ea typeface="华文中宋" panose="02010600040101010101" pitchFamily="2" charset="-122"/>
            </a:endParaRPr>
          </a:p>
          <a:p>
            <a:pPr marL="285750" indent="-285750">
              <a:buNone/>
            </a:pPr>
            <a:endParaRPr lang="zh-CN" dirty="0">
              <a:ea typeface="宋体" pitchFamily="2" charset="-122"/>
            </a:endParaRPr>
          </a:p>
        </p:txBody>
      </p:sp>
      <p:sp>
        <p:nvSpPr>
          <p:cNvPr id="36868"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 </a:t>
            </a:r>
            <a:r>
              <a:rPr lang="en-US" altLang="zh-CN" sz="3200" b="1">
                <a:solidFill>
                  <a:srgbClr val="008000"/>
                </a:solidFill>
                <a:ea typeface="宋体" pitchFamily="2" charset="-122"/>
              </a:rPr>
              <a:t>7 :</a:t>
            </a:r>
            <a:r>
              <a:rPr lang="zh-CN" sz="3200" b="1">
                <a:solidFill>
                  <a:srgbClr val="008000"/>
                </a:solidFill>
                <a:ea typeface="宋体" pitchFamily="2" charset="-122"/>
              </a:rPr>
              <a:t>政府有时可以改善市场结果</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left)">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wipe(left)">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wipe(left)">
                                      <p:cBhvr>
                                        <p:cTn id="17" dur="500"/>
                                        <p:tgtEl>
                                          <p:spTgt spid="36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bldLvl="5"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457A95D3-A99D-4B7D-A149-50E0EAB97E6C}" type="slidenum">
              <a:rPr lang="en-US" altLang="zh-CN"/>
              <a:pPr/>
              <a:t>33</a:t>
            </a:fld>
            <a:endParaRPr lang="en-US" altLang="zh-CN"/>
          </a:p>
        </p:txBody>
      </p:sp>
      <p:sp>
        <p:nvSpPr>
          <p:cNvPr id="38914"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三、</a:t>
            </a:r>
            <a:r>
              <a:rPr lang="zh-CN" sz="3600" dirty="0">
                <a:ea typeface="宋体" pitchFamily="2" charset="-122"/>
              </a:rPr>
              <a:t>人们如何相互交易</a:t>
            </a:r>
          </a:p>
        </p:txBody>
      </p:sp>
      <p:sp>
        <p:nvSpPr>
          <p:cNvPr id="38915" name="Rectangle 3"/>
          <p:cNvSpPr>
            <a:spLocks noGrp="1" noChangeArrowheads="1"/>
          </p:cNvSpPr>
          <p:nvPr>
            <p:ph type="body" idx="4294967295"/>
          </p:nvPr>
        </p:nvSpPr>
        <p:spPr>
          <a:xfrm>
            <a:off x="260350" y="1799431"/>
            <a:ext cx="8451850" cy="4593432"/>
          </a:xfrm>
        </p:spPr>
        <p:txBody>
          <a:bodyPr/>
          <a:lstStyle/>
          <a:p>
            <a:pPr marL="287338" indent="-287338">
              <a:spcBef>
                <a:spcPct val="35000"/>
              </a:spcBef>
            </a:pPr>
            <a:r>
              <a:rPr lang="zh-CN" sz="2400" b="1" dirty="0">
                <a:solidFill>
                  <a:srgbClr val="CC0000"/>
                </a:solidFill>
                <a:latin typeface="华文中宋" panose="02010600040101010101" pitchFamily="2" charset="-122"/>
                <a:ea typeface="华文中宋" panose="02010600040101010101" pitchFamily="2" charset="-122"/>
              </a:rPr>
              <a:t>市场失灵：</a:t>
            </a:r>
            <a:r>
              <a:rPr lang="zh-CN" sz="2400" dirty="0">
                <a:latin typeface="华文中宋" panose="02010600040101010101" pitchFamily="2" charset="-122"/>
                <a:ea typeface="华文中宋" panose="02010600040101010101" pitchFamily="2" charset="-122"/>
              </a:rPr>
              <a:t>市场本身不能有效配置资源的情况  </a:t>
            </a:r>
          </a:p>
          <a:p>
            <a:pPr marL="287338" indent="-287338">
              <a:spcBef>
                <a:spcPct val="35000"/>
              </a:spcBef>
            </a:pPr>
            <a:r>
              <a:rPr lang="zh-CN" sz="2400" dirty="0">
                <a:latin typeface="华文中宋" panose="02010600040101010101" pitchFamily="2" charset="-122"/>
                <a:ea typeface="华文中宋" panose="02010600040101010101" pitchFamily="2" charset="-122"/>
              </a:rPr>
              <a:t>原因：</a:t>
            </a:r>
          </a:p>
          <a:p>
            <a:pPr marL="674688" lvl="1" indent="-273050">
              <a:lnSpc>
                <a:spcPct val="105000"/>
              </a:lnSpc>
            </a:pPr>
            <a:r>
              <a:rPr lang="zh-CN" sz="2400" b="1" dirty="0">
                <a:solidFill>
                  <a:srgbClr val="CC0000"/>
                </a:solidFill>
                <a:latin typeface="华文中宋" panose="02010600040101010101" pitchFamily="2" charset="-122"/>
                <a:ea typeface="华文中宋" panose="02010600040101010101" pitchFamily="2" charset="-122"/>
              </a:rPr>
              <a:t>外部性：</a:t>
            </a:r>
            <a:r>
              <a:rPr lang="zh-CN" sz="2400" dirty="0">
                <a:latin typeface="华文中宋" panose="02010600040101010101" pitchFamily="2" charset="-122"/>
                <a:ea typeface="华文中宋" panose="02010600040101010101" pitchFamily="2" charset="-122"/>
              </a:rPr>
              <a:t>生产或消费一个物品影响到旁观者的福利（比如：污染）</a:t>
            </a:r>
          </a:p>
          <a:p>
            <a:pPr marL="674688" lvl="1" indent="-273050">
              <a:lnSpc>
                <a:spcPct val="105000"/>
              </a:lnSpc>
            </a:pPr>
            <a:r>
              <a:rPr lang="zh-CN" sz="2400" b="1" dirty="0">
                <a:solidFill>
                  <a:srgbClr val="CC0000"/>
                </a:solidFill>
                <a:latin typeface="华文中宋" panose="02010600040101010101" pitchFamily="2" charset="-122"/>
                <a:ea typeface="华文中宋" panose="02010600040101010101" pitchFamily="2" charset="-122"/>
              </a:rPr>
              <a:t>市场势力：</a:t>
            </a:r>
            <a:r>
              <a:rPr lang="zh-CN" sz="2400" dirty="0">
                <a:latin typeface="华文中宋" panose="02010600040101010101" pitchFamily="2" charset="-122"/>
                <a:ea typeface="华文中宋" panose="02010600040101010101" pitchFamily="2" charset="-122"/>
              </a:rPr>
              <a:t>单个买者或卖者有能显著影响市场价格的能力（比如，垄断）</a:t>
            </a:r>
          </a:p>
          <a:p>
            <a:pPr marL="287338" indent="-287338">
              <a:spcBef>
                <a:spcPct val="40000"/>
              </a:spcBef>
            </a:pPr>
            <a:r>
              <a:rPr lang="zh-CN" sz="2400" dirty="0">
                <a:latin typeface="华文中宋" panose="02010600040101010101" pitchFamily="2" charset="-122"/>
                <a:ea typeface="华文中宋" panose="02010600040101010101" pitchFamily="2" charset="-122"/>
              </a:rPr>
              <a:t>在这些情况下，公共政策能</a:t>
            </a:r>
            <a:r>
              <a:rPr lang="zh-CN" sz="2400" dirty="0">
                <a:solidFill>
                  <a:srgbClr val="0033CC"/>
                </a:solidFill>
                <a:latin typeface="华文中宋" panose="02010600040101010101" pitchFamily="2" charset="-122"/>
                <a:ea typeface="华文中宋" panose="02010600040101010101" pitchFamily="2" charset="-122"/>
              </a:rPr>
              <a:t>增进效率</a:t>
            </a:r>
            <a:endParaRPr lang="en-US" altLang="zh-CN" sz="2400" dirty="0">
              <a:solidFill>
                <a:srgbClr val="0033CC"/>
              </a:solidFill>
              <a:latin typeface="华文中宋" panose="02010600040101010101" pitchFamily="2" charset="-122"/>
              <a:ea typeface="华文中宋" panose="02010600040101010101" pitchFamily="2" charset="-122"/>
            </a:endParaRPr>
          </a:p>
          <a:p>
            <a:pPr marL="344488" indent="-344488">
              <a:spcBef>
                <a:spcPct val="15000"/>
              </a:spcBef>
            </a:pPr>
            <a:r>
              <a:rPr lang="zh-CN" altLang="zh-CN" sz="2400" dirty="0">
                <a:latin typeface="华文中宋" panose="02010600040101010101" pitchFamily="2" charset="-122"/>
                <a:ea typeface="华文中宋" panose="02010600040101010101" pitchFamily="2" charset="-122"/>
              </a:rPr>
              <a:t>政府可以改变市场结果以</a:t>
            </a:r>
            <a:r>
              <a:rPr lang="zh-CN" altLang="zh-CN" sz="2400" u="sng" dirty="0">
                <a:solidFill>
                  <a:srgbClr val="0033CC"/>
                </a:solidFill>
                <a:latin typeface="华文中宋" panose="02010600040101010101" pitchFamily="2" charset="-122"/>
                <a:ea typeface="华文中宋" panose="02010600040101010101" pitchFamily="2" charset="-122"/>
              </a:rPr>
              <a:t>促进公平</a:t>
            </a:r>
          </a:p>
          <a:p>
            <a:pPr marL="344488" indent="-344488">
              <a:spcBef>
                <a:spcPct val="40000"/>
              </a:spcBef>
            </a:pPr>
            <a:r>
              <a:rPr lang="zh-CN" altLang="zh-CN" sz="2400" dirty="0">
                <a:latin typeface="华文中宋" panose="02010600040101010101" pitchFamily="2" charset="-122"/>
                <a:ea typeface="华文中宋" panose="02010600040101010101" pitchFamily="2" charset="-122"/>
              </a:rPr>
              <a:t>如果经济福利的市场分配结果不是合意的，税收或福利政策能改变经济“蛋糕”的分配方式</a:t>
            </a:r>
          </a:p>
          <a:p>
            <a:pPr marL="287338" indent="-287338">
              <a:spcBef>
                <a:spcPct val="40000"/>
              </a:spcBef>
            </a:pPr>
            <a:endParaRPr lang="zh-CN" sz="2400" dirty="0">
              <a:solidFill>
                <a:srgbClr val="0033CC"/>
              </a:solidFill>
              <a:latin typeface="华文中宋" panose="02010600040101010101" pitchFamily="2" charset="-122"/>
              <a:ea typeface="华文中宋" panose="02010600040101010101" pitchFamily="2" charset="-122"/>
            </a:endParaRPr>
          </a:p>
        </p:txBody>
      </p:sp>
      <p:sp>
        <p:nvSpPr>
          <p:cNvPr id="38916"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 7 :政府有时可以改善市场结果</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left)">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wipe(left)">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wipe(left)">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wipe(left)">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wipe(left)">
                                      <p:cBhvr>
                                        <p:cTn id="27" dur="500"/>
                                        <p:tgtEl>
                                          <p:spTgt spid="38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15">
                                            <p:txEl>
                                              <p:pRg st="5" end="5"/>
                                            </p:txEl>
                                          </p:spTgt>
                                        </p:tgtEl>
                                        <p:attrNameLst>
                                          <p:attrName>style.visibility</p:attrName>
                                        </p:attrNameLst>
                                      </p:cBhvr>
                                      <p:to>
                                        <p:strVal val="visible"/>
                                      </p:to>
                                    </p:set>
                                    <p:animEffect transition="in" filter="wipe(left)">
                                      <p:cBhvr>
                                        <p:cTn id="32" dur="500"/>
                                        <p:tgtEl>
                                          <p:spTgt spid="389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15">
                                            <p:txEl>
                                              <p:pRg st="6" end="6"/>
                                            </p:txEl>
                                          </p:spTgt>
                                        </p:tgtEl>
                                        <p:attrNameLst>
                                          <p:attrName>style.visibility</p:attrName>
                                        </p:attrNameLst>
                                      </p:cBhvr>
                                      <p:to>
                                        <p:strVal val="visible"/>
                                      </p:to>
                                    </p:set>
                                    <p:animEffect transition="in" filter="wipe(left)">
                                      <p:cBhvr>
                                        <p:cTn id="37" dur="5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bldLvl="5"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574675" y="1484313"/>
            <a:ext cx="8218488" cy="4773612"/>
          </a:xfrm>
        </p:spPr>
        <p:txBody>
          <a:bodyPr/>
          <a:lstStyle/>
          <a:p>
            <a:pPr marL="0" indent="0">
              <a:buClr>
                <a:srgbClr val="669900"/>
              </a:buClr>
              <a:buFont typeface="Wingdings" pitchFamily="2" charset="2"/>
              <a:buNone/>
            </a:pPr>
            <a:r>
              <a:rPr lang="zh-CN" dirty="0">
                <a:ea typeface="宋体" pitchFamily="2" charset="-122"/>
              </a:rPr>
              <a:t>政府在下述情形中发挥何种作用？政府的干预有助于结果的改善吗？</a:t>
            </a:r>
          </a:p>
          <a:p>
            <a:pPr marL="627063" lvl="1" indent="-512763">
              <a:lnSpc>
                <a:spcPct val="105000"/>
              </a:lnSpc>
              <a:spcBef>
                <a:spcPct val="30000"/>
              </a:spcBef>
              <a:buClr>
                <a:srgbClr val="669900"/>
              </a:buClr>
              <a:buFont typeface="Wingdings" pitchFamily="2" charset="2"/>
              <a:buNone/>
            </a:pPr>
            <a:r>
              <a:rPr lang="zh-CN" sz="2800" b="1" i="1" dirty="0">
                <a:solidFill>
                  <a:srgbClr val="339966"/>
                </a:solidFill>
                <a:ea typeface="宋体" pitchFamily="2" charset="-122"/>
              </a:rPr>
              <a:t>a. </a:t>
            </a:r>
            <a:r>
              <a:rPr lang="zh-CN" sz="2800" dirty="0">
                <a:latin typeface="宋体" pitchFamily="2" charset="-122"/>
                <a:ea typeface="宋体" pitchFamily="2" charset="-122"/>
              </a:rPr>
              <a:t>公立学校</a:t>
            </a:r>
            <a:r>
              <a:rPr lang="zh-CN" sz="2800" dirty="0">
                <a:solidFill>
                  <a:srgbClr val="339966"/>
                </a:solidFill>
                <a:ea typeface="宋体" pitchFamily="2" charset="-122"/>
              </a:rPr>
              <a:t>	</a:t>
            </a:r>
            <a:endParaRPr lang="zh-CN" sz="2800" dirty="0">
              <a:ea typeface="宋体" pitchFamily="2" charset="-122"/>
            </a:endParaRPr>
          </a:p>
          <a:p>
            <a:pPr marL="627063" lvl="1" indent="-512763">
              <a:lnSpc>
                <a:spcPct val="105000"/>
              </a:lnSpc>
              <a:spcBef>
                <a:spcPct val="30000"/>
              </a:spcBef>
              <a:buClr>
                <a:srgbClr val="669900"/>
              </a:buClr>
              <a:buFont typeface="Wingdings" pitchFamily="2" charset="2"/>
              <a:buNone/>
            </a:pPr>
            <a:r>
              <a:rPr lang="zh-CN" sz="2800" b="1" i="1" dirty="0">
                <a:solidFill>
                  <a:srgbClr val="339966"/>
                </a:solidFill>
                <a:ea typeface="宋体" pitchFamily="2" charset="-122"/>
              </a:rPr>
              <a:t>b.</a:t>
            </a:r>
            <a:r>
              <a:rPr lang="zh-CN" sz="2800" dirty="0">
                <a:ea typeface="宋体" pitchFamily="2" charset="-122"/>
              </a:rPr>
              <a:t>工作环境安全的监管</a:t>
            </a:r>
            <a:endParaRPr lang="zh-CN" sz="2800" dirty="0">
              <a:solidFill>
                <a:srgbClr val="339966"/>
              </a:solidFill>
              <a:ea typeface="宋体" pitchFamily="2" charset="-122"/>
            </a:endParaRPr>
          </a:p>
          <a:p>
            <a:pPr marL="627063" lvl="1" indent="-512763">
              <a:lnSpc>
                <a:spcPct val="105000"/>
              </a:lnSpc>
              <a:spcBef>
                <a:spcPct val="30000"/>
              </a:spcBef>
              <a:buClr>
                <a:srgbClr val="669900"/>
              </a:buClr>
              <a:buFont typeface="Wingdings" pitchFamily="2" charset="2"/>
              <a:buNone/>
            </a:pPr>
            <a:r>
              <a:rPr lang="zh-CN" sz="2800" b="1" i="1" dirty="0">
                <a:solidFill>
                  <a:srgbClr val="339966"/>
                </a:solidFill>
                <a:ea typeface="宋体" pitchFamily="2" charset="-122"/>
              </a:rPr>
              <a:t>c.</a:t>
            </a:r>
            <a:r>
              <a:rPr lang="zh-CN" sz="2800" dirty="0">
                <a:ea typeface="宋体" pitchFamily="2" charset="-122"/>
              </a:rPr>
              <a:t>公共高速公路</a:t>
            </a:r>
            <a:r>
              <a:rPr lang="zh-CN" sz="2800" i="1" dirty="0">
                <a:solidFill>
                  <a:srgbClr val="339966"/>
                </a:solidFill>
                <a:ea typeface="宋体" pitchFamily="2" charset="-122"/>
              </a:rPr>
              <a:t>	</a:t>
            </a:r>
            <a:endParaRPr lang="zh-CN" sz="2800" dirty="0">
              <a:ea typeface="宋体" pitchFamily="2" charset="-122"/>
            </a:endParaRPr>
          </a:p>
          <a:p>
            <a:pPr marL="627063" lvl="1" indent="-512763">
              <a:lnSpc>
                <a:spcPct val="105000"/>
              </a:lnSpc>
              <a:spcBef>
                <a:spcPct val="30000"/>
              </a:spcBef>
              <a:buClr>
                <a:srgbClr val="669900"/>
              </a:buClr>
              <a:buFont typeface="Wingdings" pitchFamily="2" charset="2"/>
              <a:buNone/>
            </a:pPr>
            <a:r>
              <a:rPr lang="zh-CN" sz="2800" b="1" i="1" dirty="0">
                <a:solidFill>
                  <a:srgbClr val="339966"/>
                </a:solidFill>
                <a:ea typeface="宋体" pitchFamily="2" charset="-122"/>
              </a:rPr>
              <a:t>d.</a:t>
            </a:r>
            <a:r>
              <a:rPr lang="zh-CN" sz="2800" dirty="0">
                <a:ea typeface="宋体" pitchFamily="2" charset="-122"/>
              </a:rPr>
              <a:t>专利法允许制药公司对急救药索取高价</a:t>
            </a:r>
          </a:p>
        </p:txBody>
      </p:sp>
      <p:sp>
        <p:nvSpPr>
          <p:cNvPr id="40963"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40964" name="Rectangle 4"/>
          <p:cNvSpPr>
            <a:spLocks noGrp="1" noChangeArrowheads="1"/>
          </p:cNvSpPr>
          <p:nvPr>
            <p:ph type="title"/>
          </p:nvPr>
        </p:nvSpPr>
        <p:spPr>
          <a:xfrm>
            <a:off x="587375" y="352425"/>
            <a:ext cx="8208963" cy="954088"/>
          </a:xfrm>
          <a:ln/>
        </p:spPr>
        <p:txBody>
          <a:bodyPr/>
          <a:lstStyle/>
          <a:p>
            <a:pPr algn="l"/>
            <a:r>
              <a:rPr lang="zh-CN" altLang="en-US" sz="2400" b="0">
                <a:solidFill>
                  <a:srgbClr val="339966"/>
                </a:solidFill>
                <a:effectLst>
                  <a:outerShdw blurRad="38100" dist="38100" dir="2700000" algn="tl">
                    <a:srgbClr val="C0C0C0"/>
                  </a:outerShdw>
                </a:effectLst>
                <a:latin typeface="Tahoma" pitchFamily="34" charset="0"/>
                <a:ea typeface="宋体" pitchFamily="2" charset="-122"/>
              </a:rPr>
              <a:t>主动学习</a:t>
            </a:r>
            <a:r>
              <a:rPr lang="zh-CN" altLang="en-US" sz="2800" i="1">
                <a:solidFill>
                  <a:srgbClr val="339966"/>
                </a:solidFill>
                <a:effectLst>
                  <a:outerShdw blurRad="38100" dist="38100" dir="2700000" algn="tl">
                    <a:srgbClr val="C0C0C0"/>
                  </a:outerShdw>
                </a:effectLst>
                <a:latin typeface="Tahoma" pitchFamily="34" charset="0"/>
                <a:ea typeface="宋体" pitchFamily="2" charset="-122"/>
              </a:rPr>
              <a:t>  </a:t>
            </a:r>
            <a:r>
              <a:rPr lang="en-US" altLang="zh-CN" sz="2800" i="1">
                <a:solidFill>
                  <a:srgbClr val="339966"/>
                </a:solidFill>
                <a:effectLst>
                  <a:outerShdw blurRad="38100" dist="38100" dir="2700000" algn="tl">
                    <a:srgbClr val="C0C0C0"/>
                  </a:outerShdw>
                </a:effectLst>
                <a:latin typeface="Tahoma" pitchFamily="34" charset="0"/>
                <a:ea typeface="宋体" pitchFamily="2" charset="-122"/>
              </a:rPr>
              <a:t>2</a:t>
            </a:r>
            <a:r>
              <a:rPr lang="en-US" altLang="zh-CN" sz="2400" b="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a:solidFill>
                  <a:srgbClr val="339966"/>
                </a:solidFill>
                <a:effectLst>
                  <a:outerShdw blurRad="38100" dist="38100" dir="2700000" algn="tl">
                    <a:srgbClr val="C0C0C0"/>
                  </a:outerShdw>
                </a:effectLst>
                <a:latin typeface="Tahoma" pitchFamily="34" charset="0"/>
                <a:ea typeface="宋体" pitchFamily="2" charset="-122"/>
              </a:rPr>
              <a:t>问题讨论</a:t>
            </a:r>
            <a:endParaRPr lang="zh-CN" altLang="en-US" sz="3200">
              <a:solidFill>
                <a:srgbClr val="339966"/>
              </a:solidFill>
              <a:effectLst>
                <a:outerShdw blurRad="38100" dist="38100" dir="2700000" algn="tl">
                  <a:srgbClr val="C0C0C0"/>
                </a:outerShdw>
              </a:effectLst>
              <a:ea typeface="宋体" pitchFamily="2" charset="-122"/>
            </a:endParaRPr>
          </a:p>
        </p:txBody>
      </p:sp>
      <p:grpSp>
        <p:nvGrpSpPr>
          <p:cNvPr id="40965" name="Group 5"/>
          <p:cNvGrpSpPr>
            <a:grpSpLocks/>
          </p:cNvGrpSpPr>
          <p:nvPr/>
        </p:nvGrpSpPr>
        <p:grpSpPr bwMode="auto">
          <a:xfrm>
            <a:off x="593725" y="290513"/>
            <a:ext cx="8210550" cy="1049337"/>
            <a:chOff x="0" y="0"/>
            <a:chExt cx="5000" cy="661"/>
          </a:xfrm>
        </p:grpSpPr>
        <p:sp>
          <p:nvSpPr>
            <p:cNvPr id="40966"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40967"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40968"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93A6D96A-BCE2-4393-92A6-CF409750AB88}" type="slidenum">
              <a:rPr lang="en-US" altLang="zh-CN" sz="1700">
                <a:solidFill>
                  <a:srgbClr val="777777"/>
                </a:solidFill>
                <a:latin typeface="Tahoma" pitchFamily="34" charset="0"/>
                <a:ea typeface="宋体" pitchFamily="2" charset="-122"/>
              </a:rPr>
              <a:pPr algn="r"/>
              <a:t>34</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3010"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
        <p:nvSpPr>
          <p:cNvPr id="43011" name="Rectangle 3"/>
          <p:cNvSpPr>
            <a:spLocks noGrp="1" noChangeArrowheads="1"/>
          </p:cNvSpPr>
          <p:nvPr>
            <p:ph type="title" idx="4294967295"/>
          </p:nvPr>
        </p:nvSpPr>
        <p:spPr>
          <a:xfrm>
            <a:off x="304800" y="227013"/>
            <a:ext cx="4356100" cy="3417887"/>
          </a:xfrm>
        </p:spPr>
        <p:txBody>
          <a:bodyPr/>
          <a:lstStyle/>
          <a:p>
            <a:pPr>
              <a:lnSpc>
                <a:spcPct val="110000"/>
              </a:lnSpc>
            </a:pPr>
            <a:r>
              <a:rPr lang="zh-CN" altLang="en-US" sz="2400" b="0" dirty="0">
                <a:solidFill>
                  <a:schemeClr val="accent2"/>
                </a:solidFill>
                <a:latin typeface="黑体" panose="02010609060101010101" pitchFamily="49" charset="-122"/>
                <a:ea typeface="黑体" panose="02010609060101010101" pitchFamily="49" charset="-122"/>
              </a:rPr>
              <a:t>经济学基本原理之：</a:t>
            </a:r>
            <a:br>
              <a:rPr lang="en-US" altLang="zh-CN" sz="4800" dirty="0">
                <a:solidFill>
                  <a:schemeClr val="accent2"/>
                </a:solidFill>
                <a:effectLst>
                  <a:outerShdw blurRad="38100" dist="38100" dir="2700000" algn="tl">
                    <a:srgbClr val="000000"/>
                  </a:outerShdw>
                </a:effectLst>
                <a:ea typeface="宋体" pitchFamily="2" charset="-122"/>
              </a:rPr>
            </a:br>
            <a:r>
              <a:rPr lang="zh-CN" altLang="en-US" sz="4800" dirty="0">
                <a:solidFill>
                  <a:schemeClr val="accent2"/>
                </a:solidFill>
                <a:effectLst>
                  <a:outerShdw blurRad="38100" dist="38100" dir="2700000" algn="tl">
                    <a:srgbClr val="000000"/>
                  </a:outerShdw>
                </a:effectLst>
                <a:ea typeface="宋体" pitchFamily="2" charset="-122"/>
              </a:rPr>
              <a:t>四、整体经济如何运行</a:t>
            </a:r>
          </a:p>
        </p:txBody>
      </p:sp>
      <p:pic>
        <p:nvPicPr>
          <p:cNvPr id="43012" name="Picture 4" descr="CC000893 globe with tickertape"/>
          <p:cNvPicPr>
            <a:picLocks noChangeAspect="1" noChangeArrowheads="1"/>
          </p:cNvPicPr>
          <p:nvPr/>
        </p:nvPicPr>
        <p:blipFill>
          <a:blip r:embed="rId4"/>
          <a:srcRect/>
          <a:stretch>
            <a:fillRect/>
          </a:stretch>
        </p:blipFill>
        <p:spPr bwMode="auto">
          <a:xfrm>
            <a:off x="4752975" y="1422400"/>
            <a:ext cx="3981450" cy="5080000"/>
          </a:xfrm>
          <a:prstGeom prst="rect">
            <a:avLst/>
          </a:prstGeom>
          <a:noFill/>
          <a:ln w="9525">
            <a:noFill/>
            <a:miter lim="800000"/>
            <a:headEnd/>
            <a:tailEnd/>
          </a:ln>
          <a:effectLst>
            <a:outerShdw dist="107763" dir="2700000" algn="ctr" rotWithShape="0">
              <a:srgbClr val="003366">
                <a:alpha val="50000"/>
              </a:srgbClr>
            </a:outerShdw>
          </a:effectLst>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6EBE0735-231E-46FE-B6B0-A973AA25AF96}" type="slidenum">
              <a:rPr lang="en-US" altLang="zh-CN"/>
              <a:pPr/>
              <a:t>36</a:t>
            </a:fld>
            <a:endParaRPr lang="en-US" altLang="zh-CN"/>
          </a:p>
        </p:txBody>
      </p:sp>
      <p:sp>
        <p:nvSpPr>
          <p:cNvPr id="44034"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四、</a:t>
            </a:r>
            <a:r>
              <a:rPr lang="zh-CN" sz="3600" dirty="0">
                <a:ea typeface="宋体" pitchFamily="2" charset="-122"/>
              </a:rPr>
              <a:t>整体经济如何运行</a:t>
            </a:r>
          </a:p>
        </p:txBody>
      </p:sp>
      <p:sp>
        <p:nvSpPr>
          <p:cNvPr id="44035" name="Rectangle 3"/>
          <p:cNvSpPr>
            <a:spLocks noGrp="1" noChangeArrowheads="1"/>
          </p:cNvSpPr>
          <p:nvPr>
            <p:ph type="body" idx="4294967295"/>
          </p:nvPr>
        </p:nvSpPr>
        <p:spPr>
          <a:xfrm>
            <a:off x="456406" y="2273300"/>
            <a:ext cx="8229600" cy="3838575"/>
          </a:xfrm>
        </p:spPr>
        <p:txBody>
          <a:bodyPr/>
          <a:lstStyle/>
          <a:p>
            <a:r>
              <a:rPr lang="zh-CN" sz="2400" b="1" dirty="0">
                <a:latin typeface="华文中宋" panose="02010600040101010101" pitchFamily="2" charset="-122"/>
                <a:ea typeface="华文中宋" panose="02010600040101010101" pitchFamily="2" charset="-122"/>
              </a:rPr>
              <a:t>各国不同时期生活水平的巨大差异：</a:t>
            </a:r>
          </a:p>
          <a:p>
            <a:pPr marL="804863" lvl="1" indent="-347663">
              <a:lnSpc>
                <a:spcPct val="105000"/>
              </a:lnSpc>
              <a:spcBef>
                <a:spcPct val="25000"/>
              </a:spcBef>
            </a:pPr>
            <a:r>
              <a:rPr lang="zh-CN" sz="2400" b="1" dirty="0">
                <a:latin typeface="华文中宋" panose="02010600040101010101" pitchFamily="2" charset="-122"/>
                <a:ea typeface="华文中宋" panose="02010600040101010101" pitchFamily="2" charset="-122"/>
              </a:rPr>
              <a:t>发达国家的平均收入是发展中国家平均收入的十倍以上</a:t>
            </a:r>
            <a:endParaRPr lang="zh-CN" sz="2400" b="1" i="1" dirty="0">
              <a:solidFill>
                <a:srgbClr val="008080"/>
              </a:solidFill>
              <a:latin typeface="华文中宋" panose="02010600040101010101" pitchFamily="2" charset="-122"/>
              <a:ea typeface="华文中宋" panose="02010600040101010101" pitchFamily="2" charset="-122"/>
            </a:endParaRPr>
          </a:p>
          <a:p>
            <a:pPr marL="804863" lvl="1" indent="-347663">
              <a:lnSpc>
                <a:spcPct val="105000"/>
              </a:lnSpc>
              <a:spcBef>
                <a:spcPct val="25000"/>
              </a:spcBef>
            </a:pPr>
            <a:r>
              <a:rPr lang="zh-CN" altLang="en-US" sz="2400" b="1" dirty="0">
                <a:latin typeface="华文中宋" panose="02010600040101010101" pitchFamily="2" charset="-122"/>
                <a:ea typeface="华文中宋" panose="02010600040101010101" pitchFamily="2" charset="-122"/>
              </a:rPr>
              <a:t>全球大部分人口得以脱离贫困与饥饿也只是发生在近二、三年的事情</a:t>
            </a:r>
          </a:p>
          <a:p>
            <a:pPr marL="804863" lvl="1" indent="-347663">
              <a:lnSpc>
                <a:spcPct val="105000"/>
              </a:lnSpc>
              <a:spcBef>
                <a:spcPct val="25000"/>
              </a:spcBef>
            </a:pPr>
            <a:r>
              <a:rPr lang="zh-CN" sz="2400" b="1" dirty="0">
                <a:latin typeface="华文中宋" panose="02010600040101010101" pitchFamily="2" charset="-122"/>
                <a:ea typeface="华文中宋" panose="02010600040101010101" pitchFamily="2" charset="-122"/>
              </a:rPr>
              <a:t>今天</a:t>
            </a:r>
            <a:r>
              <a:rPr lang="zh-CN" altLang="en-US" sz="2400" b="1" dirty="0">
                <a:latin typeface="华文中宋" panose="02010600040101010101" pitchFamily="2" charset="-122"/>
                <a:ea typeface="华文中宋" panose="02010600040101010101" pitchFamily="2" charset="-122"/>
              </a:rPr>
              <a:t>中国</a:t>
            </a:r>
            <a:r>
              <a:rPr lang="zh-CN" sz="2400" b="1" dirty="0">
                <a:latin typeface="华文中宋" panose="02010600040101010101" pitchFamily="2" charset="-122"/>
                <a:ea typeface="华文中宋" panose="02010600040101010101" pitchFamily="2" charset="-122"/>
              </a:rPr>
              <a:t>的生活水平比</a:t>
            </a:r>
            <a:r>
              <a:rPr lang="zh-CN" altLang="en-US" sz="2400" b="1" dirty="0">
                <a:latin typeface="华文中宋" panose="02010600040101010101" pitchFamily="2" charset="-122"/>
                <a:ea typeface="华文中宋" panose="02010600040101010101" pitchFamily="2" charset="-122"/>
              </a:rPr>
              <a:t>新中国成立之初发生了翻天覆地的变化</a:t>
            </a:r>
            <a:endParaRPr lang="en-US" altLang="zh-CN" sz="2400" b="1" dirty="0">
              <a:latin typeface="华文中宋" panose="02010600040101010101" pitchFamily="2" charset="-122"/>
              <a:ea typeface="华文中宋" panose="02010600040101010101" pitchFamily="2" charset="-122"/>
            </a:endParaRPr>
          </a:p>
        </p:txBody>
      </p:sp>
      <p:sp>
        <p:nvSpPr>
          <p:cNvPr id="44036" name="Text Box 4"/>
          <p:cNvSpPr txBox="1">
            <a:spLocks noChangeArrowheads="1"/>
          </p:cNvSpPr>
          <p:nvPr/>
        </p:nvSpPr>
        <p:spPr bwMode="auto">
          <a:xfrm>
            <a:off x="260350" y="835025"/>
            <a:ext cx="8621713" cy="1174750"/>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8 :一国的生活水平取决于它生产物品与劳务的能力</a:t>
            </a:r>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C58E48DB-EC80-89B3-0ED0-B38590409708}"/>
              </a:ext>
            </a:extLst>
          </p:cNvPr>
          <p:cNvSpPr>
            <a:spLocks noGrp="1" noChangeArrowheads="1"/>
          </p:cNvSpPr>
          <p:nvPr>
            <p:ph type="title"/>
          </p:nvPr>
        </p:nvSpPr>
        <p:spPr/>
        <p:txBody>
          <a:bodyPr/>
          <a:lstStyle/>
          <a:p>
            <a:endParaRPr lang="zh-CN" altLang="en-US"/>
          </a:p>
        </p:txBody>
      </p:sp>
      <p:sp>
        <p:nvSpPr>
          <p:cNvPr id="10243" name="内容占位符 2">
            <a:extLst>
              <a:ext uri="{FF2B5EF4-FFF2-40B4-BE49-F238E27FC236}">
                <a16:creationId xmlns:a16="http://schemas.microsoft.com/office/drawing/2014/main" id="{1C3B743F-7F28-56A7-9252-EEB34890A935}"/>
              </a:ext>
            </a:extLst>
          </p:cNvPr>
          <p:cNvSpPr>
            <a:spLocks noGrp="1" noChangeArrowheads="1"/>
          </p:cNvSpPr>
          <p:nvPr>
            <p:ph idx="1"/>
          </p:nvPr>
        </p:nvSpPr>
        <p:spPr/>
        <p:txBody>
          <a:bodyPr/>
          <a:lstStyle/>
          <a:p>
            <a:endParaRPr lang="zh-CN" altLang="en-US"/>
          </a:p>
        </p:txBody>
      </p:sp>
      <p:sp>
        <p:nvSpPr>
          <p:cNvPr id="10244" name="灯片编号占位符 3">
            <a:extLst>
              <a:ext uri="{FF2B5EF4-FFF2-40B4-BE49-F238E27FC236}">
                <a16:creationId xmlns:a16="http://schemas.microsoft.com/office/drawing/2014/main" id="{5B039163-9EE2-7A2A-060E-45F78653AC94}"/>
              </a:ext>
            </a:extLst>
          </p:cNvPr>
          <p:cNvSpPr>
            <a:spLocks noGrp="1" noChangeArrowheads="1"/>
          </p:cNvSpPr>
          <p:nvPr>
            <p:ph type="sldNum" sz="quarter" idx="12"/>
          </p:nvPr>
        </p:nvSpPr>
        <p:spPr bwMode="auto">
          <a:xfrm>
            <a:off x="6553200" y="6248400"/>
            <a:ext cx="2133600" cy="4572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buClr>
                <a:schemeClr val="bg1"/>
              </a:buClr>
              <a:defRPr sz="12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
                <a:schemeClr val="bg1"/>
              </a:buClr>
              <a:buSzTx/>
              <a:buFontTx/>
              <a:buNone/>
            </a:pPr>
            <a:fld id="{FFB904C7-8DE1-457F-8887-F9A949F8F638}" type="slidenum">
              <a:rPr lang="zh-CN" altLang="en-US" smtClean="0"/>
              <a:pPr>
                <a:defRPr/>
              </a:pPr>
              <a:t>37</a:t>
            </a:fld>
            <a:endParaRPr lang="zh-CN" altLang="en-US" sz="1200"/>
          </a:p>
        </p:txBody>
      </p:sp>
      <p:pic>
        <p:nvPicPr>
          <p:cNvPr id="10245" name="图片 4">
            <a:extLst>
              <a:ext uri="{FF2B5EF4-FFF2-40B4-BE49-F238E27FC236}">
                <a16:creationId xmlns:a16="http://schemas.microsoft.com/office/drawing/2014/main" id="{F9CA82C9-9C05-6F13-C2E6-A88B8E1CB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382588"/>
            <a:ext cx="8029575"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51C3AA84-84F6-3024-B8F4-632289478D63}"/>
              </a:ext>
            </a:extLst>
          </p:cNvPr>
          <p:cNvSpPr>
            <a:spLocks noGrp="1" noChangeArrowheads="1"/>
          </p:cNvSpPr>
          <p:nvPr>
            <p:ph type="title"/>
          </p:nvPr>
        </p:nvSpPr>
        <p:spPr/>
        <p:txBody>
          <a:bodyPr/>
          <a:lstStyle/>
          <a:p>
            <a:endParaRPr lang="zh-CN" altLang="en-US"/>
          </a:p>
        </p:txBody>
      </p:sp>
      <p:pic>
        <p:nvPicPr>
          <p:cNvPr id="11267" name="内容占位符 5">
            <a:extLst>
              <a:ext uri="{FF2B5EF4-FFF2-40B4-BE49-F238E27FC236}">
                <a16:creationId xmlns:a16="http://schemas.microsoft.com/office/drawing/2014/main" id="{E008E6B9-D4ED-1C08-F313-6794ECF1D7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76288" y="298450"/>
            <a:ext cx="7907337" cy="5949950"/>
          </a:xfrm>
        </p:spPr>
      </p:pic>
      <p:sp>
        <p:nvSpPr>
          <p:cNvPr id="11268" name="灯片编号占位符 3">
            <a:extLst>
              <a:ext uri="{FF2B5EF4-FFF2-40B4-BE49-F238E27FC236}">
                <a16:creationId xmlns:a16="http://schemas.microsoft.com/office/drawing/2014/main" id="{76BAF38E-4743-1590-B52D-446610985BBE}"/>
              </a:ext>
            </a:extLst>
          </p:cNvPr>
          <p:cNvSpPr>
            <a:spLocks noGrp="1" noChangeArrowheads="1"/>
          </p:cNvSpPr>
          <p:nvPr>
            <p:ph type="sldNum" sz="quarter" idx="12"/>
          </p:nvPr>
        </p:nvSpPr>
        <p:spPr bwMode="auto">
          <a:xfrm>
            <a:off x="6553200" y="6248400"/>
            <a:ext cx="2133600" cy="4572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buClr>
                <a:schemeClr val="bg1"/>
              </a:buClr>
              <a:defRPr sz="12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
                <a:schemeClr val="bg1"/>
              </a:buClr>
              <a:buSzTx/>
              <a:buFontTx/>
              <a:buNone/>
            </a:pPr>
            <a:fld id="{FFB904C7-8DE1-457F-8887-F9A949F8F638}" type="slidenum">
              <a:rPr lang="zh-CN" altLang="en-US" smtClean="0"/>
              <a:pPr>
                <a:defRPr/>
              </a:pPr>
              <a:t>38</a:t>
            </a:fld>
            <a:endParaRPr lang="zh-CN" alt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250825" y="1268413"/>
            <a:ext cx="8642350" cy="5208587"/>
          </a:xfrm>
        </p:spPr>
        <p:txBody>
          <a:bodyPr/>
          <a:lstStyle/>
          <a:p>
            <a:pPr marL="0" indent="0" eaLnBrk="1" hangingPunct="1">
              <a:buFontTx/>
              <a:buNone/>
            </a:pPr>
            <a:r>
              <a:rPr lang="zh-CN" altLang="en-US" sz="2400" b="1" dirty="0">
                <a:latin typeface="华文中宋" pitchFamily="2" charset="-122"/>
                <a:ea typeface="华文中宋" pitchFamily="2" charset="-122"/>
                <a:sym typeface="Arial" charset="0"/>
              </a:rPr>
              <a:t>人类欲望与资源稀缺的矛盾</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终日奔波只为饥， 方才一饱便思衣。</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衣食两般皆俱足， 又想娇容美貌妻。</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取得美妻生下子， 恨无田地少根基。</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买到田园多广阔， 出入无船少马骑。</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槽头扣了骡和马， 叹无官职被人欺。</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县丞主簿还嫌小， 又要朝中挂紫衣。</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作了皇帝求仙术， 更想登天跨鹤飞。</a:t>
            </a:r>
          </a:p>
          <a:p>
            <a:pPr marL="0" indent="0" eaLnBrk="1" hangingPunct="1">
              <a:buFontTx/>
              <a:buNone/>
            </a:pPr>
            <a:r>
              <a:rPr lang="zh-CN" altLang="en-US" sz="2400" b="1" dirty="0">
                <a:solidFill>
                  <a:schemeClr val="tx1"/>
                </a:solidFill>
                <a:latin typeface="华文中宋" pitchFamily="2" charset="-122"/>
                <a:ea typeface="华文中宋" pitchFamily="2" charset="-122"/>
                <a:sym typeface="Arial" charset="0"/>
              </a:rPr>
              <a:t>若要世人心里足， 除是南柯一梦西。</a:t>
            </a:r>
          </a:p>
          <a:p>
            <a:pPr marL="0" indent="0" algn="r" eaLnBrk="1" hangingPunct="1">
              <a:lnSpc>
                <a:spcPct val="80000"/>
              </a:lnSpc>
              <a:buFontTx/>
              <a:buNone/>
            </a:pPr>
            <a:r>
              <a:rPr lang="zh-CN" altLang="en-US" sz="2800" b="1" dirty="0">
                <a:solidFill>
                  <a:schemeClr val="tx1"/>
                </a:solidFill>
                <a:latin typeface="华文中宋" pitchFamily="2" charset="-122"/>
                <a:ea typeface="华文中宋" pitchFamily="2" charset="-122"/>
                <a:sym typeface="Arial" charset="0"/>
              </a:rPr>
              <a:t>     </a:t>
            </a:r>
            <a:r>
              <a:rPr lang="zh-CN" altLang="en-US" sz="1600" b="1" dirty="0">
                <a:solidFill>
                  <a:schemeClr val="tx1"/>
                </a:solidFill>
                <a:latin typeface="华文中宋" pitchFamily="2" charset="-122"/>
                <a:ea typeface="华文中宋" pitchFamily="2" charset="-122"/>
                <a:sym typeface="Arial" charset="0"/>
              </a:rPr>
              <a:t>清人胡澹庵编辑的《解人颐》一书中收录的《不知足》</a:t>
            </a:r>
            <a:endParaRPr lang="zh-CN" altLang="en-US" b="1" dirty="0">
              <a:ea typeface="宋体" charset="-122"/>
            </a:endParaRPr>
          </a:p>
        </p:txBody>
      </p:sp>
      <p:sp>
        <p:nvSpPr>
          <p:cNvPr id="22531" name="Rectangle 3"/>
          <p:cNvSpPr>
            <a:spLocks noGrp="1" noChangeArrowheads="1"/>
          </p:cNvSpPr>
          <p:nvPr/>
        </p:nvSpPr>
        <p:spPr bwMode="auto">
          <a:xfrm>
            <a:off x="3048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eaLnBrk="1" hangingPunct="1">
              <a:spcBef>
                <a:spcPct val="0"/>
              </a:spcBef>
              <a:buFontTx/>
              <a:buNone/>
            </a:pPr>
            <a:r>
              <a:rPr lang="zh-CN" altLang="en-US" sz="3800" dirty="0">
                <a:solidFill>
                  <a:srgbClr val="333399"/>
                </a:solidFill>
                <a:latin typeface="+mj-lt"/>
                <a:ea typeface="宋体" charset="-122"/>
                <a:cs typeface="+mj-cs"/>
                <a:sym typeface="Arial" charset="0"/>
              </a:rPr>
              <a:t>什么是经济学？</a:t>
            </a:r>
          </a:p>
        </p:txBody>
      </p:sp>
    </p:spTree>
    <p:extLst>
      <p:ext uri="{BB962C8B-B14F-4D97-AF65-F5344CB8AC3E}">
        <p14:creationId xmlns:p14="http://schemas.microsoft.com/office/powerpoint/2010/main" val="40452645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A3F2A946-CFA9-B364-931B-C7D0CEE30BEE}"/>
              </a:ext>
            </a:extLst>
          </p:cNvPr>
          <p:cNvSpPr>
            <a:spLocks noGrp="1" noChangeArrowheads="1"/>
          </p:cNvSpPr>
          <p:nvPr>
            <p:ph type="title"/>
          </p:nvPr>
        </p:nvSpPr>
        <p:spPr/>
        <p:txBody>
          <a:bodyPr/>
          <a:lstStyle/>
          <a:p>
            <a:endParaRPr lang="zh-CN" altLang="en-US"/>
          </a:p>
        </p:txBody>
      </p:sp>
      <p:pic>
        <p:nvPicPr>
          <p:cNvPr id="12291" name="内容占位符 5">
            <a:extLst>
              <a:ext uri="{FF2B5EF4-FFF2-40B4-BE49-F238E27FC236}">
                <a16:creationId xmlns:a16="http://schemas.microsoft.com/office/drawing/2014/main" id="{EB317DDC-04E5-F3AF-6900-B29E8C8365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93763" y="392113"/>
            <a:ext cx="7969250" cy="5856287"/>
          </a:xfrm>
        </p:spPr>
      </p:pic>
      <p:sp>
        <p:nvSpPr>
          <p:cNvPr id="12292" name="灯片编号占位符 3">
            <a:extLst>
              <a:ext uri="{FF2B5EF4-FFF2-40B4-BE49-F238E27FC236}">
                <a16:creationId xmlns:a16="http://schemas.microsoft.com/office/drawing/2014/main" id="{B63C4EEB-54A3-4F4A-7FFC-C30240A860CF}"/>
              </a:ext>
            </a:extLst>
          </p:cNvPr>
          <p:cNvSpPr>
            <a:spLocks noGrp="1" noChangeArrowheads="1"/>
          </p:cNvSpPr>
          <p:nvPr>
            <p:ph type="sldNum" sz="quarter" idx="12"/>
          </p:nvPr>
        </p:nvSpPr>
        <p:spPr bwMode="auto">
          <a:xfrm>
            <a:off x="6553200" y="6248400"/>
            <a:ext cx="2133600" cy="4572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buClr>
                <a:schemeClr val="bg1"/>
              </a:buClr>
              <a:defRPr sz="12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
                <a:schemeClr val="bg1"/>
              </a:buClr>
              <a:buSzTx/>
              <a:buFontTx/>
              <a:buNone/>
            </a:pPr>
            <a:fld id="{FFB904C7-8DE1-457F-8887-F9A949F8F638}" type="slidenum">
              <a:rPr lang="zh-CN" altLang="en-US" smtClean="0"/>
              <a:pPr>
                <a:defRPr/>
              </a:pPr>
              <a:t>39</a:t>
            </a:fld>
            <a:endParaRPr lang="zh-CN" altLang="en-US"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35A039C3-4630-4831-88BF-615FAEC50ADD}" type="slidenum">
              <a:rPr lang="en-US" altLang="zh-CN"/>
              <a:pPr/>
              <a:t>40</a:t>
            </a:fld>
            <a:endParaRPr lang="en-US" altLang="zh-CN"/>
          </a:p>
        </p:txBody>
      </p:sp>
      <p:sp>
        <p:nvSpPr>
          <p:cNvPr id="46082" name="Rectangle 2"/>
          <p:cNvSpPr>
            <a:spLocks noGrp="1" noChangeArrowheads="1"/>
          </p:cNvSpPr>
          <p:nvPr>
            <p:ph type="title" idx="4294967295"/>
          </p:nvPr>
        </p:nvSpPr>
        <p:spPr>
          <a:xfrm>
            <a:off x="0" y="0"/>
            <a:ext cx="9144000" cy="692150"/>
          </a:xfrm>
        </p:spPr>
        <p:txBody>
          <a:bodyPr/>
          <a:lstStyle/>
          <a:p>
            <a:r>
              <a:rPr lang="zh-CN" altLang="en-US" sz="3600" dirty="0">
                <a:ea typeface="宋体" pitchFamily="2" charset="-122"/>
              </a:rPr>
              <a:t>四、整体经济如何运行</a:t>
            </a:r>
          </a:p>
        </p:txBody>
      </p:sp>
      <p:sp>
        <p:nvSpPr>
          <p:cNvPr id="46083" name="Rectangle 3"/>
          <p:cNvSpPr>
            <a:spLocks noGrp="1" noChangeArrowheads="1"/>
          </p:cNvSpPr>
          <p:nvPr>
            <p:ph type="body" idx="4294967295"/>
          </p:nvPr>
        </p:nvSpPr>
        <p:spPr>
          <a:xfrm>
            <a:off x="260350" y="2373694"/>
            <a:ext cx="8777288" cy="3862387"/>
          </a:xfrm>
        </p:spPr>
        <p:txBody>
          <a:bodyPr/>
          <a:lstStyle/>
          <a:p>
            <a:r>
              <a:rPr lang="zh-CN" sz="2400" b="1" dirty="0">
                <a:latin typeface="华文中宋" panose="02010600040101010101" pitchFamily="2" charset="-122"/>
                <a:ea typeface="华文中宋" panose="02010600040101010101" pitchFamily="2" charset="-122"/>
              </a:rPr>
              <a:t>决定生活水平的最重要因素：</a:t>
            </a:r>
            <a:r>
              <a:rPr lang="zh-CN" sz="2400" b="1" dirty="0">
                <a:solidFill>
                  <a:srgbClr val="CC0000"/>
                </a:solidFill>
                <a:latin typeface="华文中宋" panose="02010600040101010101" pitchFamily="2" charset="-122"/>
                <a:ea typeface="华文中宋" panose="02010600040101010101" pitchFamily="2" charset="-122"/>
              </a:rPr>
              <a:t>生产率</a:t>
            </a:r>
            <a:r>
              <a:rPr lang="zh-CN" sz="2400" b="1" dirty="0">
                <a:latin typeface="华文中宋" panose="02010600040101010101" pitchFamily="2" charset="-122"/>
                <a:ea typeface="华文中宋" panose="02010600040101010101" pitchFamily="2" charset="-122"/>
              </a:rPr>
              <a:t>，即每一单位劳动投入所生产的物品与劳务数量</a:t>
            </a:r>
          </a:p>
          <a:p>
            <a:r>
              <a:rPr lang="zh-CN" sz="2400" b="1" dirty="0">
                <a:latin typeface="华文中宋" panose="02010600040101010101" pitchFamily="2" charset="-122"/>
                <a:ea typeface="华文中宋" panose="02010600040101010101" pitchFamily="2" charset="-122"/>
              </a:rPr>
              <a:t>生产率取决于设备，劳动者的技能以及可用的技术</a:t>
            </a:r>
          </a:p>
          <a:p>
            <a:r>
              <a:rPr lang="zh-CN" sz="2400" b="1" dirty="0">
                <a:latin typeface="华文中宋" panose="02010600040101010101" pitchFamily="2" charset="-122"/>
                <a:ea typeface="华文中宋" panose="02010600040101010101" pitchFamily="2" charset="-122"/>
              </a:rPr>
              <a:t>其它因素（比如，工会组织，国外的竞争）对于生活水平的影响远远小于生产率</a:t>
            </a:r>
            <a:endParaRPr lang="en-US" altLang="zh-CN" sz="2400" b="1" dirty="0">
              <a:latin typeface="华文中宋" panose="02010600040101010101" pitchFamily="2" charset="-122"/>
              <a:ea typeface="华文中宋" panose="02010600040101010101" pitchFamily="2" charset="-122"/>
            </a:endParaRPr>
          </a:p>
          <a:p>
            <a:pPr marL="0" indent="0" eaLnBrk="1" hangingPunct="1">
              <a:lnSpc>
                <a:spcPct val="120000"/>
              </a:lnSpc>
              <a:buFontTx/>
              <a:buNone/>
            </a:pPr>
            <a:r>
              <a:rPr lang="en-US" altLang="zh-CN" sz="2400" dirty="0">
                <a:latin typeface="华文中宋" pitchFamily="2" charset="-122"/>
                <a:ea typeface="华文中宋" pitchFamily="2" charset="-122"/>
                <a:sym typeface="Arial" charset="0"/>
              </a:rPr>
              <a:t>Implications:</a:t>
            </a:r>
          </a:p>
          <a:p>
            <a:pPr marL="0" indent="0" eaLnBrk="1" hangingPunct="1">
              <a:lnSpc>
                <a:spcPct val="120000"/>
              </a:lnSpc>
              <a:buFontTx/>
              <a:buNone/>
            </a:pPr>
            <a:r>
              <a:rPr lang="zh-CN" altLang="en-US" sz="2400" dirty="0">
                <a:latin typeface="华文中宋" pitchFamily="2" charset="-122"/>
                <a:ea typeface="华文中宋" pitchFamily="2" charset="-122"/>
                <a:sym typeface="Arial" charset="0"/>
              </a:rPr>
              <a:t>要改善生活水平，关键是政策如何影响生产物品和劳务的能力</a:t>
            </a:r>
            <a:r>
              <a:rPr lang="zh-CN" altLang="en-US" dirty="0">
                <a:latin typeface="华文中宋" pitchFamily="2" charset="-122"/>
                <a:ea typeface="华文中宋" pitchFamily="2" charset="-122"/>
                <a:sym typeface="Arial" charset="0"/>
              </a:rPr>
              <a:t>。</a:t>
            </a:r>
          </a:p>
        </p:txBody>
      </p:sp>
      <p:sp>
        <p:nvSpPr>
          <p:cNvPr id="46084" name="Text Box 4"/>
          <p:cNvSpPr txBox="1">
            <a:spLocks noChangeArrowheads="1"/>
          </p:cNvSpPr>
          <p:nvPr/>
        </p:nvSpPr>
        <p:spPr bwMode="auto">
          <a:xfrm>
            <a:off x="260350" y="835025"/>
            <a:ext cx="8621713" cy="1174750"/>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200" b="1">
                <a:solidFill>
                  <a:srgbClr val="008000"/>
                </a:solidFill>
                <a:ea typeface="宋体" pitchFamily="2" charset="-122"/>
              </a:rPr>
              <a:t>原理 </a:t>
            </a:r>
            <a:r>
              <a:rPr lang="en-US" altLang="zh-CN" sz="3200" b="1">
                <a:solidFill>
                  <a:srgbClr val="008000"/>
                </a:solidFill>
                <a:ea typeface="宋体" pitchFamily="2" charset="-122"/>
              </a:rPr>
              <a:t>8 </a:t>
            </a:r>
            <a:r>
              <a:rPr lang="zh-CN" sz="3200" b="1">
                <a:solidFill>
                  <a:srgbClr val="008000"/>
                </a:solidFill>
                <a:ea typeface="宋体" pitchFamily="2" charset="-122"/>
              </a:rPr>
              <a:t>：一国的生活水平取决于它生产物品与劳务的能力</a:t>
            </a:r>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dirty="0"/>
              <a:t>经济学十大原理</a:t>
            </a:r>
          </a:p>
        </p:txBody>
      </p:sp>
      <p:sp>
        <p:nvSpPr>
          <p:cNvPr id="6" name="灯片编号占位符 2"/>
          <p:cNvSpPr>
            <a:spLocks noGrp="1"/>
          </p:cNvSpPr>
          <p:nvPr>
            <p:ph type="sldNum" sz="quarter" idx="11"/>
          </p:nvPr>
        </p:nvSpPr>
        <p:spPr/>
        <p:txBody>
          <a:bodyPr/>
          <a:lstStyle/>
          <a:p>
            <a:fld id="{ADDBC210-DC55-431A-A370-0C27C2D0563B}" type="slidenum">
              <a:rPr lang="en-US" altLang="zh-CN"/>
              <a:pPr/>
              <a:t>41</a:t>
            </a:fld>
            <a:endParaRPr lang="en-US" altLang="zh-CN"/>
          </a:p>
        </p:txBody>
      </p:sp>
      <p:sp>
        <p:nvSpPr>
          <p:cNvPr id="47106"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四、整体经济如何运行</a:t>
            </a:r>
          </a:p>
        </p:txBody>
      </p:sp>
      <p:sp>
        <p:nvSpPr>
          <p:cNvPr id="47107" name="Rectangle 3"/>
          <p:cNvSpPr>
            <a:spLocks noGrp="1" noChangeArrowheads="1"/>
          </p:cNvSpPr>
          <p:nvPr>
            <p:ph type="body" idx="4294967295"/>
          </p:nvPr>
        </p:nvSpPr>
        <p:spPr>
          <a:xfrm>
            <a:off x="195263" y="1619251"/>
            <a:ext cx="8686800" cy="4116387"/>
          </a:xfrm>
        </p:spPr>
        <p:txBody>
          <a:bodyPr/>
          <a:lstStyle/>
          <a:p>
            <a:pPr>
              <a:lnSpc>
                <a:spcPct val="120000"/>
              </a:lnSpc>
            </a:pPr>
            <a:r>
              <a:rPr lang="zh-CN" sz="2400" b="1" dirty="0">
                <a:solidFill>
                  <a:srgbClr val="800080"/>
                </a:solidFill>
                <a:latin typeface="华文中宋" panose="02010600040101010101" pitchFamily="2" charset="-122"/>
                <a:ea typeface="华文中宋" panose="02010600040101010101" pitchFamily="2" charset="-122"/>
              </a:rPr>
              <a:t>通货膨胀：物价总水平的上升</a:t>
            </a:r>
            <a:endParaRPr lang="en-US" altLang="zh-CN" sz="2400" b="1" dirty="0">
              <a:solidFill>
                <a:srgbClr val="800080"/>
              </a:solidFill>
              <a:latin typeface="华文中宋" panose="02010600040101010101" pitchFamily="2" charset="-122"/>
              <a:ea typeface="华文中宋" panose="02010600040101010101" pitchFamily="2" charset="-122"/>
            </a:endParaRPr>
          </a:p>
          <a:p>
            <a:pPr marL="0" indent="0">
              <a:lnSpc>
                <a:spcPct val="120000"/>
              </a:lnSpc>
              <a:buNone/>
            </a:pPr>
            <a:r>
              <a:rPr lang="en-US" altLang="zh-CN" sz="2400" b="1" dirty="0">
                <a:solidFill>
                  <a:srgbClr val="800080"/>
                </a:solidFill>
                <a:latin typeface="华文中宋" panose="02010600040101010101" pitchFamily="2" charset="-122"/>
                <a:ea typeface="华文中宋" panose="02010600040101010101" pitchFamily="2" charset="-122"/>
              </a:rPr>
              <a:t>    </a:t>
            </a:r>
            <a:r>
              <a:rPr lang="en-US" altLang="zh-CN" sz="2400" dirty="0">
                <a:latin typeface="华文中宋" pitchFamily="2" charset="-122"/>
                <a:ea typeface="华文中宋" pitchFamily="2" charset="-122"/>
                <a:sym typeface="Arial" charset="0"/>
              </a:rPr>
              <a:t>【</a:t>
            </a:r>
            <a:r>
              <a:rPr lang="zh-CN" altLang="en-US" sz="2400" dirty="0">
                <a:latin typeface="华文中宋" pitchFamily="2" charset="-122"/>
                <a:ea typeface="华文中宋" pitchFamily="2" charset="-122"/>
                <a:sym typeface="Arial" charset="0"/>
              </a:rPr>
              <a:t>例子</a:t>
            </a:r>
            <a:r>
              <a:rPr lang="en-US" altLang="zh-CN" sz="2400" dirty="0">
                <a:latin typeface="华文中宋" pitchFamily="2" charset="-122"/>
                <a:ea typeface="华文中宋" pitchFamily="2" charset="-122"/>
                <a:sym typeface="Arial" charset="0"/>
              </a:rPr>
              <a:t>】1921</a:t>
            </a:r>
            <a:r>
              <a:rPr lang="zh-CN" altLang="en-US" sz="2400" dirty="0">
                <a:latin typeface="华文中宋" pitchFamily="2" charset="-122"/>
                <a:ea typeface="华文中宋" pitchFamily="2" charset="-122"/>
                <a:sym typeface="Arial" charset="0"/>
              </a:rPr>
              <a:t>年</a:t>
            </a:r>
            <a:r>
              <a:rPr lang="en-US" altLang="zh-CN" sz="2400" dirty="0">
                <a:latin typeface="华文中宋" pitchFamily="2" charset="-122"/>
                <a:ea typeface="华文中宋" pitchFamily="2" charset="-122"/>
                <a:sym typeface="Arial" charset="0"/>
              </a:rPr>
              <a:t>1</a:t>
            </a:r>
            <a:r>
              <a:rPr lang="zh-CN" altLang="en-US" sz="2400" dirty="0">
                <a:latin typeface="华文中宋" pitchFamily="2" charset="-122"/>
                <a:ea typeface="华文中宋" pitchFamily="2" charset="-122"/>
                <a:sym typeface="Arial" charset="0"/>
              </a:rPr>
              <a:t>月，德国一份日报价格为</a:t>
            </a:r>
            <a:r>
              <a:rPr lang="en-US" altLang="zh-CN" sz="2400" dirty="0">
                <a:latin typeface="华文中宋" pitchFamily="2" charset="-122"/>
                <a:ea typeface="华文中宋" pitchFamily="2" charset="-122"/>
                <a:sym typeface="Arial" charset="0"/>
              </a:rPr>
              <a:t>0.3</a:t>
            </a:r>
            <a:r>
              <a:rPr lang="zh-CN" altLang="en-US" sz="2400" dirty="0">
                <a:latin typeface="华文中宋" pitchFamily="2" charset="-122"/>
                <a:ea typeface="华文中宋" pitchFamily="2" charset="-122"/>
                <a:sym typeface="Arial" charset="0"/>
              </a:rPr>
              <a:t>马克，不到两年之后，即在</a:t>
            </a:r>
            <a:r>
              <a:rPr lang="en-US" altLang="zh-CN" sz="2400" dirty="0">
                <a:latin typeface="华文中宋" pitchFamily="2" charset="-122"/>
                <a:ea typeface="华文中宋" pitchFamily="2" charset="-122"/>
                <a:sym typeface="Arial" charset="0"/>
              </a:rPr>
              <a:t>1922</a:t>
            </a:r>
            <a:r>
              <a:rPr lang="zh-CN" altLang="en-US" sz="2400" dirty="0">
                <a:latin typeface="华文中宋" pitchFamily="2" charset="-122"/>
                <a:ea typeface="华文中宋" pitchFamily="2" charset="-122"/>
                <a:sym typeface="Arial" charset="0"/>
              </a:rPr>
              <a:t>年</a:t>
            </a:r>
            <a:r>
              <a:rPr lang="en-US" altLang="zh-CN" sz="2400" dirty="0">
                <a:latin typeface="华文中宋" pitchFamily="2" charset="-122"/>
                <a:ea typeface="华文中宋" pitchFamily="2" charset="-122"/>
                <a:sym typeface="Arial" charset="0"/>
              </a:rPr>
              <a:t>11</a:t>
            </a:r>
            <a:r>
              <a:rPr lang="zh-CN" altLang="en-US" sz="2400" dirty="0">
                <a:latin typeface="华文中宋" pitchFamily="2" charset="-122"/>
                <a:ea typeface="华文中宋" pitchFamily="2" charset="-122"/>
                <a:sym typeface="Arial" charset="0"/>
              </a:rPr>
              <a:t>月，一份同样的报纸价格为</a:t>
            </a:r>
            <a:r>
              <a:rPr lang="en-US" altLang="zh-CN" sz="2400" dirty="0">
                <a:latin typeface="华文中宋" pitchFamily="2" charset="-122"/>
                <a:ea typeface="华文中宋" pitchFamily="2" charset="-122"/>
                <a:sym typeface="Arial" charset="0"/>
              </a:rPr>
              <a:t>7000</a:t>
            </a:r>
            <a:r>
              <a:rPr lang="zh-CN" altLang="en-US" sz="2400" dirty="0">
                <a:latin typeface="华文中宋" pitchFamily="2" charset="-122"/>
                <a:ea typeface="华文中宋" pitchFamily="2" charset="-122"/>
                <a:sym typeface="Arial" charset="0"/>
              </a:rPr>
              <a:t>万马克，与此同时，经济中所有其他价格都以类似的程度上升，这个事件是历史上最惊人的通货膨胀的例子。</a:t>
            </a:r>
            <a:endParaRPr lang="zh-CN" sz="2400" b="1" dirty="0">
              <a:latin typeface="华文中宋" panose="02010600040101010101" pitchFamily="2" charset="-122"/>
              <a:ea typeface="华文中宋" panose="02010600040101010101" pitchFamily="2" charset="-122"/>
            </a:endParaRPr>
          </a:p>
          <a:p>
            <a:pPr>
              <a:lnSpc>
                <a:spcPct val="120000"/>
              </a:lnSpc>
            </a:pPr>
            <a:r>
              <a:rPr lang="zh-CN" sz="2400" b="1" dirty="0">
                <a:latin typeface="华文中宋" panose="02010600040101010101" pitchFamily="2" charset="-122"/>
                <a:ea typeface="华文中宋" panose="02010600040101010101" pitchFamily="2" charset="-122"/>
              </a:rPr>
              <a:t>长期而言，通货膨胀总是由于货币数量的过度增长而导致货币价值的下降所引起</a:t>
            </a:r>
          </a:p>
          <a:p>
            <a:pPr>
              <a:lnSpc>
                <a:spcPct val="120000"/>
              </a:lnSpc>
            </a:pPr>
            <a:r>
              <a:rPr lang="zh-CN" sz="2400" b="1" dirty="0">
                <a:latin typeface="华文中宋" panose="02010600040101010101" pitchFamily="2" charset="-122"/>
                <a:ea typeface="华文中宋" panose="02010600040101010101" pitchFamily="2" charset="-122"/>
              </a:rPr>
              <a:t>政府创造货币的速度越快，通胀率越高</a:t>
            </a:r>
            <a:endParaRPr lang="en-US" altLang="zh-CN" sz="2400" b="1" dirty="0">
              <a:latin typeface="华文中宋" panose="02010600040101010101" pitchFamily="2" charset="-122"/>
              <a:ea typeface="华文中宋" panose="02010600040101010101" pitchFamily="2" charset="-122"/>
            </a:endParaRPr>
          </a:p>
          <a:p>
            <a:pPr marL="0" indent="0" eaLnBrk="1" hangingPunct="1">
              <a:lnSpc>
                <a:spcPct val="120000"/>
              </a:lnSpc>
              <a:buFontTx/>
              <a:buNone/>
            </a:pPr>
            <a:r>
              <a:rPr lang="en-US" altLang="zh-CN" sz="2400" dirty="0">
                <a:latin typeface="华文中宋" pitchFamily="2" charset="-122"/>
                <a:ea typeface="华文中宋" pitchFamily="2" charset="-122"/>
                <a:sym typeface="Arial" charset="0"/>
              </a:rPr>
              <a:t>Implications:</a:t>
            </a:r>
            <a:r>
              <a:rPr lang="zh-CN" altLang="en-US" sz="2400" dirty="0">
                <a:latin typeface="华文中宋" pitchFamily="2" charset="-122"/>
                <a:ea typeface="华文中宋" pitchFamily="2" charset="-122"/>
                <a:sym typeface="Arial" charset="0"/>
              </a:rPr>
              <a:t>决策者可以通过货币政策影响物品与劳务的需求</a:t>
            </a:r>
            <a:endParaRPr lang="en-US" altLang="zh-CN" sz="2400" b="1" dirty="0">
              <a:latin typeface="华文中宋" panose="02010600040101010101" pitchFamily="2" charset="-122"/>
              <a:ea typeface="华文中宋" panose="02010600040101010101" pitchFamily="2" charset="-122"/>
            </a:endParaRPr>
          </a:p>
          <a:p>
            <a:endParaRPr lang="zh-CN" b="1" dirty="0">
              <a:latin typeface="华文中宋" panose="02010600040101010101" pitchFamily="2" charset="-122"/>
              <a:ea typeface="华文中宋" panose="02010600040101010101" pitchFamily="2" charset="-122"/>
            </a:endParaRPr>
          </a:p>
        </p:txBody>
      </p:sp>
      <p:sp>
        <p:nvSpPr>
          <p:cNvPr id="47108" name="Text Box 4"/>
          <p:cNvSpPr txBox="1">
            <a:spLocks noChangeArrowheads="1"/>
          </p:cNvSpPr>
          <p:nvPr/>
        </p:nvSpPr>
        <p:spPr bwMode="auto">
          <a:xfrm>
            <a:off x="260350" y="835025"/>
            <a:ext cx="8621713" cy="6381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nSpc>
                <a:spcPct val="110000"/>
              </a:lnSpc>
              <a:spcBef>
                <a:spcPct val="50000"/>
              </a:spcBef>
            </a:pPr>
            <a:r>
              <a:rPr lang="zh-CN" sz="3200" b="1">
                <a:solidFill>
                  <a:srgbClr val="008000"/>
                </a:solidFill>
                <a:ea typeface="宋体" pitchFamily="2" charset="-122"/>
              </a:rPr>
              <a:t>原理 </a:t>
            </a:r>
            <a:r>
              <a:rPr lang="en-US" altLang="zh-CN" sz="3200" b="1">
                <a:solidFill>
                  <a:srgbClr val="008000"/>
                </a:solidFill>
                <a:ea typeface="宋体" pitchFamily="2" charset="-122"/>
              </a:rPr>
              <a:t>9 :</a:t>
            </a:r>
            <a:r>
              <a:rPr lang="zh-CN" sz="3200" b="1">
                <a:solidFill>
                  <a:srgbClr val="008000"/>
                </a:solidFill>
                <a:ea typeface="宋体" pitchFamily="2" charset="-122"/>
              </a:rPr>
              <a:t>当政府发行了过多货币时，物价上升</a:t>
            </a:r>
            <a:endParaRPr lang="zh-CN" altLang="en-US" sz="3200" b="1">
              <a:solidFill>
                <a:srgbClr val="008000"/>
              </a:solidFill>
              <a:ea typeface="宋体" pitchFamily="2" charset="-122"/>
            </a:endParaRPr>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t>经济学十大原理</a:t>
            </a:r>
          </a:p>
        </p:txBody>
      </p:sp>
      <p:sp>
        <p:nvSpPr>
          <p:cNvPr id="6" name="灯片编号占位符 2"/>
          <p:cNvSpPr>
            <a:spLocks noGrp="1"/>
          </p:cNvSpPr>
          <p:nvPr>
            <p:ph type="sldNum" sz="quarter" idx="11"/>
          </p:nvPr>
        </p:nvSpPr>
        <p:spPr/>
        <p:txBody>
          <a:bodyPr/>
          <a:lstStyle/>
          <a:p>
            <a:fld id="{FC3A2202-1135-4083-B1E7-CCDEEC2306DD}" type="slidenum">
              <a:rPr lang="en-US" altLang="zh-CN"/>
              <a:pPr/>
              <a:t>42</a:t>
            </a:fld>
            <a:endParaRPr lang="en-US" altLang="zh-CN"/>
          </a:p>
        </p:txBody>
      </p:sp>
      <p:sp>
        <p:nvSpPr>
          <p:cNvPr id="48130" name="Rectangle 2"/>
          <p:cNvSpPr>
            <a:spLocks noGrp="1" noChangeArrowheads="1"/>
          </p:cNvSpPr>
          <p:nvPr>
            <p:ph type="title" idx="4294967295"/>
          </p:nvPr>
        </p:nvSpPr>
        <p:spPr>
          <a:xfrm>
            <a:off x="0" y="123825"/>
            <a:ext cx="9144000" cy="692150"/>
          </a:xfrm>
        </p:spPr>
        <p:txBody>
          <a:bodyPr/>
          <a:lstStyle/>
          <a:p>
            <a:r>
              <a:rPr lang="zh-CN" altLang="en-US" sz="3600" dirty="0">
                <a:ea typeface="宋体" pitchFamily="2" charset="-122"/>
              </a:rPr>
              <a:t>四、</a:t>
            </a:r>
            <a:r>
              <a:rPr lang="zh-CN" sz="3600" dirty="0">
                <a:ea typeface="宋体" pitchFamily="2" charset="-122"/>
              </a:rPr>
              <a:t>整体经济如何运行</a:t>
            </a:r>
          </a:p>
        </p:txBody>
      </p:sp>
      <p:sp>
        <p:nvSpPr>
          <p:cNvPr id="48131" name="Rectangle 3"/>
          <p:cNvSpPr>
            <a:spLocks noGrp="1" noChangeArrowheads="1"/>
          </p:cNvSpPr>
          <p:nvPr>
            <p:ph type="body" idx="4294967295"/>
          </p:nvPr>
        </p:nvSpPr>
        <p:spPr>
          <a:xfrm>
            <a:off x="457200" y="2130425"/>
            <a:ext cx="8353425" cy="4359275"/>
          </a:xfrm>
        </p:spPr>
        <p:txBody>
          <a:bodyPr/>
          <a:lstStyle/>
          <a:p>
            <a:pPr>
              <a:lnSpc>
                <a:spcPct val="130000"/>
              </a:lnSpc>
            </a:pPr>
            <a:r>
              <a:rPr lang="zh-CN" altLang="en-US" sz="2400" b="1" dirty="0">
                <a:latin typeface="华文中宋" panose="02010600040101010101" pitchFamily="2" charset="-122"/>
                <a:ea typeface="华文中宋" panose="02010600040101010101" pitchFamily="2" charset="-122"/>
              </a:rPr>
              <a:t>经济中货币量增加刺激了社会的整体支出水平，从而增加了对物品与劳务的需求。</a:t>
            </a:r>
            <a:endParaRPr lang="en-US" altLang="zh-CN" sz="2400" b="1" dirty="0">
              <a:latin typeface="华文中宋" panose="02010600040101010101" pitchFamily="2" charset="-122"/>
              <a:ea typeface="华文中宋" panose="02010600040101010101" pitchFamily="2" charset="-122"/>
            </a:endParaRPr>
          </a:p>
          <a:p>
            <a:pPr>
              <a:lnSpc>
                <a:spcPct val="130000"/>
              </a:lnSpc>
            </a:pPr>
            <a:r>
              <a:rPr lang="zh-CN" altLang="en-US" sz="2400" b="1" dirty="0">
                <a:latin typeface="华文中宋" panose="02010600040101010101" pitchFamily="2" charset="-122"/>
                <a:ea typeface="华文中宋" panose="02010600040101010101" pitchFamily="2" charset="-122"/>
              </a:rPr>
              <a:t>需求增加随着时间推移，引起企业太高物价，但同时也鼓励企业雇佣更多工人，并生产出更多的物品与劳务。</a:t>
            </a:r>
            <a:endParaRPr lang="en-US" altLang="zh-CN" sz="2400" b="1" dirty="0">
              <a:latin typeface="华文中宋" panose="02010600040101010101" pitchFamily="2" charset="-122"/>
              <a:ea typeface="华文中宋" panose="02010600040101010101" pitchFamily="2" charset="-122"/>
            </a:endParaRPr>
          </a:p>
          <a:p>
            <a:pPr>
              <a:lnSpc>
                <a:spcPct val="130000"/>
              </a:lnSpc>
            </a:pPr>
            <a:r>
              <a:rPr lang="zh-CN" altLang="en-US" sz="2400" b="1" dirty="0">
                <a:latin typeface="华文中宋" panose="02010600040101010101" pitchFamily="2" charset="-122"/>
                <a:ea typeface="华文中宋" panose="02010600040101010101" pitchFamily="2" charset="-122"/>
              </a:rPr>
              <a:t>雇佣更多的工人意味着更少的失业。</a:t>
            </a:r>
            <a:endParaRPr lang="en-US" altLang="zh-CN" sz="2400" b="1" dirty="0">
              <a:latin typeface="华文中宋" panose="02010600040101010101" pitchFamily="2" charset="-122"/>
              <a:ea typeface="华文中宋" panose="02010600040101010101" pitchFamily="2" charset="-122"/>
            </a:endParaRPr>
          </a:p>
          <a:p>
            <a:pPr marL="0" indent="0" eaLnBrk="1" hangingPunct="1">
              <a:lnSpc>
                <a:spcPct val="130000"/>
              </a:lnSpc>
              <a:buFontTx/>
              <a:buNone/>
            </a:pPr>
            <a:r>
              <a:rPr lang="en-US" altLang="zh-CN" sz="2400" dirty="0">
                <a:latin typeface="华文中宋" pitchFamily="2" charset="-122"/>
                <a:ea typeface="华文中宋" pitchFamily="2" charset="-122"/>
                <a:sym typeface="Arial" charset="0"/>
              </a:rPr>
              <a:t>Implications:</a:t>
            </a:r>
          </a:p>
          <a:p>
            <a:pPr marL="0" indent="0" eaLnBrk="1" hangingPunct="1">
              <a:lnSpc>
                <a:spcPct val="130000"/>
              </a:lnSpc>
              <a:buFontTx/>
              <a:buNone/>
            </a:pPr>
            <a:r>
              <a:rPr lang="zh-CN" altLang="en-US" sz="2400" dirty="0">
                <a:latin typeface="华文中宋" pitchFamily="2" charset="-122"/>
                <a:ea typeface="华文中宋" pitchFamily="2" charset="-122"/>
                <a:sym typeface="Arial" charset="0"/>
              </a:rPr>
              <a:t>决策者可以通过货币政策影响物品与劳务的需求</a:t>
            </a:r>
          </a:p>
          <a:p>
            <a:endParaRPr lang="en-US" altLang="zh-CN" b="1" dirty="0">
              <a:latin typeface="华文中宋" panose="02010600040101010101" pitchFamily="2" charset="-122"/>
              <a:ea typeface="华文中宋" panose="02010600040101010101" pitchFamily="2" charset="-122"/>
            </a:endParaRPr>
          </a:p>
        </p:txBody>
      </p:sp>
      <p:sp>
        <p:nvSpPr>
          <p:cNvPr id="48132" name="Text Box 4"/>
          <p:cNvSpPr txBox="1">
            <a:spLocks noChangeArrowheads="1"/>
          </p:cNvSpPr>
          <p:nvPr/>
        </p:nvSpPr>
        <p:spPr bwMode="auto">
          <a:xfrm>
            <a:off x="260350" y="835025"/>
            <a:ext cx="8621713" cy="1108075"/>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a:spAutoFit/>
          </a:bodyPr>
          <a:lstStyle/>
          <a:p>
            <a:pPr algn="ctr">
              <a:lnSpc>
                <a:spcPct val="110000"/>
              </a:lnSpc>
              <a:spcBef>
                <a:spcPct val="50000"/>
              </a:spcBef>
            </a:pPr>
            <a:r>
              <a:rPr lang="zh-CN" sz="3000" b="1">
                <a:solidFill>
                  <a:srgbClr val="008000"/>
                </a:solidFill>
                <a:ea typeface="宋体" pitchFamily="2" charset="-122"/>
              </a:rPr>
              <a:t>原理 10 :社会面临通货膨胀与失业之间的短期权衡取舍</a:t>
            </a: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250825" y="1268413"/>
            <a:ext cx="8642350" cy="4641850"/>
          </a:xfrm>
        </p:spPr>
        <p:txBody>
          <a:bodyPr/>
          <a:lstStyle/>
          <a:p>
            <a:pPr marL="0" indent="0" eaLnBrk="1" hangingPunct="1">
              <a:buFontTx/>
              <a:buNone/>
            </a:pPr>
            <a:endParaRPr lang="zh-CN" altLang="zh-CN">
              <a:ea typeface="宋体" charset="-122"/>
            </a:endParaRPr>
          </a:p>
        </p:txBody>
      </p:sp>
      <p:graphicFrame>
        <p:nvGraphicFramePr>
          <p:cNvPr id="63491" name="Object 3"/>
          <p:cNvGraphicFramePr>
            <a:graphicFrameLocks noGrp="1" noChangeAspect="1"/>
          </p:cNvGraphicFramePr>
          <p:nvPr>
            <p:ph type="title"/>
          </p:nvPr>
        </p:nvGraphicFramePr>
        <p:xfrm>
          <a:off x="306388" y="228600"/>
          <a:ext cx="8640762" cy="5715000"/>
        </p:xfrm>
        <a:graphic>
          <a:graphicData uri="http://schemas.openxmlformats.org/presentationml/2006/ole">
            <mc:AlternateContent xmlns:mc="http://schemas.openxmlformats.org/markup-compatibility/2006">
              <mc:Choice xmlns:v="urn:schemas-microsoft-com:vml" Requires="v">
                <p:oleObj r:id="rId2" imgW="5486400" imgH="4105440" progId="Excel.Sheet.8">
                  <p:embed/>
                </p:oleObj>
              </mc:Choice>
              <mc:Fallback>
                <p:oleObj r:id="rId2" imgW="5486400" imgH="410544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228600"/>
                        <a:ext cx="8640762" cy="57150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1145955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t>经济学十大原理</a:t>
            </a:r>
          </a:p>
        </p:txBody>
      </p:sp>
      <p:sp>
        <p:nvSpPr>
          <p:cNvPr id="5" name="灯片编号占位符 2"/>
          <p:cNvSpPr>
            <a:spLocks noGrp="1"/>
          </p:cNvSpPr>
          <p:nvPr>
            <p:ph type="sldNum" sz="quarter" idx="11"/>
          </p:nvPr>
        </p:nvSpPr>
        <p:spPr/>
        <p:txBody>
          <a:bodyPr/>
          <a:lstStyle/>
          <a:p>
            <a:fld id="{F67816ED-FD6C-47EC-BE99-C0B212E0B6ED}" type="slidenum">
              <a:rPr lang="en-US" altLang="zh-CN"/>
              <a:pPr/>
              <a:t>44</a:t>
            </a:fld>
            <a:endParaRPr lang="en-US" altLang="zh-CN"/>
          </a:p>
        </p:txBody>
      </p:sp>
      <p:sp>
        <p:nvSpPr>
          <p:cNvPr id="50178" name="Rectangle 2"/>
          <p:cNvSpPr>
            <a:spLocks noGrp="1" noChangeArrowheads="1"/>
          </p:cNvSpPr>
          <p:nvPr>
            <p:ph type="title" idx="4294967295"/>
          </p:nvPr>
        </p:nvSpPr>
        <p:spPr>
          <a:xfrm>
            <a:off x="457200" y="207963"/>
            <a:ext cx="8229600" cy="692150"/>
          </a:xfrm>
        </p:spPr>
        <p:txBody>
          <a:bodyPr/>
          <a:lstStyle/>
          <a:p>
            <a:r>
              <a:rPr lang="zh-CN" sz="3600" dirty="0">
                <a:ea typeface="宋体" pitchFamily="2" charset="-122"/>
              </a:rPr>
              <a:t>参考资料</a:t>
            </a:r>
            <a:r>
              <a:rPr lang="en-US" altLang="zh-CN" sz="3600" dirty="0">
                <a:ea typeface="宋体" pitchFamily="2" charset="-122"/>
              </a:rPr>
              <a:t>*</a:t>
            </a:r>
            <a:r>
              <a:rPr lang="zh-CN" sz="3600" dirty="0">
                <a:ea typeface="宋体" pitchFamily="2" charset="-122"/>
              </a:rPr>
              <a:t>：如何阅读本书</a:t>
            </a:r>
          </a:p>
        </p:txBody>
      </p:sp>
      <p:sp>
        <p:nvSpPr>
          <p:cNvPr id="50179" name="Rectangle 3"/>
          <p:cNvSpPr>
            <a:spLocks noGrp="1" noChangeArrowheads="1"/>
          </p:cNvSpPr>
          <p:nvPr>
            <p:ph type="body" idx="4294967295"/>
          </p:nvPr>
        </p:nvSpPr>
        <p:spPr>
          <a:xfrm>
            <a:off x="292100" y="1078992"/>
            <a:ext cx="8513763" cy="5366258"/>
          </a:xfrm>
        </p:spPr>
        <p:txBody>
          <a:bodyPr/>
          <a:lstStyle/>
          <a:p>
            <a:pPr marL="403225" indent="-403225">
              <a:buClr>
                <a:srgbClr val="009999"/>
              </a:buClr>
              <a:buSzTx/>
              <a:buFont typeface="Wingdings" pitchFamily="2" charset="2"/>
              <a:buNone/>
            </a:pPr>
            <a:r>
              <a:rPr lang="zh-CN" sz="2700" b="1" dirty="0">
                <a:solidFill>
                  <a:srgbClr val="339966"/>
                </a:solidFill>
                <a:ea typeface="宋体" pitchFamily="2" charset="-122"/>
              </a:rPr>
              <a:t>1.  </a:t>
            </a:r>
            <a:r>
              <a:rPr lang="zh-CN" b="1" u="sng" dirty="0">
                <a:ea typeface="宋体" pitchFamily="2" charset="-122"/>
              </a:rPr>
              <a:t>上课之前先读书</a:t>
            </a:r>
            <a:r>
              <a:rPr lang="zh-CN" b="1" dirty="0">
                <a:solidFill>
                  <a:srgbClr val="339966"/>
                </a:solidFill>
                <a:ea typeface="宋体" pitchFamily="2" charset="-122"/>
              </a:rPr>
              <a:t>   </a:t>
            </a:r>
          </a:p>
          <a:p>
            <a:pPr marL="403225" indent="-403225">
              <a:buClr>
                <a:srgbClr val="009999"/>
              </a:buClr>
              <a:buSzTx/>
              <a:buFont typeface="Wingdings" pitchFamily="2" charset="2"/>
              <a:buNone/>
            </a:pPr>
            <a:r>
              <a:rPr lang="zh-CN" b="1" dirty="0">
                <a:ea typeface="宋体" pitchFamily="2" charset="-122"/>
              </a:rPr>
              <a:t>    你将从课堂上领会更多东西</a:t>
            </a:r>
          </a:p>
          <a:p>
            <a:pPr marL="403225" indent="-403225">
              <a:buClr>
                <a:srgbClr val="009999"/>
              </a:buClr>
              <a:buSzTx/>
              <a:buFont typeface="Wingdings" pitchFamily="2" charset="2"/>
              <a:buNone/>
            </a:pPr>
            <a:r>
              <a:rPr lang="zh-CN" b="1" dirty="0">
                <a:solidFill>
                  <a:srgbClr val="339966"/>
                </a:solidFill>
                <a:ea typeface="宋体" pitchFamily="2" charset="-122"/>
              </a:rPr>
              <a:t>2.  </a:t>
            </a:r>
            <a:r>
              <a:rPr lang="zh-CN" b="1" u="sng" dirty="0">
                <a:ea typeface="宋体" pitchFamily="2" charset="-122"/>
              </a:rPr>
              <a:t>要总结，而不是划重点线</a:t>
            </a:r>
            <a:r>
              <a:rPr lang="zh-CN" b="1" dirty="0">
                <a:ea typeface="宋体" pitchFamily="2" charset="-122"/>
              </a:rPr>
              <a:t>	</a:t>
            </a:r>
            <a:endParaRPr lang="zh-CN" b="1" u="sng" dirty="0">
              <a:ea typeface="宋体" pitchFamily="2" charset="-122"/>
            </a:endParaRPr>
          </a:p>
          <a:p>
            <a:pPr marL="403225" indent="-403225">
              <a:buClr>
                <a:srgbClr val="009999"/>
              </a:buClr>
              <a:buSzTx/>
              <a:buFont typeface="Wingdings" pitchFamily="2" charset="2"/>
              <a:buNone/>
            </a:pPr>
            <a:r>
              <a:rPr lang="zh-CN" b="1" dirty="0">
                <a:ea typeface="宋体" pitchFamily="2" charset="-122"/>
              </a:rPr>
              <a:t>    划重点线是一种消极的做法，它不能帮助你理解或记忆。相反，用你自己的话总结每一节的内容，然后与该章结尾的内容提要相比较</a:t>
            </a:r>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t>经济学十大原理</a:t>
            </a:r>
          </a:p>
        </p:txBody>
      </p:sp>
      <p:sp>
        <p:nvSpPr>
          <p:cNvPr id="5" name="灯片编号占位符 2"/>
          <p:cNvSpPr>
            <a:spLocks noGrp="1"/>
          </p:cNvSpPr>
          <p:nvPr>
            <p:ph type="sldNum" sz="quarter" idx="11"/>
          </p:nvPr>
        </p:nvSpPr>
        <p:spPr/>
        <p:txBody>
          <a:bodyPr/>
          <a:lstStyle/>
          <a:p>
            <a:fld id="{E6B62068-5BAF-41F2-811B-5A747739E913}" type="slidenum">
              <a:rPr lang="en-US" altLang="zh-CN"/>
              <a:pPr/>
              <a:t>45</a:t>
            </a:fld>
            <a:endParaRPr lang="en-US" altLang="zh-CN"/>
          </a:p>
        </p:txBody>
      </p:sp>
      <p:sp>
        <p:nvSpPr>
          <p:cNvPr id="52226" name="Rectangle 2"/>
          <p:cNvSpPr>
            <a:spLocks noGrp="1" noChangeArrowheads="1"/>
          </p:cNvSpPr>
          <p:nvPr>
            <p:ph type="title" idx="4294967295"/>
          </p:nvPr>
        </p:nvSpPr>
        <p:spPr>
          <a:xfrm>
            <a:off x="457200" y="207963"/>
            <a:ext cx="8229600" cy="692150"/>
          </a:xfrm>
        </p:spPr>
        <p:txBody>
          <a:bodyPr/>
          <a:lstStyle/>
          <a:p>
            <a:r>
              <a:rPr lang="zh-CN" sz="3600">
                <a:ea typeface="宋体" pitchFamily="2" charset="-122"/>
              </a:rPr>
              <a:t>参考资料：如何阅读本书</a:t>
            </a:r>
          </a:p>
        </p:txBody>
      </p:sp>
      <p:sp>
        <p:nvSpPr>
          <p:cNvPr id="52227" name="Rectangle 3"/>
          <p:cNvSpPr>
            <a:spLocks noGrp="1" noChangeArrowheads="1"/>
          </p:cNvSpPr>
          <p:nvPr>
            <p:ph type="body" idx="4294967295"/>
          </p:nvPr>
        </p:nvSpPr>
        <p:spPr>
          <a:xfrm>
            <a:off x="277813" y="930275"/>
            <a:ext cx="8558212" cy="5514975"/>
          </a:xfrm>
        </p:spPr>
        <p:txBody>
          <a:bodyPr/>
          <a:lstStyle/>
          <a:p>
            <a:pPr marL="533400" indent="-533400">
              <a:buClr>
                <a:srgbClr val="009999"/>
              </a:buClr>
              <a:buSzTx/>
              <a:buFont typeface="Wingdings" pitchFamily="2" charset="2"/>
              <a:buAutoNum type="arabicPeriod" startAt="3"/>
            </a:pPr>
            <a:r>
              <a:rPr lang="zh-CN" b="1" u="sng" dirty="0">
                <a:ea typeface="宋体" pitchFamily="2" charset="-122"/>
              </a:rPr>
              <a:t>考考自己 </a:t>
            </a:r>
          </a:p>
          <a:p>
            <a:pPr marL="533400" indent="-533400">
              <a:buClr>
                <a:srgbClr val="009999"/>
              </a:buClr>
              <a:buSzTx/>
              <a:buFont typeface="Wingdings" pitchFamily="2" charset="2"/>
              <a:buNone/>
            </a:pPr>
            <a:r>
              <a:rPr lang="zh-CN" b="1" dirty="0">
                <a:ea typeface="宋体" pitchFamily="2" charset="-122"/>
              </a:rPr>
              <a:t>     在你开始阅读下一节之前，试着解决上节的“即问即答”。并写下你的答案，与书后的答案进行核对。如果你答错了，也许你就需要复习一下该节</a:t>
            </a:r>
          </a:p>
          <a:p>
            <a:pPr marL="533400" indent="-533400">
              <a:buClr>
                <a:srgbClr val="009999"/>
              </a:buClr>
              <a:buSzTx/>
              <a:buFont typeface="Wingdings" pitchFamily="2" charset="2"/>
              <a:buNone/>
            </a:pPr>
            <a:r>
              <a:rPr lang="zh-CN" b="1" dirty="0">
                <a:solidFill>
                  <a:srgbClr val="339966"/>
                </a:solidFill>
                <a:ea typeface="宋体" pitchFamily="2" charset="-122"/>
              </a:rPr>
              <a:t>4.</a:t>
            </a:r>
            <a:r>
              <a:rPr lang="en-US" altLang="zh-CN" b="1" dirty="0">
                <a:solidFill>
                  <a:srgbClr val="339966"/>
                </a:solidFill>
                <a:ea typeface="宋体" pitchFamily="2" charset="-122"/>
              </a:rPr>
              <a:t>  </a:t>
            </a:r>
            <a:r>
              <a:rPr lang="zh-CN" b="1" u="sng" dirty="0">
                <a:ea typeface="宋体" pitchFamily="2" charset="-122"/>
              </a:rPr>
              <a:t>实践，实践，再实践</a:t>
            </a:r>
          </a:p>
          <a:p>
            <a:pPr marL="533400" indent="-533400">
              <a:buClr>
                <a:srgbClr val="009999"/>
              </a:buClr>
              <a:buSzTx/>
              <a:buFont typeface="Wingdings" pitchFamily="2" charset="2"/>
              <a:buNone/>
            </a:pPr>
            <a:r>
              <a:rPr lang="zh-CN" b="1" dirty="0">
                <a:ea typeface="宋体" pitchFamily="2" charset="-122"/>
              </a:rPr>
              <a:t>    练习每章结尾的复习题，它们是应付考试的好习题。你对新知识的运用越多，这些知识就会被掌握得越牢固</a:t>
            </a:r>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dirty="0"/>
              <a:t>经济学十大原理</a:t>
            </a:r>
          </a:p>
        </p:txBody>
      </p:sp>
      <p:sp>
        <p:nvSpPr>
          <p:cNvPr id="5" name="灯片编号占位符 2"/>
          <p:cNvSpPr>
            <a:spLocks noGrp="1"/>
          </p:cNvSpPr>
          <p:nvPr>
            <p:ph type="sldNum" sz="quarter" idx="11"/>
          </p:nvPr>
        </p:nvSpPr>
        <p:spPr/>
        <p:txBody>
          <a:bodyPr/>
          <a:lstStyle/>
          <a:p>
            <a:fld id="{45636CAB-E36A-4103-AE40-17AF841E4332}" type="slidenum">
              <a:rPr lang="en-US" altLang="zh-CN"/>
              <a:pPr/>
              <a:t>46</a:t>
            </a:fld>
            <a:endParaRPr lang="en-US" altLang="zh-CN"/>
          </a:p>
        </p:txBody>
      </p:sp>
      <p:sp>
        <p:nvSpPr>
          <p:cNvPr id="54274" name="Rectangle 2"/>
          <p:cNvSpPr>
            <a:spLocks noGrp="1" noChangeArrowheads="1"/>
          </p:cNvSpPr>
          <p:nvPr>
            <p:ph type="title" idx="4294967295"/>
          </p:nvPr>
        </p:nvSpPr>
        <p:spPr>
          <a:xfrm>
            <a:off x="457200" y="207963"/>
            <a:ext cx="8229600" cy="692150"/>
          </a:xfrm>
        </p:spPr>
        <p:txBody>
          <a:bodyPr/>
          <a:lstStyle/>
          <a:p>
            <a:r>
              <a:rPr lang="zh-CN" sz="3600">
                <a:ea typeface="宋体" pitchFamily="2" charset="-122"/>
              </a:rPr>
              <a:t>参考资料：如何阅读本书</a:t>
            </a:r>
          </a:p>
        </p:txBody>
      </p:sp>
      <p:sp>
        <p:nvSpPr>
          <p:cNvPr id="54275" name="Rectangle 3"/>
          <p:cNvSpPr>
            <a:spLocks noGrp="1" noChangeArrowheads="1"/>
          </p:cNvSpPr>
          <p:nvPr>
            <p:ph type="body" idx="4294967295"/>
          </p:nvPr>
        </p:nvSpPr>
        <p:spPr>
          <a:xfrm>
            <a:off x="292100" y="930275"/>
            <a:ext cx="8513763" cy="5407025"/>
          </a:xfrm>
        </p:spPr>
        <p:txBody>
          <a:bodyPr/>
          <a:lstStyle/>
          <a:p>
            <a:pPr marL="403225" indent="-403225">
              <a:buClr>
                <a:srgbClr val="009999"/>
              </a:buClr>
              <a:buSzTx/>
              <a:buFont typeface="Wingdings" pitchFamily="2" charset="2"/>
              <a:buNone/>
            </a:pPr>
            <a:r>
              <a:rPr lang="zh-CN" b="1" dirty="0">
                <a:solidFill>
                  <a:srgbClr val="339966"/>
                </a:solidFill>
                <a:ea typeface="宋体" pitchFamily="2" charset="-122"/>
              </a:rPr>
              <a:t>5.  </a:t>
            </a:r>
            <a:r>
              <a:rPr lang="zh-CN" b="1" u="sng" dirty="0">
                <a:ea typeface="宋体" pitchFamily="2" charset="-122"/>
              </a:rPr>
              <a:t>上网</a:t>
            </a:r>
          </a:p>
          <a:p>
            <a:pPr marL="403225" indent="-403225">
              <a:buClr>
                <a:srgbClr val="009999"/>
              </a:buClr>
              <a:buSzTx/>
              <a:buFont typeface="Wingdings" pitchFamily="2" charset="2"/>
              <a:buNone/>
            </a:pPr>
            <a:r>
              <a:rPr lang="zh-CN" b="1" dirty="0">
                <a:ea typeface="宋体" pitchFamily="2" charset="-122"/>
              </a:rPr>
              <a:t>    本书有一个极好的网络资源，包括测试练习，提高你画图能力的工具，视频以及其它资源可以帮助你更轻松有效地学习教材。访问网址:</a:t>
            </a:r>
            <a:r>
              <a:rPr lang="zh-CN" b="1" dirty="0">
                <a:ea typeface="宋体" pitchFamily="2" charset="-122"/>
                <a:hlinkClick r:id="rId3"/>
              </a:rPr>
              <a:t>http://academic.cengage.com/economics/mankiw</a:t>
            </a:r>
            <a:r>
              <a:rPr lang="zh-CN" b="1" dirty="0">
                <a:ea typeface="宋体" pitchFamily="2" charset="-122"/>
              </a:rPr>
              <a:t>  </a:t>
            </a:r>
          </a:p>
          <a:p>
            <a:pPr marL="403225" indent="-403225">
              <a:buClr>
                <a:srgbClr val="009999"/>
              </a:buClr>
              <a:buSzTx/>
              <a:buFont typeface="Wingdings" pitchFamily="2" charset="2"/>
              <a:buNone/>
            </a:pPr>
            <a:r>
              <a:rPr lang="zh-CN" b="1" dirty="0">
                <a:solidFill>
                  <a:srgbClr val="339966"/>
                </a:solidFill>
                <a:ea typeface="宋体" pitchFamily="2" charset="-122"/>
              </a:rPr>
              <a:t>6.</a:t>
            </a:r>
            <a:r>
              <a:rPr lang="zh-CN" sz="3200" b="1" dirty="0">
                <a:solidFill>
                  <a:srgbClr val="339966"/>
                </a:solidFill>
                <a:ea typeface="宋体" pitchFamily="2" charset="-122"/>
              </a:rPr>
              <a:t>  </a:t>
            </a:r>
            <a:r>
              <a:rPr lang="zh-CN" b="1" u="sng" dirty="0">
                <a:ea typeface="宋体" pitchFamily="2" charset="-122"/>
              </a:rPr>
              <a:t>小组学习 </a:t>
            </a:r>
            <a:br>
              <a:rPr lang="zh-CN" b="1" u="sng" dirty="0">
                <a:ea typeface="宋体" pitchFamily="2" charset="-122"/>
              </a:rPr>
            </a:br>
            <a:r>
              <a:rPr lang="zh-CN" b="1" dirty="0">
                <a:ea typeface="宋体" pitchFamily="2" charset="-122"/>
              </a:rPr>
              <a:t>与同学一起复习每个章节，互相测验，互相帮助理解材料</a:t>
            </a:r>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t>经济学十大原理</a:t>
            </a:r>
          </a:p>
        </p:txBody>
      </p:sp>
      <p:sp>
        <p:nvSpPr>
          <p:cNvPr id="5" name="灯片编号占位符 2"/>
          <p:cNvSpPr>
            <a:spLocks noGrp="1"/>
          </p:cNvSpPr>
          <p:nvPr>
            <p:ph type="sldNum" sz="quarter" idx="11"/>
          </p:nvPr>
        </p:nvSpPr>
        <p:spPr/>
        <p:txBody>
          <a:bodyPr/>
          <a:lstStyle/>
          <a:p>
            <a:fld id="{22678D75-821F-402B-923C-A73CF2110023}" type="slidenum">
              <a:rPr lang="en-US" altLang="zh-CN"/>
              <a:pPr/>
              <a:t>47</a:t>
            </a:fld>
            <a:endParaRPr lang="en-US" altLang="zh-CN"/>
          </a:p>
        </p:txBody>
      </p:sp>
      <p:sp>
        <p:nvSpPr>
          <p:cNvPr id="56322" name="Rectangle 2"/>
          <p:cNvSpPr>
            <a:spLocks noGrp="1" noChangeArrowheads="1"/>
          </p:cNvSpPr>
          <p:nvPr>
            <p:ph type="title" idx="4294967295"/>
          </p:nvPr>
        </p:nvSpPr>
        <p:spPr>
          <a:xfrm>
            <a:off x="457200" y="207963"/>
            <a:ext cx="8229600" cy="692150"/>
          </a:xfrm>
        </p:spPr>
        <p:txBody>
          <a:bodyPr/>
          <a:lstStyle/>
          <a:p>
            <a:r>
              <a:rPr lang="zh-CN" sz="3600">
                <a:ea typeface="宋体" pitchFamily="2" charset="-122"/>
              </a:rPr>
              <a:t>参考资料：如何阅读本书</a:t>
            </a:r>
          </a:p>
        </p:txBody>
      </p:sp>
      <p:sp>
        <p:nvSpPr>
          <p:cNvPr id="56323" name="Rectangle 3"/>
          <p:cNvSpPr>
            <a:spLocks noGrp="1" noChangeArrowheads="1"/>
          </p:cNvSpPr>
          <p:nvPr>
            <p:ph type="body" idx="4294967295"/>
          </p:nvPr>
        </p:nvSpPr>
        <p:spPr>
          <a:xfrm>
            <a:off x="292100" y="930275"/>
            <a:ext cx="8513763" cy="5407025"/>
          </a:xfrm>
        </p:spPr>
        <p:txBody>
          <a:bodyPr/>
          <a:lstStyle/>
          <a:p>
            <a:pPr marL="533400" indent="-533400">
              <a:buClr>
                <a:srgbClr val="009999"/>
              </a:buClr>
              <a:buSzTx/>
              <a:buFont typeface="Wingdings" pitchFamily="2" charset="2"/>
              <a:buAutoNum type="arabicPeriod" startAt="7"/>
            </a:pPr>
            <a:r>
              <a:rPr lang="zh-CN" b="1" dirty="0">
                <a:solidFill>
                  <a:srgbClr val="339966"/>
                </a:solidFill>
                <a:ea typeface="宋体" pitchFamily="2" charset="-122"/>
              </a:rPr>
              <a:t> </a:t>
            </a:r>
            <a:r>
              <a:rPr lang="zh-CN" b="1" u="sng" dirty="0">
                <a:ea typeface="宋体" pitchFamily="2" charset="-122"/>
              </a:rPr>
              <a:t>教其他人</a:t>
            </a:r>
          </a:p>
          <a:p>
            <a:pPr marL="533400" indent="-533400">
              <a:buClr>
                <a:srgbClr val="009999"/>
              </a:buClr>
              <a:buSzTx/>
              <a:buFont typeface="Wingdings" pitchFamily="2" charset="2"/>
              <a:buNone/>
            </a:pPr>
            <a:r>
              <a:rPr lang="zh-CN" b="1" dirty="0">
                <a:ea typeface="宋体" pitchFamily="2" charset="-122"/>
              </a:rPr>
              <a:t>      学习某种东西的最好的方法莫过于再教其他人，    比如学友或朋友</a:t>
            </a:r>
          </a:p>
          <a:p>
            <a:pPr marL="533400" indent="-533400">
              <a:buClr>
                <a:srgbClr val="009999"/>
              </a:buClr>
              <a:buSzTx/>
              <a:buFont typeface="Wingdings" pitchFamily="2" charset="2"/>
              <a:buNone/>
            </a:pPr>
            <a:r>
              <a:rPr lang="zh-CN" b="1" dirty="0">
                <a:solidFill>
                  <a:srgbClr val="339966"/>
                </a:solidFill>
                <a:ea typeface="宋体" pitchFamily="2" charset="-122"/>
              </a:rPr>
              <a:t>8.   </a:t>
            </a:r>
            <a:r>
              <a:rPr lang="zh-CN" b="1" u="sng" dirty="0">
                <a:ea typeface="宋体" pitchFamily="2" charset="-122"/>
              </a:rPr>
              <a:t>不要忽略现实世界中的例子</a:t>
            </a:r>
            <a:br>
              <a:rPr lang="zh-CN" b="1" u="sng" dirty="0">
                <a:ea typeface="宋体" pitchFamily="2" charset="-122"/>
              </a:rPr>
            </a:br>
            <a:r>
              <a:rPr lang="zh-CN" b="1" dirty="0">
                <a:ea typeface="宋体" pitchFamily="2" charset="-122"/>
              </a:rPr>
              <a:t>阅读每章的案例研究和新闻摘录专栏。它们将帮你看到新的术语，概念，模型，图表等是如何应用到现实世界中的。当你阅读报纸或看晚间新闻时，尝试着发现它们与你在教科书上所学知识的联系</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Content Placeholder 8" descr="Mankiw_PaintingArt.jpg"/>
          <p:cNvPicPr>
            <a:picLocks noChangeAspect="1" noChangeArrowheads="1"/>
          </p:cNvPicPr>
          <p:nvPr/>
        </p:nvPicPr>
        <p:blipFill>
          <a:blip r:embed="rId3"/>
          <a:srcRect b="16696"/>
          <a:stretch>
            <a:fillRect/>
          </a:stretch>
        </p:blipFill>
        <p:spPr bwMode="auto">
          <a:xfrm>
            <a:off x="0" y="0"/>
            <a:ext cx="9144000" cy="2052638"/>
          </a:xfrm>
          <a:prstGeom prst="rect">
            <a:avLst/>
          </a:prstGeom>
          <a:noFill/>
          <a:ln w="9525">
            <a:noFill/>
            <a:miter lim="800000"/>
            <a:headEnd/>
            <a:tailEnd/>
          </a:ln>
        </p:spPr>
      </p:pic>
      <p:sp>
        <p:nvSpPr>
          <p:cNvPr id="9220" name="Rectangle 4"/>
          <p:cNvSpPr>
            <a:spLocks noGrp="1" noChangeArrowheads="1"/>
          </p:cNvSpPr>
          <p:nvPr>
            <p:ph type="body" idx="1"/>
          </p:nvPr>
        </p:nvSpPr>
        <p:spPr>
          <a:xfrm>
            <a:off x="236538" y="2631687"/>
            <a:ext cx="8642350" cy="3988187"/>
          </a:xfrm>
        </p:spPr>
        <p:txBody>
          <a:bodyPr/>
          <a:lstStyle/>
          <a:p>
            <a:pPr>
              <a:spcBef>
                <a:spcPct val="40000"/>
              </a:spcBef>
              <a:buClr>
                <a:srgbClr val="996633"/>
              </a:buClr>
            </a:pPr>
            <a:r>
              <a:rPr lang="zh-CN" altLang="en-US" sz="2600" dirty="0">
                <a:latin typeface="华文中宋" panose="02010600040101010101" pitchFamily="2" charset="-122"/>
                <a:ea typeface="华文中宋" panose="02010600040101010101" pitchFamily="2" charset="-122"/>
              </a:rPr>
              <a:t>生产可能性边界与机会成本有什么联系？它还表示了什么其他概念？</a:t>
            </a:r>
            <a:endParaRPr lang="en-US" altLang="zh-CN" sz="2600" dirty="0">
              <a:latin typeface="华文中宋" panose="02010600040101010101" pitchFamily="2" charset="-122"/>
              <a:ea typeface="华文中宋" panose="02010600040101010101" pitchFamily="2" charset="-122"/>
            </a:endParaRPr>
          </a:p>
          <a:p>
            <a:pPr>
              <a:spcBef>
                <a:spcPct val="40000"/>
              </a:spcBef>
              <a:buClr>
                <a:srgbClr val="996633"/>
              </a:buClr>
            </a:pPr>
            <a:r>
              <a:rPr lang="zh-CN" altLang="en-US" sz="2600" dirty="0">
                <a:latin typeface="华文中宋" panose="02010600040101010101" pitchFamily="2" charset="-122"/>
                <a:ea typeface="华文中宋" panose="02010600040101010101" pitchFamily="2" charset="-122"/>
              </a:rPr>
              <a:t>为什么人们（还有国家）之间会选择经济上相互依存？</a:t>
            </a:r>
          </a:p>
          <a:p>
            <a:pPr>
              <a:spcBef>
                <a:spcPct val="40000"/>
              </a:spcBef>
              <a:buClr>
                <a:srgbClr val="996633"/>
              </a:buClr>
            </a:pPr>
            <a:r>
              <a:rPr lang="zh-CN" altLang="en-US" sz="2600" dirty="0">
                <a:latin typeface="华文中宋" panose="02010600040101010101" pitchFamily="2" charset="-122"/>
                <a:ea typeface="华文中宋" panose="02010600040101010101" pitchFamily="2" charset="-122"/>
              </a:rPr>
              <a:t>贸易怎样能使每个人都更好？</a:t>
            </a:r>
          </a:p>
          <a:p>
            <a:pPr>
              <a:spcBef>
                <a:spcPct val="40000"/>
              </a:spcBef>
              <a:buClr>
                <a:srgbClr val="996633"/>
              </a:buClr>
            </a:pPr>
            <a:r>
              <a:rPr lang="zh-CN" altLang="en-US" sz="2600" dirty="0">
                <a:latin typeface="华文中宋" panose="02010600040101010101" pitchFamily="2" charset="-122"/>
                <a:ea typeface="华文中宋" panose="02010600040101010101" pitchFamily="2" charset="-122"/>
              </a:rPr>
              <a:t>什么是绝对优势？什么是比较优势？这些概念有什么相同之处？它们又有什么不同之处？</a:t>
            </a:r>
          </a:p>
        </p:txBody>
      </p:sp>
      <p:sp>
        <p:nvSpPr>
          <p:cNvPr id="9221" name="Rectangle 5"/>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C3D42B69-47EE-47FB-B06E-411DA8206E37}" type="slidenum">
              <a:rPr lang="en-US" altLang="zh-CN" sz="1700">
                <a:solidFill>
                  <a:srgbClr val="777777"/>
                </a:solidFill>
                <a:latin typeface="Tahoma" pitchFamily="34" charset="0"/>
                <a:ea typeface="宋体" pitchFamily="2" charset="-122"/>
              </a:rPr>
              <a:pPr algn="r"/>
              <a:t>48</a:t>
            </a:fld>
            <a:endParaRPr lang="zh-CN" sz="1700">
              <a:solidFill>
                <a:srgbClr val="777777"/>
              </a:solidFill>
              <a:latin typeface="Tahoma" pitchFamily="34" charset="0"/>
              <a:ea typeface="宋体" pitchFamily="2" charset="-122"/>
            </a:endParaRPr>
          </a:p>
        </p:txBody>
      </p:sp>
      <p:sp>
        <p:nvSpPr>
          <p:cNvPr id="9" name="Rectangle 3"/>
          <p:cNvSpPr>
            <a:spLocks noGrp="1" noChangeArrowheads="1"/>
          </p:cNvSpPr>
          <p:nvPr>
            <p:ph type="title"/>
          </p:nvPr>
        </p:nvSpPr>
        <p:spPr>
          <a:xfrm>
            <a:off x="0" y="0"/>
            <a:ext cx="9144000" cy="1954213"/>
          </a:xfrm>
          <a:solidFill>
            <a:schemeClr val="bg1">
              <a:alpha val="25000"/>
            </a:schemeClr>
          </a:solidFill>
        </p:spPr>
        <p:txBody>
          <a:bodyPr lIns="365760" tIns="182880" anchor="t"/>
          <a:lstStyle/>
          <a:p>
            <a:pPr algn="l">
              <a:lnSpc>
                <a:spcPct val="115000"/>
              </a:lnSpc>
            </a:pPr>
            <a:r>
              <a:rPr lang="zh-CN" altLang="en-US" sz="4800" dirty="0">
                <a:solidFill>
                  <a:schemeClr val="tx1"/>
                </a:solidFill>
                <a:effectLst>
                  <a:outerShdw blurRad="38100" dist="38100" dir="2700000" algn="tl">
                    <a:srgbClr val="C0C0C0"/>
                  </a:outerShdw>
                </a:effectLst>
                <a:ea typeface="宋体" pitchFamily="2" charset="-122"/>
              </a:rPr>
              <a:t>     </a:t>
            </a:r>
            <a:r>
              <a:rPr lang="zh-CN" altLang="en-US" sz="4400" dirty="0">
                <a:solidFill>
                  <a:srgbClr val="002060"/>
                </a:solidFill>
                <a:effectLst>
                  <a:outerShdw blurRad="38100" dist="38100" dir="2700000" algn="tl">
                    <a:srgbClr val="C0C0C0"/>
                  </a:outerShdw>
                </a:effectLst>
                <a:ea typeface="宋体" pitchFamily="2" charset="-122"/>
              </a:rPr>
              <a:t>第二节 经济学的基本模型</a:t>
            </a:r>
            <a:br>
              <a:rPr lang="en-US" altLang="zh-CN" sz="3600" dirty="0">
                <a:solidFill>
                  <a:schemeClr val="tx1"/>
                </a:solidFill>
                <a:effectLst>
                  <a:outerShdw blurRad="38100" dist="38100" dir="2700000" algn="tl">
                    <a:srgbClr val="C0C0C0"/>
                  </a:outerShdw>
                </a:effectLst>
                <a:ea typeface="宋体" pitchFamily="2" charset="-122"/>
              </a:rPr>
            </a:br>
            <a:br>
              <a:rPr lang="en-US" altLang="zh-CN" sz="3600" dirty="0">
                <a:solidFill>
                  <a:schemeClr val="tx1"/>
                </a:solidFill>
                <a:effectLst>
                  <a:outerShdw blurRad="38100" dist="38100" dir="2700000" algn="tl">
                    <a:srgbClr val="C0C0C0"/>
                  </a:outerShdw>
                </a:effectLst>
                <a:ea typeface="宋体" pitchFamily="2" charset="-122"/>
              </a:rPr>
            </a:br>
            <a:r>
              <a:rPr lang="zh-CN" altLang="en-US" sz="3200" dirty="0">
                <a:solidFill>
                  <a:schemeClr val="tx1"/>
                </a:solidFill>
                <a:effectLst>
                  <a:outerShdw blurRad="38100" dist="38100" dir="2700000" algn="tl">
                    <a:srgbClr val="C0C0C0"/>
                  </a:outerShdw>
                </a:effectLst>
                <a:ea typeface="宋体" pitchFamily="2" charset="-122"/>
              </a:rPr>
              <a:t>本节将探索这些问题的答案：</a:t>
            </a:r>
            <a:endParaRPr lang="zh-CN" altLang="en-US" sz="3600" dirty="0">
              <a:solidFill>
                <a:schemeClr val="tx1"/>
              </a:solidFill>
              <a:effectLst>
                <a:outerShdw blurRad="38100" dist="38100" dir="2700000" algn="tl">
                  <a:srgbClr val="C0C0C0"/>
                </a:outerShdw>
              </a:effectLst>
              <a:ea typeface="宋体" pitchFamily="2" charset="-122"/>
            </a:endParaRPr>
          </a:p>
        </p:txBody>
      </p:sp>
      <p:sp>
        <p:nvSpPr>
          <p:cNvPr id="6" name="页脚占位符 1"/>
          <p:cNvSpPr>
            <a:spLocks noGrp="1"/>
          </p:cNvSpPr>
          <p:nvPr>
            <p:ph type="ftr" sz="quarter" idx="10"/>
          </p:nvPr>
        </p:nvSpPr>
        <p:spPr>
          <a:xfrm>
            <a:off x="285750" y="6392863"/>
            <a:ext cx="7335838" cy="366712"/>
          </a:xfrm>
        </p:spPr>
        <p:txBody>
          <a:bodyPr/>
          <a:lstStyle/>
          <a:p>
            <a:r>
              <a:rPr lang="zh-CN" altLang="en-US" dirty="0"/>
              <a:t>经济学的基本模型</a:t>
            </a:r>
            <a:endParaRPr lang="zh-CN" dirty="0"/>
          </a:p>
        </p:txBody>
      </p:sp>
    </p:spTree>
    <p:extLst>
      <p:ext uri="{BB962C8B-B14F-4D97-AF65-F5344CB8AC3E}">
        <p14:creationId xmlns:p14="http://schemas.microsoft.com/office/powerpoint/2010/main" val="12600135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179388" y="1343025"/>
            <a:ext cx="8498268" cy="2424303"/>
          </a:xfrm>
        </p:spPr>
        <p:txBody>
          <a:bodyPr/>
          <a:lstStyle/>
          <a:p>
            <a:pPr indent="0">
              <a:lnSpc>
                <a:spcPct val="80000"/>
              </a:lnSpc>
              <a:buFont typeface="Wingdings" pitchFamily="2" charset="2"/>
              <a:buNone/>
            </a:pPr>
            <a:r>
              <a:rPr lang="zh-CN" altLang="en-US" sz="2900" b="1" dirty="0">
                <a:latin typeface="华文中宋" pitchFamily="2" charset="-122"/>
                <a:ea typeface="华文中宋" pitchFamily="2" charset="-122"/>
                <a:sym typeface="Arial" charset="0"/>
              </a:rPr>
              <a:t>面对稀缺性，我们必须做出选择</a:t>
            </a:r>
            <a:r>
              <a:rPr lang="zh-CN" altLang="en-US" sz="2900" b="1" dirty="0">
                <a:solidFill>
                  <a:srgbClr val="FF0000"/>
                </a:solidFill>
                <a:latin typeface="华文中宋" pitchFamily="2" charset="-122"/>
                <a:ea typeface="华文中宋" pitchFamily="2" charset="-122"/>
                <a:sym typeface="Arial" charset="0"/>
              </a:rPr>
              <a:t>（choices）</a:t>
            </a:r>
            <a:r>
              <a:rPr lang="zh-CN" altLang="en-US" sz="2900" b="1" dirty="0">
                <a:latin typeface="华文中宋" pitchFamily="2" charset="-122"/>
                <a:ea typeface="华文中宋" pitchFamily="2" charset="-122"/>
                <a:sym typeface="Arial" charset="0"/>
              </a:rPr>
              <a:t>。</a:t>
            </a:r>
          </a:p>
          <a:p>
            <a:pPr indent="0">
              <a:lnSpc>
                <a:spcPct val="80000"/>
              </a:lnSpc>
              <a:buFont typeface="Wingdings" pitchFamily="2" charset="2"/>
              <a:buNone/>
            </a:pPr>
            <a:r>
              <a:rPr lang="zh-CN" altLang="en-US" sz="2900" b="1" dirty="0">
                <a:latin typeface="华文中宋" pitchFamily="2" charset="-122"/>
                <a:ea typeface="华文中宋" pitchFamily="2" charset="-122"/>
                <a:sym typeface="Arial" charset="0"/>
              </a:rPr>
              <a:t>我们做出的选择取决于我们面临的激励。</a:t>
            </a:r>
          </a:p>
          <a:p>
            <a:pPr indent="0">
              <a:lnSpc>
                <a:spcPct val="80000"/>
              </a:lnSpc>
              <a:buFont typeface="Wingdings" pitchFamily="2" charset="2"/>
              <a:buNone/>
            </a:pPr>
            <a:r>
              <a:rPr lang="zh-CN" altLang="en-US" sz="2900" b="1" dirty="0">
                <a:latin typeface="华文中宋" pitchFamily="2" charset="-122"/>
                <a:ea typeface="华文中宋" pitchFamily="2" charset="-122"/>
                <a:sym typeface="Arial" charset="0"/>
              </a:rPr>
              <a:t>激励</a:t>
            </a:r>
            <a:r>
              <a:rPr lang="zh-CN" altLang="en-US" sz="2900" b="1" dirty="0">
                <a:solidFill>
                  <a:srgbClr val="FF0000"/>
                </a:solidFill>
                <a:latin typeface="华文中宋" pitchFamily="2" charset="-122"/>
                <a:ea typeface="华文中宋" pitchFamily="2" charset="-122"/>
                <a:sym typeface="Arial" charset="0"/>
              </a:rPr>
              <a:t>（incentive）</a:t>
            </a:r>
            <a:r>
              <a:rPr lang="zh-CN" altLang="en-US" sz="2900" b="1" dirty="0">
                <a:latin typeface="华文中宋" pitchFamily="2" charset="-122"/>
                <a:ea typeface="华文中宋" pitchFamily="2" charset="-122"/>
                <a:sym typeface="Arial" charset="0"/>
              </a:rPr>
              <a:t>是鼓励一个行动的奖赏，或者抑制一个行动的惩罚。</a:t>
            </a:r>
          </a:p>
        </p:txBody>
      </p:sp>
      <p:sp>
        <p:nvSpPr>
          <p:cNvPr id="23555" name="Rectangle 3"/>
          <p:cNvSpPr>
            <a:spLocks noChangeArrowheads="1"/>
          </p:cNvSpPr>
          <p:nvPr/>
        </p:nvSpPr>
        <p:spPr bwMode="auto">
          <a:xfrm>
            <a:off x="395288" y="4072827"/>
            <a:ext cx="82089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eaLnBrk="1" hangingPunct="1">
              <a:spcBef>
                <a:spcPct val="0"/>
              </a:spcBef>
              <a:buFontTx/>
              <a:buNone/>
            </a:pPr>
            <a:r>
              <a:rPr lang="zh-CN" altLang="en-US" sz="2800" dirty="0">
                <a:solidFill>
                  <a:schemeClr val="tx1"/>
                </a:solidFill>
                <a:latin typeface="华文中宋" pitchFamily="2" charset="-122"/>
                <a:ea typeface="华文中宋" pitchFamily="2" charset="-122"/>
                <a:sym typeface="Arial" charset="0"/>
              </a:rPr>
              <a:t>经济学（Economics）是一门社会科学，它研究个人、企业、政府和整个社会在面临稀缺性时做出的选择行为，以及那些影响选择的激励。</a:t>
            </a:r>
          </a:p>
        </p:txBody>
      </p:sp>
      <p:sp>
        <p:nvSpPr>
          <p:cNvPr id="23556" name="Rectangle 4"/>
          <p:cNvSpPr>
            <a:spLocks noGrp="1" noChangeArrowheads="1"/>
          </p:cNvSpPr>
          <p:nvPr/>
        </p:nvSpPr>
        <p:spPr bwMode="auto">
          <a:xfrm>
            <a:off x="3048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eaLnBrk="1" hangingPunct="1">
              <a:spcBef>
                <a:spcPct val="0"/>
              </a:spcBef>
              <a:buNone/>
            </a:pPr>
            <a:r>
              <a:rPr lang="zh-CN" altLang="en-US" sz="3800" dirty="0">
                <a:solidFill>
                  <a:srgbClr val="333399"/>
                </a:solidFill>
                <a:latin typeface="+mj-lt"/>
                <a:ea typeface="宋体" charset="-122"/>
                <a:cs typeface="+mj-cs"/>
                <a:sym typeface="Arial" charset="0"/>
              </a:rPr>
              <a:t>什么是经济学？</a:t>
            </a:r>
          </a:p>
        </p:txBody>
      </p:sp>
    </p:spTree>
    <p:extLst>
      <p:ext uri="{BB962C8B-B14F-4D97-AF65-F5344CB8AC3E}">
        <p14:creationId xmlns:p14="http://schemas.microsoft.com/office/powerpoint/2010/main" val="27788869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dirty="0"/>
              <a:t>像经济学家一样思考</a:t>
            </a:r>
          </a:p>
        </p:txBody>
      </p:sp>
      <p:sp>
        <p:nvSpPr>
          <p:cNvPr id="5" name="灯片编号占位符 2"/>
          <p:cNvSpPr>
            <a:spLocks noGrp="1"/>
          </p:cNvSpPr>
          <p:nvPr>
            <p:ph type="sldNum" sz="quarter" idx="11"/>
          </p:nvPr>
        </p:nvSpPr>
        <p:spPr/>
        <p:txBody>
          <a:bodyPr/>
          <a:lstStyle/>
          <a:p>
            <a:fld id="{01411279-DCCD-4CCE-9A43-E2DDA9CC45C2}" type="slidenum">
              <a:rPr lang="en-US" altLang="zh-CN"/>
              <a:pPr/>
              <a:t>49</a:t>
            </a:fld>
            <a:endParaRPr lang="en-US" altLang="zh-CN" dirty="0"/>
          </a:p>
        </p:txBody>
      </p:sp>
      <p:sp>
        <p:nvSpPr>
          <p:cNvPr id="16386" name="Rectangle 2"/>
          <p:cNvSpPr>
            <a:spLocks noGrp="1" noChangeArrowheads="1"/>
          </p:cNvSpPr>
          <p:nvPr>
            <p:ph type="title" idx="4294967295"/>
          </p:nvPr>
        </p:nvSpPr>
        <p:spPr>
          <a:xfrm>
            <a:off x="428625" y="252413"/>
            <a:ext cx="8258175" cy="914400"/>
          </a:xfrm>
        </p:spPr>
        <p:txBody>
          <a:bodyPr/>
          <a:lstStyle/>
          <a:p>
            <a:pPr>
              <a:tabLst>
                <a:tab pos="4114800" algn="ctr"/>
              </a:tabLst>
            </a:pPr>
            <a:r>
              <a:rPr lang="zh-CN" sz="3600" dirty="0">
                <a:ea typeface="宋体" pitchFamily="2" charset="-122"/>
              </a:rPr>
              <a:t>我们的第一个模型：循环流量图</a:t>
            </a:r>
          </a:p>
        </p:txBody>
      </p:sp>
      <p:sp>
        <p:nvSpPr>
          <p:cNvPr id="16387" name="Rectangle 3"/>
          <p:cNvSpPr>
            <a:spLocks noGrp="1" noChangeArrowheads="1"/>
          </p:cNvSpPr>
          <p:nvPr>
            <p:ph type="body" idx="4294967295"/>
          </p:nvPr>
        </p:nvSpPr>
        <p:spPr>
          <a:xfrm>
            <a:off x="457200" y="1303338"/>
            <a:ext cx="8229600" cy="1095829"/>
          </a:xfrm>
        </p:spPr>
        <p:txBody>
          <a:bodyPr/>
          <a:lstStyle/>
          <a:p>
            <a:r>
              <a:rPr lang="zh-CN" b="1" dirty="0">
                <a:latin typeface="华文中宋" panose="02010600040101010101" pitchFamily="2" charset="-122"/>
                <a:ea typeface="华文中宋" panose="02010600040101010101" pitchFamily="2" charset="-122"/>
              </a:rPr>
              <a:t>循环流量图：一个说明货币如何通过市场在家庭与企业之间流动的直观经济模型</a:t>
            </a:r>
          </a:p>
        </p:txBody>
      </p:sp>
      <p:sp>
        <p:nvSpPr>
          <p:cNvPr id="2" name="矩形 1"/>
          <p:cNvSpPr/>
          <p:nvPr/>
        </p:nvSpPr>
        <p:spPr>
          <a:xfrm>
            <a:off x="873660" y="4225787"/>
            <a:ext cx="3218507" cy="1384995"/>
          </a:xfrm>
          <a:prstGeom prst="rect">
            <a:avLst/>
          </a:prstGeom>
        </p:spPr>
        <p:txBody>
          <a:bodyPr wrap="square">
            <a:spAutoFit/>
          </a:bodyPr>
          <a:lstStyle/>
          <a:p>
            <a:r>
              <a:rPr lang="zh-CN" altLang="zh-CN" sz="2800" b="1" dirty="0">
                <a:latin typeface="华文中宋" panose="02010600040101010101" pitchFamily="2" charset="-122"/>
                <a:ea typeface="华文中宋" panose="02010600040101010101" pitchFamily="2" charset="-122"/>
              </a:rPr>
              <a:t>两个市场：</a:t>
            </a:r>
          </a:p>
          <a:p>
            <a:pPr lvl="1"/>
            <a:r>
              <a:rPr lang="zh-CN" altLang="zh-CN" sz="2800" b="1" dirty="0">
                <a:latin typeface="华文中宋" panose="02010600040101010101" pitchFamily="2" charset="-122"/>
                <a:ea typeface="华文中宋" panose="02010600040101010101" pitchFamily="2" charset="-122"/>
              </a:rPr>
              <a:t>物品与劳务市场</a:t>
            </a:r>
          </a:p>
          <a:p>
            <a:pPr lvl="1"/>
            <a:r>
              <a:rPr lang="zh-CN" altLang="zh-CN" sz="2800" b="1" dirty="0">
                <a:solidFill>
                  <a:srgbClr val="0033CC"/>
                </a:solidFill>
                <a:latin typeface="华文中宋" panose="02010600040101010101" pitchFamily="2" charset="-122"/>
                <a:ea typeface="华文中宋" panose="02010600040101010101" pitchFamily="2" charset="-122"/>
              </a:rPr>
              <a:t>生产要素市场</a:t>
            </a:r>
          </a:p>
        </p:txBody>
      </p:sp>
      <p:sp>
        <p:nvSpPr>
          <p:cNvPr id="3" name="矩形 2"/>
          <p:cNvSpPr/>
          <p:nvPr/>
        </p:nvSpPr>
        <p:spPr>
          <a:xfrm>
            <a:off x="873660" y="2584929"/>
            <a:ext cx="2195464" cy="1384995"/>
          </a:xfrm>
          <a:prstGeom prst="rect">
            <a:avLst/>
          </a:prstGeom>
        </p:spPr>
        <p:txBody>
          <a:bodyPr wrap="square">
            <a:spAutoFit/>
          </a:bodyPr>
          <a:lstStyle/>
          <a:p>
            <a:r>
              <a:rPr lang="zh-CN" altLang="zh-CN" sz="2800" b="1" dirty="0">
                <a:latin typeface="华文中宋" panose="02010600040101010101" pitchFamily="2" charset="-122"/>
                <a:ea typeface="华文中宋" panose="02010600040101010101" pitchFamily="2" charset="-122"/>
              </a:rPr>
              <a:t>两类主体：</a:t>
            </a:r>
          </a:p>
          <a:p>
            <a:pPr lvl="1"/>
            <a:r>
              <a:rPr lang="zh-CN" altLang="zh-CN" sz="2800" b="1" dirty="0">
                <a:latin typeface="华文中宋" panose="02010600040101010101" pitchFamily="2" charset="-122"/>
                <a:ea typeface="华文中宋" panose="02010600040101010101" pitchFamily="2" charset="-122"/>
              </a:rPr>
              <a:t>家庭</a:t>
            </a:r>
          </a:p>
          <a:p>
            <a:pPr lvl="1"/>
            <a:r>
              <a:rPr lang="zh-CN" altLang="zh-CN" sz="2800" b="1" dirty="0">
                <a:latin typeface="华文中宋" panose="02010600040101010101" pitchFamily="2" charset="-122"/>
                <a:ea typeface="华文中宋" panose="02010600040101010101" pitchFamily="2" charset="-122"/>
              </a:rPr>
              <a:t>企业</a:t>
            </a:r>
          </a:p>
        </p:txBody>
      </p:sp>
      <p:sp>
        <p:nvSpPr>
          <p:cNvPr id="8" name="Rectangle 3"/>
          <p:cNvSpPr txBox="1">
            <a:spLocks noChangeArrowheads="1"/>
          </p:cNvSpPr>
          <p:nvPr/>
        </p:nvSpPr>
        <p:spPr bwMode="auto">
          <a:xfrm>
            <a:off x="4916032" y="2694367"/>
            <a:ext cx="3567065" cy="30628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lnSpc>
                <a:spcPct val="105000"/>
              </a:lnSpc>
              <a:spcBef>
                <a:spcPct val="45000"/>
              </a:spcBef>
              <a:spcAft>
                <a:spcPct val="0"/>
              </a:spcAft>
              <a:buClr>
                <a:srgbClr val="339966"/>
              </a:buClr>
              <a:buSzPct val="120000"/>
              <a:buFont typeface="Wingdings" pitchFamily="2" charset="2"/>
              <a:buChar char="§"/>
              <a:defRPr sz="2800">
                <a:solidFill>
                  <a:schemeClr val="tx1"/>
                </a:solidFill>
                <a:latin typeface="+mn-lt"/>
                <a:ea typeface="+mn-ea"/>
                <a:cs typeface="+mn-cs"/>
              </a:defRPr>
            </a:lvl1pPr>
            <a:lvl2pPr marL="742950" indent="-285750" algn="l" rtl="0" fontAlgn="base">
              <a:spcBef>
                <a:spcPct val="15000"/>
              </a:spcBef>
              <a:spcAft>
                <a:spcPct val="0"/>
              </a:spcAft>
              <a:buClr>
                <a:srgbClr val="996633"/>
              </a:buClr>
              <a:buSzPct val="120000"/>
              <a:buFont typeface="Wingdings" pitchFamily="2" charset="2"/>
              <a:buChar char="§"/>
              <a:defRPr sz="2700">
                <a:solidFill>
                  <a:schemeClr val="tx1"/>
                </a:solidFill>
                <a:latin typeface="+mn-lt"/>
              </a:defRPr>
            </a:lvl2pPr>
            <a:lvl3pPr marL="1143000" indent="-228600" algn="l" rtl="0" fontAlgn="base">
              <a:spcBef>
                <a:spcPct val="15000"/>
              </a:spcBef>
              <a:spcAft>
                <a:spcPct val="0"/>
              </a:spcAft>
              <a:buClr>
                <a:srgbClr val="339966"/>
              </a:buClr>
              <a:buSzPct val="120000"/>
              <a:buFont typeface="Wingdings" pitchFamily="2" charset="2"/>
              <a:buChar char="§"/>
              <a:defRPr sz="2500">
                <a:solidFill>
                  <a:schemeClr val="tx1"/>
                </a:solidFill>
                <a:latin typeface="+mn-lt"/>
              </a:defRPr>
            </a:lvl3pPr>
            <a:lvl4pPr marL="1600200" indent="-228600" algn="l" rtl="0" fontAlgn="base">
              <a:spcBef>
                <a:spcPct val="15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sz="2400" b="1" kern="0" dirty="0">
                <a:solidFill>
                  <a:srgbClr val="0033CC"/>
                </a:solidFill>
                <a:latin typeface="华文中宋" panose="02010600040101010101" pitchFamily="2" charset="-122"/>
                <a:ea typeface="华文中宋" panose="02010600040101010101" pitchFamily="2" charset="-122"/>
              </a:rPr>
              <a:t>生产要素：</a:t>
            </a:r>
            <a:r>
              <a:rPr lang="zh-CN" sz="2400" b="1" kern="0" dirty="0">
                <a:latin typeface="华文中宋" panose="02010600040101010101" pitchFamily="2" charset="-122"/>
                <a:ea typeface="华文中宋" panose="02010600040101010101" pitchFamily="2" charset="-122"/>
              </a:rPr>
              <a:t>经济体用来生产物品与劳务的资源，包括：</a:t>
            </a:r>
          </a:p>
          <a:p>
            <a:pPr lvl="1"/>
            <a:r>
              <a:rPr lang="zh-CN" sz="2400" b="1" kern="0" dirty="0">
                <a:latin typeface="华文中宋" panose="02010600040101010101" pitchFamily="2" charset="-122"/>
                <a:ea typeface="华文中宋" panose="02010600040101010101" pitchFamily="2" charset="-122"/>
              </a:rPr>
              <a:t>劳动</a:t>
            </a:r>
          </a:p>
          <a:p>
            <a:pPr lvl="1"/>
            <a:r>
              <a:rPr lang="zh-CN" sz="2400" b="1" kern="0" dirty="0">
                <a:latin typeface="华文中宋" panose="02010600040101010101" pitchFamily="2" charset="-122"/>
                <a:ea typeface="华文中宋" panose="02010600040101010101" pitchFamily="2" charset="-122"/>
              </a:rPr>
              <a:t>土地 </a:t>
            </a:r>
          </a:p>
          <a:p>
            <a:pPr lvl="1"/>
            <a:r>
              <a:rPr lang="zh-CN" sz="2400" b="1" kern="0" dirty="0">
                <a:latin typeface="华文中宋" panose="02010600040101010101" pitchFamily="2" charset="-122"/>
                <a:ea typeface="华文中宋" panose="02010600040101010101" pitchFamily="2" charset="-122"/>
              </a:rPr>
              <a:t>资本（建筑物和用于生产的机器）</a:t>
            </a:r>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
          <p:cNvSpPr>
            <a:spLocks noGrp="1"/>
          </p:cNvSpPr>
          <p:nvPr>
            <p:ph type="ftr" sz="quarter" idx="10"/>
          </p:nvPr>
        </p:nvSpPr>
        <p:spPr/>
        <p:txBody>
          <a:bodyPr/>
          <a:lstStyle/>
          <a:p>
            <a:r>
              <a:rPr lang="zh-CN"/>
              <a:t>像经济学家一样思考</a:t>
            </a:r>
          </a:p>
        </p:txBody>
      </p:sp>
      <p:sp>
        <p:nvSpPr>
          <p:cNvPr id="14" name="灯片编号占位符 2"/>
          <p:cNvSpPr>
            <a:spLocks noGrp="1"/>
          </p:cNvSpPr>
          <p:nvPr>
            <p:ph type="sldNum" sz="quarter" idx="11"/>
          </p:nvPr>
        </p:nvSpPr>
        <p:spPr/>
        <p:txBody>
          <a:bodyPr/>
          <a:lstStyle/>
          <a:p>
            <a:fld id="{10ED98CA-0D15-4C02-8790-2887C1E8C2CE}" type="slidenum">
              <a:rPr lang="en-US" altLang="zh-CN"/>
              <a:pPr/>
              <a:t>50</a:t>
            </a:fld>
            <a:endParaRPr lang="en-US" altLang="zh-CN"/>
          </a:p>
        </p:txBody>
      </p:sp>
      <p:sp>
        <p:nvSpPr>
          <p:cNvPr id="19458" name="Rectangle 2"/>
          <p:cNvSpPr>
            <a:spLocks noChangeArrowheads="1"/>
          </p:cNvSpPr>
          <p:nvPr/>
        </p:nvSpPr>
        <p:spPr bwMode="auto">
          <a:xfrm>
            <a:off x="198438" y="2933700"/>
            <a:ext cx="2035175" cy="981075"/>
          </a:xfrm>
          <a:prstGeom prst="rect">
            <a:avLst/>
          </a:prstGeom>
          <a:solidFill>
            <a:srgbClr val="FF0000"/>
          </a:solidFill>
          <a:ln w="9525">
            <a:noFill/>
            <a:miter lim="800000"/>
            <a:headEnd/>
            <a:tailEnd/>
          </a:ln>
        </p:spPr>
        <p:txBody>
          <a:bodyPr wrap="none" anchor="ctr"/>
          <a:lstStyle/>
          <a:p>
            <a:endParaRPr lang="zh-CN">
              <a:ea typeface="宋体" pitchFamily="2" charset="-122"/>
            </a:endParaRPr>
          </a:p>
        </p:txBody>
      </p:sp>
      <p:sp>
        <p:nvSpPr>
          <p:cNvPr id="19459" name="Rectangle 2"/>
          <p:cNvSpPr>
            <a:spLocks noChangeArrowheads="1"/>
          </p:cNvSpPr>
          <p:nvPr/>
        </p:nvSpPr>
        <p:spPr bwMode="auto">
          <a:xfrm>
            <a:off x="6580188" y="2921000"/>
            <a:ext cx="2251075" cy="989013"/>
          </a:xfrm>
          <a:prstGeom prst="rect">
            <a:avLst/>
          </a:prstGeom>
          <a:solidFill>
            <a:srgbClr val="FF0000"/>
          </a:solidFill>
          <a:ln w="9525">
            <a:noFill/>
            <a:miter lim="800000"/>
            <a:headEnd/>
            <a:tailEnd/>
          </a:ln>
        </p:spPr>
        <p:txBody>
          <a:bodyPr wrap="none" anchor="ctr"/>
          <a:lstStyle/>
          <a:p>
            <a:endParaRPr lang="zh-CN">
              <a:ea typeface="宋体" pitchFamily="2" charset="-122"/>
            </a:endParaRPr>
          </a:p>
        </p:txBody>
      </p:sp>
      <p:sp>
        <p:nvSpPr>
          <p:cNvPr id="19460" name="Rectangle 3"/>
          <p:cNvSpPr>
            <a:spLocks noGrp="1" noChangeArrowheads="1"/>
          </p:cNvSpPr>
          <p:nvPr>
            <p:ph type="title" idx="4294967295"/>
          </p:nvPr>
        </p:nvSpPr>
        <p:spPr>
          <a:xfrm>
            <a:off x="228600" y="138113"/>
            <a:ext cx="8229600" cy="565150"/>
          </a:xfrm>
        </p:spPr>
        <p:txBody>
          <a:bodyPr/>
          <a:lstStyle/>
          <a:p>
            <a:r>
              <a:rPr lang="zh-CN" altLang="en-US" sz="3600" dirty="0">
                <a:ea typeface="宋体" pitchFamily="2" charset="-122"/>
              </a:rPr>
              <a:t>图</a:t>
            </a:r>
            <a:r>
              <a:rPr lang="en-US" altLang="zh-CN" sz="3600" dirty="0">
                <a:ea typeface="宋体" pitchFamily="2" charset="-122"/>
              </a:rPr>
              <a:t>1 </a:t>
            </a:r>
            <a:r>
              <a:rPr lang="zh-CN" altLang="en-US" sz="3600" dirty="0">
                <a:ea typeface="宋体" pitchFamily="2" charset="-122"/>
              </a:rPr>
              <a:t>：循环流量图</a:t>
            </a:r>
          </a:p>
        </p:txBody>
      </p:sp>
      <p:sp>
        <p:nvSpPr>
          <p:cNvPr id="19461" name="Text Box 4"/>
          <p:cNvSpPr txBox="1">
            <a:spLocks noChangeArrowheads="1"/>
          </p:cNvSpPr>
          <p:nvPr/>
        </p:nvSpPr>
        <p:spPr bwMode="auto">
          <a:xfrm>
            <a:off x="2819400" y="881063"/>
            <a:ext cx="5954713" cy="1860550"/>
          </a:xfrm>
          <a:prstGeom prst="rect">
            <a:avLst/>
          </a:prstGeom>
          <a:solidFill>
            <a:srgbClr val="FFFFCC"/>
          </a:solidFill>
          <a:ln w="9525">
            <a:noFill/>
            <a:miter lim="800000"/>
            <a:headEnd/>
            <a:tailEnd/>
          </a:ln>
          <a:effectLst>
            <a:outerShdw dist="71842" dir="2700000" algn="ctr" rotWithShape="0">
              <a:schemeClr val="bg2"/>
            </a:outerShdw>
          </a:effectLst>
        </p:spPr>
        <p:txBody>
          <a:bodyPr>
            <a:spAutoFit/>
          </a:bodyPr>
          <a:lstStyle/>
          <a:p>
            <a:pPr marL="290513" indent="-231775">
              <a:spcBef>
                <a:spcPct val="15000"/>
              </a:spcBef>
              <a:buClr>
                <a:srgbClr val="CC0000"/>
              </a:buClr>
              <a:buFont typeface="Wingdings" pitchFamily="2" charset="2"/>
              <a:buNone/>
            </a:pPr>
            <a:r>
              <a:rPr lang="zh-CN" sz="2700" b="1">
                <a:ea typeface="宋体" pitchFamily="2" charset="-122"/>
              </a:rPr>
              <a:t>家庭</a:t>
            </a:r>
            <a:r>
              <a:rPr lang="zh-CN" sz="2700">
                <a:ea typeface="宋体" pitchFamily="2" charset="-122"/>
              </a:rPr>
              <a:t>:</a:t>
            </a:r>
          </a:p>
          <a:p>
            <a:pPr marL="290513" indent="-231775">
              <a:spcBef>
                <a:spcPct val="15000"/>
              </a:spcBef>
              <a:buClr>
                <a:srgbClr val="CC0000"/>
              </a:buClr>
              <a:buFont typeface="Wingdings" pitchFamily="2" charset="2"/>
              <a:buChar char="§"/>
            </a:pPr>
            <a:r>
              <a:rPr lang="zh-CN" sz="2700">
                <a:ea typeface="宋体" pitchFamily="2" charset="-122"/>
              </a:rPr>
              <a:t>拥有并出售或出租生产要素给企业以获得收入</a:t>
            </a:r>
          </a:p>
          <a:p>
            <a:pPr marL="290513" indent="-231775">
              <a:spcBef>
                <a:spcPct val="15000"/>
              </a:spcBef>
              <a:buClr>
                <a:srgbClr val="CC0000"/>
              </a:buClr>
              <a:buFont typeface="Wingdings" pitchFamily="2" charset="2"/>
              <a:buChar char="§"/>
            </a:pPr>
            <a:r>
              <a:rPr lang="zh-CN" sz="2700">
                <a:ea typeface="宋体" pitchFamily="2" charset="-122"/>
              </a:rPr>
              <a:t>购买并消费物品与劳务</a:t>
            </a:r>
          </a:p>
        </p:txBody>
      </p:sp>
      <p:grpSp>
        <p:nvGrpSpPr>
          <p:cNvPr id="2" name="Group 6"/>
          <p:cNvGrpSpPr>
            <a:grpSpLocks/>
          </p:cNvGrpSpPr>
          <p:nvPr/>
        </p:nvGrpSpPr>
        <p:grpSpPr bwMode="auto">
          <a:xfrm>
            <a:off x="6624638" y="2968625"/>
            <a:ext cx="2162175" cy="893763"/>
            <a:chOff x="0" y="0"/>
            <a:chExt cx="1362" cy="563"/>
          </a:xfrm>
        </p:grpSpPr>
        <p:sp>
          <p:nvSpPr>
            <p:cNvPr id="19463" name="Rectangle 6"/>
            <p:cNvSpPr>
              <a:spLocks noChangeArrowheads="1"/>
            </p:cNvSpPr>
            <p:nvPr/>
          </p:nvSpPr>
          <p:spPr bwMode="auto">
            <a:xfrm>
              <a:off x="0" y="0"/>
              <a:ext cx="1362" cy="563"/>
            </a:xfrm>
            <a:prstGeom prst="rect">
              <a:avLst/>
            </a:prstGeom>
            <a:solidFill>
              <a:srgbClr val="99CCFF"/>
            </a:solidFill>
            <a:ln w="9525">
              <a:noFill/>
              <a:miter lim="800000"/>
              <a:headEnd/>
              <a:tailEnd/>
            </a:ln>
          </p:spPr>
          <p:txBody>
            <a:bodyPr/>
            <a:lstStyle/>
            <a:p>
              <a:endParaRPr lang="zh-CN">
                <a:ea typeface="宋体" pitchFamily="2" charset="-122"/>
              </a:endParaRPr>
            </a:p>
          </p:txBody>
        </p:sp>
        <p:sp>
          <p:nvSpPr>
            <p:cNvPr id="19464" name="Text Box 7"/>
            <p:cNvSpPr txBox="1">
              <a:spLocks noChangeArrowheads="1"/>
            </p:cNvSpPr>
            <p:nvPr/>
          </p:nvSpPr>
          <p:spPr bwMode="auto">
            <a:xfrm>
              <a:off x="29" y="128"/>
              <a:ext cx="1309" cy="317"/>
            </a:xfrm>
            <a:prstGeom prst="rect">
              <a:avLst/>
            </a:prstGeom>
            <a:noFill/>
            <a:ln w="9525">
              <a:noFill/>
              <a:miter lim="800000"/>
              <a:headEnd/>
              <a:tailEnd/>
            </a:ln>
          </p:spPr>
          <p:txBody>
            <a:bodyPr>
              <a:spAutoFit/>
            </a:bodyPr>
            <a:lstStyle/>
            <a:p>
              <a:pPr algn="ctr">
                <a:spcBef>
                  <a:spcPct val="50000"/>
                </a:spcBef>
              </a:pPr>
              <a:r>
                <a:rPr lang="zh-CN" sz="2700">
                  <a:ea typeface="宋体" pitchFamily="2" charset="-122"/>
                </a:rPr>
                <a:t>家庭</a:t>
              </a:r>
            </a:p>
          </p:txBody>
        </p:sp>
      </p:grpSp>
      <p:grpSp>
        <p:nvGrpSpPr>
          <p:cNvPr id="3" name="Group 9"/>
          <p:cNvGrpSpPr>
            <a:grpSpLocks/>
          </p:cNvGrpSpPr>
          <p:nvPr/>
        </p:nvGrpSpPr>
        <p:grpSpPr bwMode="auto">
          <a:xfrm>
            <a:off x="241300" y="2978150"/>
            <a:ext cx="1944688" cy="893763"/>
            <a:chOff x="0" y="0"/>
            <a:chExt cx="1225" cy="563"/>
          </a:xfrm>
        </p:grpSpPr>
        <p:sp>
          <p:nvSpPr>
            <p:cNvPr id="19466" name="Rectangle 9"/>
            <p:cNvSpPr>
              <a:spLocks noChangeArrowheads="1"/>
            </p:cNvSpPr>
            <p:nvPr/>
          </p:nvSpPr>
          <p:spPr bwMode="auto">
            <a:xfrm>
              <a:off x="0" y="0"/>
              <a:ext cx="1225" cy="563"/>
            </a:xfrm>
            <a:prstGeom prst="rect">
              <a:avLst/>
            </a:prstGeom>
            <a:solidFill>
              <a:srgbClr val="99CCFF"/>
            </a:solidFill>
            <a:ln w="9525">
              <a:noFill/>
              <a:miter lim="800000"/>
              <a:headEnd/>
              <a:tailEnd/>
            </a:ln>
          </p:spPr>
          <p:txBody>
            <a:bodyPr/>
            <a:lstStyle/>
            <a:p>
              <a:endParaRPr lang="zh-CN">
                <a:ea typeface="宋体" pitchFamily="2" charset="-122"/>
              </a:endParaRPr>
            </a:p>
          </p:txBody>
        </p:sp>
        <p:sp>
          <p:nvSpPr>
            <p:cNvPr id="19467" name="Text Box 10"/>
            <p:cNvSpPr txBox="1">
              <a:spLocks noChangeArrowheads="1"/>
            </p:cNvSpPr>
            <p:nvPr/>
          </p:nvSpPr>
          <p:spPr bwMode="auto">
            <a:xfrm>
              <a:off x="115" y="113"/>
              <a:ext cx="1021" cy="317"/>
            </a:xfrm>
            <a:prstGeom prst="rect">
              <a:avLst/>
            </a:prstGeom>
            <a:noFill/>
            <a:ln w="9525">
              <a:noFill/>
              <a:miter lim="800000"/>
              <a:headEnd/>
              <a:tailEnd/>
            </a:ln>
          </p:spPr>
          <p:txBody>
            <a:bodyPr>
              <a:spAutoFit/>
            </a:bodyPr>
            <a:lstStyle/>
            <a:p>
              <a:pPr algn="ctr">
                <a:spcBef>
                  <a:spcPct val="50000"/>
                </a:spcBef>
              </a:pPr>
              <a:r>
                <a:rPr lang="zh-CN" sz="2700">
                  <a:ea typeface="宋体" pitchFamily="2" charset="-122"/>
                </a:rPr>
                <a:t>企业</a:t>
              </a:r>
            </a:p>
          </p:txBody>
        </p:sp>
      </p:grpSp>
      <p:sp>
        <p:nvSpPr>
          <p:cNvPr id="19468" name="Text Box 9"/>
          <p:cNvSpPr txBox="1">
            <a:spLocks noChangeArrowheads="1"/>
          </p:cNvSpPr>
          <p:nvPr/>
        </p:nvSpPr>
        <p:spPr bwMode="auto">
          <a:xfrm>
            <a:off x="222250" y="4068763"/>
            <a:ext cx="5075238" cy="1860550"/>
          </a:xfrm>
          <a:prstGeom prst="rect">
            <a:avLst/>
          </a:prstGeom>
          <a:solidFill>
            <a:srgbClr val="FFFFCC"/>
          </a:solidFill>
          <a:ln w="9525">
            <a:noFill/>
            <a:miter lim="800000"/>
            <a:headEnd/>
            <a:tailEnd/>
          </a:ln>
          <a:effectLst>
            <a:outerShdw dist="71842" dir="2700000" algn="ctr" rotWithShape="0">
              <a:schemeClr val="bg2"/>
            </a:outerShdw>
          </a:effectLst>
        </p:spPr>
        <p:txBody>
          <a:bodyPr>
            <a:spAutoFit/>
          </a:bodyPr>
          <a:lstStyle/>
          <a:p>
            <a:pPr marL="290513" indent="-231775">
              <a:spcBef>
                <a:spcPct val="15000"/>
              </a:spcBef>
              <a:buClr>
                <a:srgbClr val="CC0000"/>
              </a:buClr>
              <a:buFont typeface="Wingdings" pitchFamily="2" charset="2"/>
              <a:buNone/>
            </a:pPr>
            <a:r>
              <a:rPr lang="zh-CN" sz="2700">
                <a:ea typeface="宋体" pitchFamily="2" charset="-122"/>
              </a:rPr>
              <a:t>企业：</a:t>
            </a:r>
          </a:p>
          <a:p>
            <a:pPr marL="290513" indent="-231775">
              <a:spcBef>
                <a:spcPct val="15000"/>
              </a:spcBef>
              <a:buClr>
                <a:srgbClr val="CC0000"/>
              </a:buClr>
              <a:buFont typeface="Wingdings" pitchFamily="2" charset="2"/>
              <a:buChar char="§"/>
            </a:pPr>
            <a:r>
              <a:rPr lang="zh-CN" sz="2700">
                <a:ea typeface="宋体" pitchFamily="2" charset="-122"/>
              </a:rPr>
              <a:t>购买或雇佣生产要素并用以生产物品与劳务</a:t>
            </a:r>
          </a:p>
          <a:p>
            <a:pPr marL="290513" indent="-231775">
              <a:spcBef>
                <a:spcPct val="15000"/>
              </a:spcBef>
              <a:buClr>
                <a:srgbClr val="CC0000"/>
              </a:buClr>
              <a:buFont typeface="Wingdings" pitchFamily="2" charset="2"/>
              <a:buChar char="§"/>
            </a:pPr>
            <a:r>
              <a:rPr lang="zh-CN" sz="2700">
                <a:ea typeface="宋体" pitchFamily="2" charset="-122"/>
              </a:rPr>
              <a:t>出售物品与劳务</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dissolve">
                                      <p:cBhvr>
                                        <p:cTn id="17" dur="500"/>
                                        <p:tgtEl>
                                          <p:spTgt spid="1946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9459"/>
                                        </p:tgtEl>
                                        <p:attrNameLst>
                                          <p:attrName>style.visibility</p:attrName>
                                        </p:attrNameLst>
                                      </p:cBhvr>
                                      <p:to>
                                        <p:strVal val="visible"/>
                                      </p:to>
                                    </p:set>
                                    <p:animEffect transition="in" filter="dissolve">
                                      <p:cBhvr>
                                        <p:cTn id="20" dur="500"/>
                                        <p:tgtEl>
                                          <p:spTgt spid="1945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1" nodeType="clickEffect">
                                  <p:stCondLst>
                                    <p:cond delay="0"/>
                                  </p:stCondLst>
                                  <p:childTnLst>
                                    <p:animEffect transition="out" filter="dissolve">
                                      <p:cBhvr>
                                        <p:cTn id="24" dur="500"/>
                                        <p:tgtEl>
                                          <p:spTgt spid="19459"/>
                                        </p:tgtEl>
                                      </p:cBhvr>
                                    </p:animEffect>
                                    <p:set>
                                      <p:cBhvr>
                                        <p:cTn id="25" dur="1" fill="hold">
                                          <p:stCondLst>
                                            <p:cond delay="499"/>
                                          </p:stCondLst>
                                        </p:cTn>
                                        <p:tgtEl>
                                          <p:spTgt spid="19459"/>
                                        </p:tgtEl>
                                        <p:attrNameLst>
                                          <p:attrName>style.visibility</p:attrName>
                                        </p:attrNameLst>
                                      </p:cBhvr>
                                      <p:to>
                                        <p:strVal val="hidden"/>
                                      </p:to>
                                    </p:set>
                                  </p:childTnLst>
                                </p:cTn>
                              </p:par>
                              <p:par>
                                <p:cTn id="26" presetID="9" presetClass="exit" presetSubtype="0" fill="hold" grpId="1" nodeType="withEffect">
                                  <p:stCondLst>
                                    <p:cond delay="0"/>
                                  </p:stCondLst>
                                  <p:childTnLst>
                                    <p:animEffect transition="out" filter="dissolve">
                                      <p:cBhvr>
                                        <p:cTn id="27" dur="500"/>
                                        <p:tgtEl>
                                          <p:spTgt spid="19461"/>
                                        </p:tgtEl>
                                      </p:cBhvr>
                                    </p:animEffect>
                                    <p:set>
                                      <p:cBhvr>
                                        <p:cTn id="28" dur="1" fill="hold">
                                          <p:stCondLst>
                                            <p:cond delay="499"/>
                                          </p:stCondLst>
                                        </p:cTn>
                                        <p:tgtEl>
                                          <p:spTgt spid="1946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468"/>
                                        </p:tgtEl>
                                        <p:attrNameLst>
                                          <p:attrName>style.visibility</p:attrName>
                                        </p:attrNameLst>
                                      </p:cBhvr>
                                      <p:to>
                                        <p:strVal val="visible"/>
                                      </p:to>
                                    </p:set>
                                    <p:animEffect transition="in" filter="dissolve">
                                      <p:cBhvr>
                                        <p:cTn id="33" dur="500"/>
                                        <p:tgtEl>
                                          <p:spTgt spid="194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458"/>
                                        </p:tgtEl>
                                        <p:attrNameLst>
                                          <p:attrName>style.visibility</p:attrName>
                                        </p:attrNameLst>
                                      </p:cBhvr>
                                      <p:to>
                                        <p:strVal val="visible"/>
                                      </p:to>
                                    </p:set>
                                    <p:animEffect transition="in" filter="dissolve">
                                      <p:cBhvr>
                                        <p:cTn id="36"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autoUpdateAnimBg="0"/>
      <p:bldP spid="19459" grpId="1" animBg="1" autoUpdateAnimBg="0"/>
      <p:bldP spid="19461" grpId="0" animBg="1" autoUpdateAnimBg="0"/>
      <p:bldP spid="19461" grpId="1" animBg="1" autoUpdateAnimBg="0"/>
      <p:bldP spid="19468"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页脚占位符 1"/>
          <p:cNvSpPr>
            <a:spLocks noGrp="1"/>
          </p:cNvSpPr>
          <p:nvPr>
            <p:ph type="ftr" sz="quarter" idx="10"/>
          </p:nvPr>
        </p:nvSpPr>
        <p:spPr/>
        <p:txBody>
          <a:bodyPr/>
          <a:lstStyle/>
          <a:p>
            <a:r>
              <a:rPr lang="zh-CN" dirty="0"/>
              <a:t>像经济学家一样思考</a:t>
            </a:r>
          </a:p>
        </p:txBody>
      </p:sp>
      <p:sp>
        <p:nvSpPr>
          <p:cNvPr id="56" name="灯片编号占位符 2"/>
          <p:cNvSpPr>
            <a:spLocks noGrp="1"/>
          </p:cNvSpPr>
          <p:nvPr>
            <p:ph type="sldNum" sz="quarter" idx="11"/>
          </p:nvPr>
        </p:nvSpPr>
        <p:spPr/>
        <p:txBody>
          <a:bodyPr/>
          <a:lstStyle/>
          <a:p>
            <a:fld id="{6F9E1AB9-991F-4290-B0E0-70E25DF595E1}" type="slidenum">
              <a:rPr lang="en-US" altLang="zh-CN"/>
              <a:pPr/>
              <a:t>51</a:t>
            </a:fld>
            <a:endParaRPr lang="en-US" altLang="zh-CN"/>
          </a:p>
        </p:txBody>
      </p:sp>
      <p:sp>
        <p:nvSpPr>
          <p:cNvPr id="21506" name="Rectangle 2"/>
          <p:cNvSpPr>
            <a:spLocks noGrp="1" noChangeArrowheads="1"/>
          </p:cNvSpPr>
          <p:nvPr>
            <p:ph type="title" idx="4294967295"/>
          </p:nvPr>
        </p:nvSpPr>
        <p:spPr>
          <a:xfrm>
            <a:off x="228600" y="152400"/>
            <a:ext cx="8229600" cy="552450"/>
          </a:xfrm>
        </p:spPr>
        <p:txBody>
          <a:bodyPr/>
          <a:lstStyle/>
          <a:p>
            <a:r>
              <a:rPr lang="zh-CN" altLang="en-US" sz="3600" dirty="0">
                <a:ea typeface="宋体" pitchFamily="2" charset="-122"/>
              </a:rPr>
              <a:t>图</a:t>
            </a:r>
            <a:r>
              <a:rPr lang="en-US" altLang="zh-CN" sz="3600" dirty="0">
                <a:ea typeface="宋体" pitchFamily="2" charset="-122"/>
              </a:rPr>
              <a:t>1 </a:t>
            </a:r>
            <a:r>
              <a:rPr lang="zh-CN" altLang="en-US" sz="3600" dirty="0">
                <a:ea typeface="宋体" pitchFamily="2" charset="-122"/>
              </a:rPr>
              <a:t>：循环流量图</a:t>
            </a:r>
          </a:p>
        </p:txBody>
      </p:sp>
      <p:grpSp>
        <p:nvGrpSpPr>
          <p:cNvPr id="2" name="Group 3"/>
          <p:cNvGrpSpPr>
            <a:grpSpLocks/>
          </p:cNvGrpSpPr>
          <p:nvPr/>
        </p:nvGrpSpPr>
        <p:grpSpPr bwMode="auto">
          <a:xfrm>
            <a:off x="3357563" y="4435475"/>
            <a:ext cx="2422525" cy="1689100"/>
            <a:chOff x="0" y="0"/>
            <a:chExt cx="1526" cy="1064"/>
          </a:xfrm>
        </p:grpSpPr>
        <p:sp>
          <p:nvSpPr>
            <p:cNvPr id="21508" name="Oval 4"/>
            <p:cNvSpPr>
              <a:spLocks noChangeArrowheads="1"/>
            </p:cNvSpPr>
            <p:nvPr/>
          </p:nvSpPr>
          <p:spPr bwMode="auto">
            <a:xfrm>
              <a:off x="23" y="0"/>
              <a:ext cx="1462" cy="1064"/>
            </a:xfrm>
            <a:prstGeom prst="ellipse">
              <a:avLst/>
            </a:prstGeom>
            <a:solidFill>
              <a:srgbClr val="FFCC99"/>
            </a:solidFill>
            <a:ln w="9525">
              <a:noFill/>
              <a:round/>
              <a:headEnd/>
              <a:tailEnd/>
            </a:ln>
          </p:spPr>
          <p:txBody>
            <a:bodyPr/>
            <a:lstStyle/>
            <a:p>
              <a:endParaRPr lang="zh-CN">
                <a:ea typeface="宋体" pitchFamily="2" charset="-122"/>
              </a:endParaRPr>
            </a:p>
          </p:txBody>
        </p:sp>
        <p:sp>
          <p:nvSpPr>
            <p:cNvPr id="21509" name="Text Box 5"/>
            <p:cNvSpPr txBox="1">
              <a:spLocks noChangeArrowheads="1"/>
            </p:cNvSpPr>
            <p:nvPr/>
          </p:nvSpPr>
          <p:spPr bwMode="auto">
            <a:xfrm>
              <a:off x="0" y="136"/>
              <a:ext cx="1526" cy="692"/>
            </a:xfrm>
            <a:prstGeom prst="rect">
              <a:avLst/>
            </a:prstGeom>
            <a:noFill/>
            <a:ln w="9525">
              <a:noFill/>
              <a:miter lim="800000"/>
              <a:headEnd/>
              <a:tailEnd/>
            </a:ln>
          </p:spPr>
          <p:txBody>
            <a:bodyPr>
              <a:spAutoFit/>
            </a:bodyPr>
            <a:lstStyle/>
            <a:p>
              <a:pPr algn="ctr">
                <a:spcBef>
                  <a:spcPct val="50000"/>
                </a:spcBef>
              </a:pPr>
              <a:endParaRPr lang="zh-CN" sz="2600" dirty="0">
                <a:ea typeface="宋体" pitchFamily="2" charset="-122"/>
              </a:endParaRPr>
            </a:p>
            <a:p>
              <a:pPr algn="ctr">
                <a:lnSpc>
                  <a:spcPct val="90000"/>
                </a:lnSpc>
                <a:spcBef>
                  <a:spcPct val="50000"/>
                </a:spcBef>
              </a:pPr>
              <a:r>
                <a:rPr lang="zh-CN" sz="2800" b="1" dirty="0">
                  <a:latin typeface="华文楷体" panose="02010600040101010101" pitchFamily="2" charset="-122"/>
                  <a:ea typeface="华文楷体" panose="02010600040101010101" pitchFamily="2" charset="-122"/>
                </a:rPr>
                <a:t>生产要素市场</a:t>
              </a:r>
            </a:p>
          </p:txBody>
        </p:sp>
      </p:grpSp>
      <p:grpSp>
        <p:nvGrpSpPr>
          <p:cNvPr id="3" name="Group 6"/>
          <p:cNvGrpSpPr>
            <a:grpSpLocks/>
          </p:cNvGrpSpPr>
          <p:nvPr/>
        </p:nvGrpSpPr>
        <p:grpSpPr bwMode="auto">
          <a:xfrm>
            <a:off x="6624638" y="2968625"/>
            <a:ext cx="2162175" cy="893763"/>
            <a:chOff x="0" y="0"/>
            <a:chExt cx="1362" cy="563"/>
          </a:xfrm>
        </p:grpSpPr>
        <p:sp>
          <p:nvSpPr>
            <p:cNvPr id="21511" name="Rectangle 7"/>
            <p:cNvSpPr>
              <a:spLocks noChangeArrowheads="1"/>
            </p:cNvSpPr>
            <p:nvPr/>
          </p:nvSpPr>
          <p:spPr bwMode="auto">
            <a:xfrm>
              <a:off x="0" y="0"/>
              <a:ext cx="1362" cy="563"/>
            </a:xfrm>
            <a:prstGeom prst="rect">
              <a:avLst/>
            </a:prstGeom>
            <a:solidFill>
              <a:srgbClr val="99CCFF"/>
            </a:solidFill>
            <a:ln w="9525">
              <a:noFill/>
              <a:miter lim="800000"/>
              <a:headEnd/>
              <a:tailEnd/>
            </a:ln>
          </p:spPr>
          <p:txBody>
            <a:bodyPr/>
            <a:lstStyle/>
            <a:p>
              <a:endParaRPr lang="zh-CN">
                <a:ea typeface="宋体" pitchFamily="2" charset="-122"/>
              </a:endParaRPr>
            </a:p>
          </p:txBody>
        </p:sp>
        <p:sp>
          <p:nvSpPr>
            <p:cNvPr id="21512" name="Text Box 8"/>
            <p:cNvSpPr txBox="1">
              <a:spLocks noChangeArrowheads="1"/>
            </p:cNvSpPr>
            <p:nvPr/>
          </p:nvSpPr>
          <p:spPr bwMode="auto">
            <a:xfrm>
              <a:off x="29" y="128"/>
              <a:ext cx="1309" cy="304"/>
            </a:xfrm>
            <a:prstGeom prst="rect">
              <a:avLst/>
            </a:prstGeom>
            <a:noFill/>
            <a:ln w="9525">
              <a:noFill/>
              <a:miter lim="800000"/>
              <a:headEnd/>
              <a:tailEnd/>
            </a:ln>
          </p:spPr>
          <p:txBody>
            <a:bodyPr>
              <a:spAutoFit/>
            </a:bodyPr>
            <a:lstStyle/>
            <a:p>
              <a:pPr algn="ctr">
                <a:lnSpc>
                  <a:spcPct val="90000"/>
                </a:lnSpc>
                <a:spcBef>
                  <a:spcPct val="50000"/>
                </a:spcBef>
              </a:pPr>
              <a:r>
                <a:rPr lang="zh-CN" sz="2800" b="1" dirty="0">
                  <a:latin typeface="华文楷体" panose="02010600040101010101" pitchFamily="2" charset="-122"/>
                  <a:ea typeface="华文楷体" panose="02010600040101010101" pitchFamily="2" charset="-122"/>
                </a:rPr>
                <a:t>家庭</a:t>
              </a:r>
            </a:p>
          </p:txBody>
        </p:sp>
      </p:grpSp>
      <p:grpSp>
        <p:nvGrpSpPr>
          <p:cNvPr id="4" name="Group 9"/>
          <p:cNvGrpSpPr>
            <a:grpSpLocks/>
          </p:cNvGrpSpPr>
          <p:nvPr/>
        </p:nvGrpSpPr>
        <p:grpSpPr bwMode="auto">
          <a:xfrm>
            <a:off x="241300" y="2978150"/>
            <a:ext cx="1944688" cy="893763"/>
            <a:chOff x="0" y="0"/>
            <a:chExt cx="1225" cy="563"/>
          </a:xfrm>
        </p:grpSpPr>
        <p:sp>
          <p:nvSpPr>
            <p:cNvPr id="21514" name="Rectangle 10"/>
            <p:cNvSpPr>
              <a:spLocks noChangeArrowheads="1"/>
            </p:cNvSpPr>
            <p:nvPr/>
          </p:nvSpPr>
          <p:spPr bwMode="auto">
            <a:xfrm>
              <a:off x="0" y="0"/>
              <a:ext cx="1225" cy="563"/>
            </a:xfrm>
            <a:prstGeom prst="rect">
              <a:avLst/>
            </a:prstGeom>
            <a:solidFill>
              <a:srgbClr val="99CCFF"/>
            </a:solidFill>
            <a:ln w="9525">
              <a:noFill/>
              <a:miter lim="800000"/>
              <a:headEnd/>
              <a:tailEnd/>
            </a:ln>
          </p:spPr>
          <p:txBody>
            <a:bodyPr/>
            <a:lstStyle/>
            <a:p>
              <a:endParaRPr lang="zh-CN">
                <a:ea typeface="宋体" pitchFamily="2" charset="-122"/>
              </a:endParaRPr>
            </a:p>
          </p:txBody>
        </p:sp>
        <p:sp>
          <p:nvSpPr>
            <p:cNvPr id="21515" name="Text Box 11"/>
            <p:cNvSpPr txBox="1">
              <a:spLocks noChangeArrowheads="1"/>
            </p:cNvSpPr>
            <p:nvPr/>
          </p:nvSpPr>
          <p:spPr bwMode="auto">
            <a:xfrm>
              <a:off x="115" y="113"/>
              <a:ext cx="1021" cy="302"/>
            </a:xfrm>
            <a:prstGeom prst="rect">
              <a:avLst/>
            </a:prstGeom>
            <a:noFill/>
            <a:ln w="9525">
              <a:noFill/>
              <a:miter lim="800000"/>
              <a:headEnd/>
              <a:tailEnd/>
            </a:ln>
          </p:spPr>
          <p:txBody>
            <a:bodyPr>
              <a:spAutoFit/>
            </a:bodyPr>
            <a:lstStyle/>
            <a:p>
              <a:pPr algn="ctr">
                <a:lnSpc>
                  <a:spcPct val="90000"/>
                </a:lnSpc>
                <a:spcBef>
                  <a:spcPct val="50000"/>
                </a:spcBef>
              </a:pPr>
              <a:r>
                <a:rPr lang="zh-CN" sz="2800" b="1" dirty="0">
                  <a:latin typeface="华文楷体" panose="02010600040101010101" pitchFamily="2" charset="-122"/>
                  <a:ea typeface="华文楷体" panose="02010600040101010101" pitchFamily="2" charset="-122"/>
                </a:rPr>
                <a:t>企业</a:t>
              </a:r>
            </a:p>
          </p:txBody>
        </p:sp>
      </p:grpSp>
      <p:grpSp>
        <p:nvGrpSpPr>
          <p:cNvPr id="5" name="Group 12"/>
          <p:cNvGrpSpPr>
            <a:grpSpLocks/>
          </p:cNvGrpSpPr>
          <p:nvPr/>
        </p:nvGrpSpPr>
        <p:grpSpPr bwMode="auto">
          <a:xfrm>
            <a:off x="5719763" y="3860800"/>
            <a:ext cx="2900362" cy="2052638"/>
            <a:chOff x="0" y="0"/>
            <a:chExt cx="1827" cy="1293"/>
          </a:xfrm>
        </p:grpSpPr>
        <p:grpSp>
          <p:nvGrpSpPr>
            <p:cNvPr id="6" name="Group 13"/>
            <p:cNvGrpSpPr>
              <a:grpSpLocks/>
            </p:cNvGrpSpPr>
            <p:nvPr/>
          </p:nvGrpSpPr>
          <p:grpSpPr bwMode="auto">
            <a:xfrm rot="5400000">
              <a:off x="263" y="-263"/>
              <a:ext cx="1048" cy="1573"/>
              <a:chOff x="0" y="0"/>
              <a:chExt cx="1008" cy="752"/>
            </a:xfrm>
          </p:grpSpPr>
          <p:sp>
            <p:nvSpPr>
              <p:cNvPr id="21518" name="Line 14"/>
              <p:cNvSpPr>
                <a:spLocks noChangeShapeType="1"/>
              </p:cNvSpPr>
              <p:nvPr/>
            </p:nvSpPr>
            <p:spPr bwMode="auto">
              <a:xfrm flipH="1">
                <a:off x="0" y="0"/>
                <a:ext cx="1008" cy="0"/>
              </a:xfrm>
              <a:prstGeom prst="line">
                <a:avLst/>
              </a:prstGeom>
              <a:noFill/>
              <a:ln w="57150">
                <a:solidFill>
                  <a:srgbClr val="009900"/>
                </a:solidFill>
                <a:round/>
                <a:headEnd/>
                <a:tailEnd type="stealth" w="lg" len="lg"/>
              </a:ln>
            </p:spPr>
            <p:txBody>
              <a:bodyPr/>
              <a:lstStyle/>
              <a:p>
                <a:endParaRPr lang="zh-CN" altLang="en-US"/>
              </a:p>
            </p:txBody>
          </p:sp>
          <p:sp>
            <p:nvSpPr>
              <p:cNvPr id="21519" name="Line 15"/>
              <p:cNvSpPr>
                <a:spLocks noChangeShapeType="1"/>
              </p:cNvSpPr>
              <p:nvPr/>
            </p:nvSpPr>
            <p:spPr bwMode="auto">
              <a:xfrm>
                <a:off x="990" y="1"/>
                <a:ext cx="0" cy="751"/>
              </a:xfrm>
              <a:prstGeom prst="line">
                <a:avLst/>
              </a:prstGeom>
              <a:noFill/>
              <a:ln w="57150">
                <a:solidFill>
                  <a:srgbClr val="009900"/>
                </a:solidFill>
                <a:round/>
                <a:headEnd/>
                <a:tailEnd/>
              </a:ln>
            </p:spPr>
            <p:txBody>
              <a:bodyPr/>
              <a:lstStyle/>
              <a:p>
                <a:endParaRPr lang="zh-CN" altLang="en-US"/>
              </a:p>
            </p:txBody>
          </p:sp>
        </p:grpSp>
        <p:sp>
          <p:nvSpPr>
            <p:cNvPr id="21520" name="Text Box 16"/>
            <p:cNvSpPr txBox="1">
              <a:spLocks noChangeArrowheads="1"/>
            </p:cNvSpPr>
            <p:nvPr/>
          </p:nvSpPr>
          <p:spPr bwMode="auto">
            <a:xfrm>
              <a:off x="218" y="1024"/>
              <a:ext cx="1609" cy="269"/>
            </a:xfrm>
            <a:prstGeom prst="rect">
              <a:avLst/>
            </a:prstGeom>
            <a:noFill/>
            <a:ln w="9525">
              <a:noFill/>
              <a:miter lim="800000"/>
              <a:headEnd/>
              <a:tailEnd/>
            </a:ln>
          </p:spPr>
          <p:txBody>
            <a:bodyPr>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收入</a:t>
              </a:r>
            </a:p>
          </p:txBody>
        </p:sp>
      </p:grpSp>
      <p:grpSp>
        <p:nvGrpSpPr>
          <p:cNvPr id="7" name="Group 17"/>
          <p:cNvGrpSpPr>
            <a:grpSpLocks/>
          </p:cNvGrpSpPr>
          <p:nvPr/>
        </p:nvGrpSpPr>
        <p:grpSpPr bwMode="auto">
          <a:xfrm>
            <a:off x="484188" y="3890963"/>
            <a:ext cx="2947987" cy="2378075"/>
            <a:chOff x="0" y="0"/>
            <a:chExt cx="1857" cy="1498"/>
          </a:xfrm>
        </p:grpSpPr>
        <p:grpSp>
          <p:nvGrpSpPr>
            <p:cNvPr id="8" name="Group 18"/>
            <p:cNvGrpSpPr>
              <a:grpSpLocks/>
            </p:cNvGrpSpPr>
            <p:nvPr/>
          </p:nvGrpSpPr>
          <p:grpSpPr bwMode="auto">
            <a:xfrm>
              <a:off x="149" y="0"/>
              <a:ext cx="1708" cy="1029"/>
              <a:chOff x="0" y="0"/>
              <a:chExt cx="1684" cy="1029"/>
            </a:xfrm>
          </p:grpSpPr>
          <p:sp>
            <p:nvSpPr>
              <p:cNvPr id="21523" name="Line 19"/>
              <p:cNvSpPr>
                <a:spLocks noChangeShapeType="1"/>
              </p:cNvSpPr>
              <p:nvPr/>
            </p:nvSpPr>
            <p:spPr bwMode="auto">
              <a:xfrm rot="10800000" flipH="1">
                <a:off x="0" y="1029"/>
                <a:ext cx="1684" cy="0"/>
              </a:xfrm>
              <a:prstGeom prst="line">
                <a:avLst/>
              </a:prstGeom>
              <a:noFill/>
              <a:ln w="57150">
                <a:solidFill>
                  <a:srgbClr val="009900"/>
                </a:solidFill>
                <a:round/>
                <a:headEnd/>
                <a:tailEnd type="stealth" w="lg" len="lg"/>
              </a:ln>
            </p:spPr>
            <p:txBody>
              <a:bodyPr/>
              <a:lstStyle/>
              <a:p>
                <a:endParaRPr lang="zh-CN" altLang="en-US"/>
              </a:p>
            </p:txBody>
          </p:sp>
          <p:sp>
            <p:nvSpPr>
              <p:cNvPr id="21524" name="Line 20"/>
              <p:cNvSpPr>
                <a:spLocks noChangeShapeType="1"/>
              </p:cNvSpPr>
              <p:nvPr/>
            </p:nvSpPr>
            <p:spPr bwMode="auto">
              <a:xfrm rot="10800000">
                <a:off x="18" y="0"/>
                <a:ext cx="0" cy="1029"/>
              </a:xfrm>
              <a:prstGeom prst="line">
                <a:avLst/>
              </a:prstGeom>
              <a:noFill/>
              <a:ln w="57150">
                <a:solidFill>
                  <a:srgbClr val="009900"/>
                </a:solidFill>
                <a:round/>
                <a:headEnd/>
                <a:tailEnd/>
              </a:ln>
            </p:spPr>
            <p:txBody>
              <a:bodyPr/>
              <a:lstStyle/>
              <a:p>
                <a:endParaRPr lang="zh-CN" altLang="en-US"/>
              </a:p>
            </p:txBody>
          </p:sp>
        </p:grpSp>
        <p:sp>
          <p:nvSpPr>
            <p:cNvPr id="21525" name="Text Box 21"/>
            <p:cNvSpPr txBox="1">
              <a:spLocks noChangeArrowheads="1"/>
            </p:cNvSpPr>
            <p:nvPr/>
          </p:nvSpPr>
          <p:spPr bwMode="auto">
            <a:xfrm>
              <a:off x="0" y="1019"/>
              <a:ext cx="1408" cy="479"/>
            </a:xfrm>
            <a:prstGeom prst="rect">
              <a:avLst/>
            </a:prstGeom>
            <a:noFill/>
            <a:ln w="9525">
              <a:noFill/>
              <a:miter lim="800000"/>
              <a:headEnd/>
              <a:tailEnd/>
            </a:ln>
          </p:spPr>
          <p:txBody>
            <a:bodyPr>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工资，租金与利润</a:t>
              </a:r>
            </a:p>
          </p:txBody>
        </p:sp>
      </p:grpSp>
      <p:grpSp>
        <p:nvGrpSpPr>
          <p:cNvPr id="9" name="Group 22"/>
          <p:cNvGrpSpPr>
            <a:grpSpLocks/>
          </p:cNvGrpSpPr>
          <p:nvPr/>
        </p:nvGrpSpPr>
        <p:grpSpPr bwMode="auto">
          <a:xfrm>
            <a:off x="1158875" y="3876675"/>
            <a:ext cx="2222500" cy="1285875"/>
            <a:chOff x="0" y="0"/>
            <a:chExt cx="1400" cy="810"/>
          </a:xfrm>
        </p:grpSpPr>
        <p:grpSp>
          <p:nvGrpSpPr>
            <p:cNvPr id="10" name="Group 23"/>
            <p:cNvGrpSpPr>
              <a:grpSpLocks/>
            </p:cNvGrpSpPr>
            <p:nvPr/>
          </p:nvGrpSpPr>
          <p:grpSpPr bwMode="auto">
            <a:xfrm>
              <a:off x="0" y="0"/>
              <a:ext cx="1400" cy="810"/>
              <a:chOff x="0" y="0"/>
              <a:chExt cx="879" cy="774"/>
            </a:xfrm>
          </p:grpSpPr>
          <p:sp>
            <p:nvSpPr>
              <p:cNvPr id="21528" name="Line 24"/>
              <p:cNvSpPr>
                <a:spLocks noChangeShapeType="1"/>
              </p:cNvSpPr>
              <p:nvPr/>
            </p:nvSpPr>
            <p:spPr bwMode="auto">
              <a:xfrm rot="5400000" flipH="1" flipV="1">
                <a:off x="-386" y="387"/>
                <a:ext cx="774" cy="0"/>
              </a:xfrm>
              <a:prstGeom prst="line">
                <a:avLst/>
              </a:prstGeom>
              <a:noFill/>
              <a:ln w="57150">
                <a:solidFill>
                  <a:srgbClr val="CC0000"/>
                </a:solidFill>
                <a:round/>
                <a:headEnd/>
                <a:tailEnd type="stealth" w="lg" len="lg"/>
              </a:ln>
            </p:spPr>
            <p:txBody>
              <a:bodyPr/>
              <a:lstStyle/>
              <a:p>
                <a:endParaRPr lang="zh-CN" altLang="en-US"/>
              </a:p>
            </p:txBody>
          </p:sp>
          <p:sp>
            <p:nvSpPr>
              <p:cNvPr id="21529" name="Line 25"/>
              <p:cNvSpPr>
                <a:spLocks noChangeShapeType="1"/>
              </p:cNvSpPr>
              <p:nvPr/>
            </p:nvSpPr>
            <p:spPr bwMode="auto">
              <a:xfrm rot="5400000" flipV="1">
                <a:off x="440" y="310"/>
                <a:ext cx="0" cy="879"/>
              </a:xfrm>
              <a:prstGeom prst="line">
                <a:avLst/>
              </a:prstGeom>
              <a:noFill/>
              <a:ln w="57150">
                <a:solidFill>
                  <a:srgbClr val="CC0000"/>
                </a:solidFill>
                <a:round/>
                <a:headEnd/>
                <a:tailEnd/>
              </a:ln>
            </p:spPr>
            <p:txBody>
              <a:bodyPr/>
              <a:lstStyle/>
              <a:p>
                <a:endParaRPr lang="zh-CN" altLang="en-US"/>
              </a:p>
            </p:txBody>
          </p:sp>
        </p:grpSp>
        <p:sp>
          <p:nvSpPr>
            <p:cNvPr id="21530" name="Text Box 26"/>
            <p:cNvSpPr txBox="1">
              <a:spLocks noChangeArrowheads="1"/>
            </p:cNvSpPr>
            <p:nvPr/>
          </p:nvSpPr>
          <p:spPr bwMode="auto">
            <a:xfrm>
              <a:off x="35" y="353"/>
              <a:ext cx="1262" cy="269"/>
            </a:xfrm>
            <a:prstGeom prst="rect">
              <a:avLst/>
            </a:prstGeom>
            <a:noFill/>
            <a:ln w="9525">
              <a:noFill/>
              <a:miter lim="800000"/>
              <a:headEnd/>
              <a:tailEnd/>
            </a:ln>
          </p:spPr>
          <p:txBody>
            <a:bodyPr>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生产要素</a:t>
              </a:r>
            </a:p>
          </p:txBody>
        </p:sp>
      </p:grpSp>
      <p:grpSp>
        <p:nvGrpSpPr>
          <p:cNvPr id="11" name="Group 27"/>
          <p:cNvGrpSpPr>
            <a:grpSpLocks/>
          </p:cNvGrpSpPr>
          <p:nvPr/>
        </p:nvGrpSpPr>
        <p:grpSpPr bwMode="auto">
          <a:xfrm>
            <a:off x="5732463" y="3860800"/>
            <a:ext cx="2125662" cy="1301750"/>
            <a:chOff x="0" y="0"/>
            <a:chExt cx="1339" cy="820"/>
          </a:xfrm>
        </p:grpSpPr>
        <p:grpSp>
          <p:nvGrpSpPr>
            <p:cNvPr id="12" name="Group 28"/>
            <p:cNvGrpSpPr>
              <a:grpSpLocks/>
            </p:cNvGrpSpPr>
            <p:nvPr/>
          </p:nvGrpSpPr>
          <p:grpSpPr bwMode="auto">
            <a:xfrm>
              <a:off x="0" y="0"/>
              <a:ext cx="1339" cy="820"/>
              <a:chOff x="0" y="0"/>
              <a:chExt cx="1339" cy="796"/>
            </a:xfrm>
          </p:grpSpPr>
          <p:sp>
            <p:nvSpPr>
              <p:cNvPr id="21533" name="Line 29"/>
              <p:cNvSpPr>
                <a:spLocks noChangeShapeType="1"/>
              </p:cNvSpPr>
              <p:nvPr/>
            </p:nvSpPr>
            <p:spPr bwMode="auto">
              <a:xfrm flipH="1" flipV="1">
                <a:off x="0" y="792"/>
                <a:ext cx="1339" cy="0"/>
              </a:xfrm>
              <a:prstGeom prst="line">
                <a:avLst/>
              </a:prstGeom>
              <a:noFill/>
              <a:ln w="57150">
                <a:solidFill>
                  <a:srgbClr val="CC0000"/>
                </a:solidFill>
                <a:round/>
                <a:headEnd/>
                <a:tailEnd type="stealth" w="lg" len="lg"/>
              </a:ln>
            </p:spPr>
            <p:txBody>
              <a:bodyPr/>
              <a:lstStyle/>
              <a:p>
                <a:endParaRPr lang="zh-CN" altLang="en-US"/>
              </a:p>
            </p:txBody>
          </p:sp>
          <p:sp>
            <p:nvSpPr>
              <p:cNvPr id="21534" name="Line 30"/>
              <p:cNvSpPr>
                <a:spLocks noChangeShapeType="1"/>
              </p:cNvSpPr>
              <p:nvPr/>
            </p:nvSpPr>
            <p:spPr bwMode="auto">
              <a:xfrm flipV="1">
                <a:off x="1320" y="0"/>
                <a:ext cx="0" cy="796"/>
              </a:xfrm>
              <a:prstGeom prst="line">
                <a:avLst/>
              </a:prstGeom>
              <a:noFill/>
              <a:ln w="57150">
                <a:solidFill>
                  <a:srgbClr val="CC0000"/>
                </a:solidFill>
                <a:round/>
                <a:headEnd/>
                <a:tailEnd/>
              </a:ln>
            </p:spPr>
            <p:txBody>
              <a:bodyPr/>
              <a:lstStyle/>
              <a:p>
                <a:endParaRPr lang="zh-CN" altLang="en-US"/>
              </a:p>
            </p:txBody>
          </p:sp>
        </p:grpSp>
        <p:sp>
          <p:nvSpPr>
            <p:cNvPr id="21535" name="Text Box 31"/>
            <p:cNvSpPr txBox="1">
              <a:spLocks noChangeArrowheads="1"/>
            </p:cNvSpPr>
            <p:nvPr/>
          </p:nvSpPr>
          <p:spPr bwMode="auto">
            <a:xfrm>
              <a:off x="71" y="317"/>
              <a:ext cx="1262" cy="479"/>
            </a:xfrm>
            <a:prstGeom prst="rect">
              <a:avLst/>
            </a:prstGeom>
            <a:noFill/>
            <a:ln w="9525">
              <a:noFill/>
              <a:miter lim="800000"/>
              <a:headEnd/>
              <a:tailEnd/>
            </a:ln>
          </p:spPr>
          <p:txBody>
            <a:bodyPr>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劳动，土地和资本</a:t>
              </a:r>
            </a:p>
          </p:txBody>
        </p:sp>
      </p:grpSp>
      <p:grpSp>
        <p:nvGrpSpPr>
          <p:cNvPr id="13" name="Group 32"/>
          <p:cNvGrpSpPr>
            <a:grpSpLocks/>
          </p:cNvGrpSpPr>
          <p:nvPr/>
        </p:nvGrpSpPr>
        <p:grpSpPr bwMode="auto">
          <a:xfrm>
            <a:off x="5662613" y="893763"/>
            <a:ext cx="3167062" cy="2068512"/>
            <a:chOff x="0" y="0"/>
            <a:chExt cx="1995" cy="1303"/>
          </a:xfrm>
        </p:grpSpPr>
        <p:grpSp>
          <p:nvGrpSpPr>
            <p:cNvPr id="14" name="Group 33"/>
            <p:cNvGrpSpPr>
              <a:grpSpLocks/>
            </p:cNvGrpSpPr>
            <p:nvPr/>
          </p:nvGrpSpPr>
          <p:grpSpPr bwMode="auto">
            <a:xfrm>
              <a:off x="0" y="289"/>
              <a:ext cx="1621" cy="1014"/>
              <a:chOff x="0" y="0"/>
              <a:chExt cx="1661" cy="998"/>
            </a:xfrm>
          </p:grpSpPr>
          <p:sp>
            <p:nvSpPr>
              <p:cNvPr id="21538" name="Line 34"/>
              <p:cNvSpPr>
                <a:spLocks noChangeShapeType="1"/>
              </p:cNvSpPr>
              <p:nvPr/>
            </p:nvSpPr>
            <p:spPr bwMode="auto">
              <a:xfrm flipH="1">
                <a:off x="0" y="9"/>
                <a:ext cx="1661" cy="0"/>
              </a:xfrm>
              <a:prstGeom prst="line">
                <a:avLst/>
              </a:prstGeom>
              <a:noFill/>
              <a:ln w="57150">
                <a:solidFill>
                  <a:srgbClr val="009900"/>
                </a:solidFill>
                <a:round/>
                <a:headEnd/>
                <a:tailEnd type="stealth" w="lg" len="lg"/>
              </a:ln>
            </p:spPr>
            <p:txBody>
              <a:bodyPr/>
              <a:lstStyle/>
              <a:p>
                <a:endParaRPr lang="zh-CN" altLang="en-US"/>
              </a:p>
            </p:txBody>
          </p:sp>
          <p:sp>
            <p:nvSpPr>
              <p:cNvPr id="21539" name="Line 35"/>
              <p:cNvSpPr>
                <a:spLocks noChangeShapeType="1"/>
              </p:cNvSpPr>
              <p:nvPr/>
            </p:nvSpPr>
            <p:spPr bwMode="auto">
              <a:xfrm>
                <a:off x="1641" y="0"/>
                <a:ext cx="0" cy="998"/>
              </a:xfrm>
              <a:prstGeom prst="line">
                <a:avLst/>
              </a:prstGeom>
              <a:noFill/>
              <a:ln w="57150">
                <a:solidFill>
                  <a:srgbClr val="009900"/>
                </a:solidFill>
                <a:round/>
                <a:headEnd/>
                <a:tailEnd/>
              </a:ln>
            </p:spPr>
            <p:txBody>
              <a:bodyPr/>
              <a:lstStyle/>
              <a:p>
                <a:endParaRPr lang="zh-CN" altLang="en-US"/>
              </a:p>
            </p:txBody>
          </p:sp>
        </p:grpSp>
        <p:sp>
          <p:nvSpPr>
            <p:cNvPr id="21540" name="Text Box 36"/>
            <p:cNvSpPr txBox="1">
              <a:spLocks noChangeArrowheads="1"/>
            </p:cNvSpPr>
            <p:nvPr/>
          </p:nvSpPr>
          <p:spPr bwMode="auto">
            <a:xfrm>
              <a:off x="176" y="0"/>
              <a:ext cx="1819" cy="302"/>
            </a:xfrm>
            <a:prstGeom prst="rect">
              <a:avLst/>
            </a:prstGeom>
            <a:noFill/>
            <a:ln w="9525">
              <a:noFill/>
              <a:miter lim="800000"/>
              <a:headEnd/>
              <a:tailEnd/>
            </a:ln>
          </p:spPr>
          <p:txBody>
            <a:bodyPr>
              <a:spAutoFit/>
            </a:bodyPr>
            <a:lstStyle/>
            <a:p>
              <a:pPr algn="ctr">
                <a:lnSpc>
                  <a:spcPct val="90000"/>
                </a:lnSpc>
                <a:spcBef>
                  <a:spcPct val="50000"/>
                </a:spcBef>
              </a:pPr>
              <a:r>
                <a:rPr lang="zh-CN" sz="2800" dirty="0">
                  <a:ea typeface="宋体" pitchFamily="2" charset="-122"/>
                </a:rPr>
                <a:t>         </a:t>
              </a:r>
              <a:r>
                <a:rPr lang="zh-CN" sz="2400" b="1" dirty="0">
                  <a:latin typeface="华文楷体" panose="02010600040101010101" pitchFamily="2" charset="-122"/>
                  <a:ea typeface="华文楷体" panose="02010600040101010101" pitchFamily="2" charset="-122"/>
                </a:rPr>
                <a:t>支出</a:t>
              </a:r>
            </a:p>
          </p:txBody>
        </p:sp>
      </p:grpSp>
      <p:grpSp>
        <p:nvGrpSpPr>
          <p:cNvPr id="15" name="Group 37"/>
          <p:cNvGrpSpPr>
            <a:grpSpLocks/>
          </p:cNvGrpSpPr>
          <p:nvPr/>
        </p:nvGrpSpPr>
        <p:grpSpPr bwMode="auto">
          <a:xfrm>
            <a:off x="5708650" y="1662113"/>
            <a:ext cx="2128838" cy="1295400"/>
            <a:chOff x="0" y="0"/>
            <a:chExt cx="1341" cy="816"/>
          </a:xfrm>
        </p:grpSpPr>
        <p:grpSp>
          <p:nvGrpSpPr>
            <p:cNvPr id="16" name="Group 38"/>
            <p:cNvGrpSpPr>
              <a:grpSpLocks/>
            </p:cNvGrpSpPr>
            <p:nvPr/>
          </p:nvGrpSpPr>
          <p:grpSpPr bwMode="auto">
            <a:xfrm>
              <a:off x="0" y="0"/>
              <a:ext cx="1341" cy="816"/>
              <a:chOff x="0" y="0"/>
              <a:chExt cx="1341" cy="816"/>
            </a:xfrm>
          </p:grpSpPr>
          <p:sp>
            <p:nvSpPr>
              <p:cNvPr id="21543" name="Line 39"/>
              <p:cNvSpPr>
                <a:spLocks noChangeShapeType="1"/>
              </p:cNvSpPr>
              <p:nvPr/>
            </p:nvSpPr>
            <p:spPr bwMode="auto">
              <a:xfrm rot="16200000" flipH="1" flipV="1">
                <a:off x="914" y="408"/>
                <a:ext cx="816" cy="0"/>
              </a:xfrm>
              <a:prstGeom prst="line">
                <a:avLst/>
              </a:prstGeom>
              <a:noFill/>
              <a:ln w="57150">
                <a:solidFill>
                  <a:srgbClr val="CC0000"/>
                </a:solidFill>
                <a:round/>
                <a:headEnd/>
                <a:tailEnd type="stealth" w="lg" len="lg"/>
              </a:ln>
            </p:spPr>
            <p:txBody>
              <a:bodyPr/>
              <a:lstStyle/>
              <a:p>
                <a:endParaRPr lang="zh-CN" altLang="en-US"/>
              </a:p>
            </p:txBody>
          </p:sp>
          <p:sp>
            <p:nvSpPr>
              <p:cNvPr id="21544" name="Line 40"/>
              <p:cNvSpPr>
                <a:spLocks noChangeShapeType="1"/>
              </p:cNvSpPr>
              <p:nvPr/>
            </p:nvSpPr>
            <p:spPr bwMode="auto">
              <a:xfrm rot="16200000" flipV="1">
                <a:off x="671" y="-659"/>
                <a:ext cx="0" cy="1341"/>
              </a:xfrm>
              <a:prstGeom prst="line">
                <a:avLst/>
              </a:prstGeom>
              <a:noFill/>
              <a:ln w="57150">
                <a:solidFill>
                  <a:srgbClr val="CC0000"/>
                </a:solidFill>
                <a:round/>
                <a:headEnd/>
                <a:tailEnd/>
              </a:ln>
            </p:spPr>
            <p:txBody>
              <a:bodyPr/>
              <a:lstStyle/>
              <a:p>
                <a:endParaRPr lang="zh-CN" altLang="en-US"/>
              </a:p>
            </p:txBody>
          </p:sp>
        </p:grpSp>
        <p:sp>
          <p:nvSpPr>
            <p:cNvPr id="21545" name="Text Box 41"/>
            <p:cNvSpPr txBox="1">
              <a:spLocks noChangeArrowheads="1"/>
            </p:cNvSpPr>
            <p:nvPr/>
          </p:nvSpPr>
          <p:spPr bwMode="auto">
            <a:xfrm>
              <a:off x="316" y="17"/>
              <a:ext cx="1008" cy="477"/>
            </a:xfrm>
            <a:prstGeom prst="rect">
              <a:avLst/>
            </a:prstGeom>
            <a:noFill/>
            <a:ln w="9525">
              <a:noFill/>
              <a:miter lim="800000"/>
              <a:headEnd/>
              <a:tailEnd/>
            </a:ln>
          </p:spPr>
          <p:txBody>
            <a:bodyPr wrap="square">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物品与劳务购买</a:t>
              </a:r>
            </a:p>
          </p:txBody>
        </p:sp>
      </p:grpSp>
      <p:grpSp>
        <p:nvGrpSpPr>
          <p:cNvPr id="17" name="Group 42"/>
          <p:cNvGrpSpPr>
            <a:grpSpLocks/>
          </p:cNvGrpSpPr>
          <p:nvPr/>
        </p:nvGrpSpPr>
        <p:grpSpPr bwMode="auto">
          <a:xfrm>
            <a:off x="1117600" y="1606550"/>
            <a:ext cx="2259013" cy="1366838"/>
            <a:chOff x="0" y="0"/>
            <a:chExt cx="1423" cy="861"/>
          </a:xfrm>
        </p:grpSpPr>
        <p:grpSp>
          <p:nvGrpSpPr>
            <p:cNvPr id="18" name="Group 43"/>
            <p:cNvGrpSpPr>
              <a:grpSpLocks/>
            </p:cNvGrpSpPr>
            <p:nvPr/>
          </p:nvGrpSpPr>
          <p:grpSpPr bwMode="auto">
            <a:xfrm>
              <a:off x="0" y="0"/>
              <a:ext cx="1423" cy="861"/>
              <a:chOff x="0" y="0"/>
              <a:chExt cx="1423" cy="885"/>
            </a:xfrm>
          </p:grpSpPr>
          <p:sp>
            <p:nvSpPr>
              <p:cNvPr id="21548" name="Line 44"/>
              <p:cNvSpPr>
                <a:spLocks noChangeShapeType="1"/>
              </p:cNvSpPr>
              <p:nvPr/>
            </p:nvSpPr>
            <p:spPr bwMode="auto">
              <a:xfrm rot="10800000" flipH="1" flipV="1">
                <a:off x="0" y="12"/>
                <a:ext cx="1423" cy="0"/>
              </a:xfrm>
              <a:prstGeom prst="line">
                <a:avLst/>
              </a:prstGeom>
              <a:noFill/>
              <a:ln w="57150">
                <a:solidFill>
                  <a:srgbClr val="CC0000"/>
                </a:solidFill>
                <a:round/>
                <a:headEnd/>
                <a:tailEnd type="stealth" w="lg" len="lg"/>
              </a:ln>
            </p:spPr>
            <p:txBody>
              <a:bodyPr/>
              <a:lstStyle/>
              <a:p>
                <a:endParaRPr lang="zh-CN" altLang="en-US"/>
              </a:p>
            </p:txBody>
          </p:sp>
          <p:sp>
            <p:nvSpPr>
              <p:cNvPr id="21549" name="Line 45"/>
              <p:cNvSpPr>
                <a:spLocks noChangeShapeType="1"/>
              </p:cNvSpPr>
              <p:nvPr/>
            </p:nvSpPr>
            <p:spPr bwMode="auto">
              <a:xfrm rot="10800000" flipV="1">
                <a:off x="17" y="0"/>
                <a:ext cx="0" cy="885"/>
              </a:xfrm>
              <a:prstGeom prst="line">
                <a:avLst/>
              </a:prstGeom>
              <a:noFill/>
              <a:ln w="57150">
                <a:solidFill>
                  <a:srgbClr val="CC0000"/>
                </a:solidFill>
                <a:round/>
                <a:headEnd/>
                <a:tailEnd/>
              </a:ln>
            </p:spPr>
            <p:txBody>
              <a:bodyPr/>
              <a:lstStyle/>
              <a:p>
                <a:endParaRPr lang="zh-CN" altLang="en-US"/>
              </a:p>
            </p:txBody>
          </p:sp>
        </p:grpSp>
        <p:sp>
          <p:nvSpPr>
            <p:cNvPr id="21550" name="Text Box 46"/>
            <p:cNvSpPr txBox="1">
              <a:spLocks noChangeArrowheads="1"/>
            </p:cNvSpPr>
            <p:nvPr/>
          </p:nvSpPr>
          <p:spPr bwMode="auto">
            <a:xfrm>
              <a:off x="41" y="11"/>
              <a:ext cx="1063" cy="477"/>
            </a:xfrm>
            <a:prstGeom prst="rect">
              <a:avLst/>
            </a:prstGeom>
            <a:noFill/>
            <a:ln w="9525">
              <a:noFill/>
              <a:miter lim="800000"/>
              <a:headEnd/>
              <a:tailEnd/>
            </a:ln>
          </p:spPr>
          <p:txBody>
            <a:bodyPr wrap="square">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物品与劳务出售</a:t>
              </a:r>
            </a:p>
          </p:txBody>
        </p:sp>
      </p:grpSp>
      <p:grpSp>
        <p:nvGrpSpPr>
          <p:cNvPr id="19" name="Group 47"/>
          <p:cNvGrpSpPr>
            <a:grpSpLocks/>
          </p:cNvGrpSpPr>
          <p:nvPr/>
        </p:nvGrpSpPr>
        <p:grpSpPr bwMode="auto">
          <a:xfrm>
            <a:off x="593725" y="869950"/>
            <a:ext cx="2887663" cy="2087563"/>
            <a:chOff x="0" y="0"/>
            <a:chExt cx="1819" cy="1315"/>
          </a:xfrm>
        </p:grpSpPr>
        <p:grpSp>
          <p:nvGrpSpPr>
            <p:cNvPr id="20" name="Group 48"/>
            <p:cNvGrpSpPr>
              <a:grpSpLocks/>
            </p:cNvGrpSpPr>
            <p:nvPr/>
          </p:nvGrpSpPr>
          <p:grpSpPr bwMode="auto">
            <a:xfrm rot="-5400000">
              <a:off x="416" y="-54"/>
              <a:ext cx="1055" cy="1683"/>
              <a:chOff x="0" y="0"/>
              <a:chExt cx="1008" cy="752"/>
            </a:xfrm>
          </p:grpSpPr>
          <p:sp>
            <p:nvSpPr>
              <p:cNvPr id="21553" name="Line 49"/>
              <p:cNvSpPr>
                <a:spLocks noChangeShapeType="1"/>
              </p:cNvSpPr>
              <p:nvPr/>
            </p:nvSpPr>
            <p:spPr bwMode="auto">
              <a:xfrm flipH="1">
                <a:off x="0" y="0"/>
                <a:ext cx="1008" cy="0"/>
              </a:xfrm>
              <a:prstGeom prst="line">
                <a:avLst/>
              </a:prstGeom>
              <a:noFill/>
              <a:ln w="57150">
                <a:solidFill>
                  <a:srgbClr val="009900"/>
                </a:solidFill>
                <a:round/>
                <a:headEnd/>
                <a:tailEnd type="stealth" w="lg" len="lg"/>
              </a:ln>
            </p:spPr>
            <p:txBody>
              <a:bodyPr/>
              <a:lstStyle/>
              <a:p>
                <a:endParaRPr lang="zh-CN" altLang="en-US"/>
              </a:p>
            </p:txBody>
          </p:sp>
          <p:sp>
            <p:nvSpPr>
              <p:cNvPr id="21554" name="Line 50"/>
              <p:cNvSpPr>
                <a:spLocks noChangeShapeType="1"/>
              </p:cNvSpPr>
              <p:nvPr/>
            </p:nvSpPr>
            <p:spPr bwMode="auto">
              <a:xfrm>
                <a:off x="990" y="1"/>
                <a:ext cx="0" cy="751"/>
              </a:xfrm>
              <a:prstGeom prst="line">
                <a:avLst/>
              </a:prstGeom>
              <a:noFill/>
              <a:ln w="57150">
                <a:solidFill>
                  <a:srgbClr val="009900"/>
                </a:solidFill>
                <a:round/>
                <a:headEnd/>
                <a:tailEnd/>
              </a:ln>
            </p:spPr>
            <p:txBody>
              <a:bodyPr/>
              <a:lstStyle/>
              <a:p>
                <a:endParaRPr lang="zh-CN" altLang="en-US"/>
              </a:p>
            </p:txBody>
          </p:sp>
        </p:grpSp>
        <p:sp>
          <p:nvSpPr>
            <p:cNvPr id="21555" name="Text Box 51"/>
            <p:cNvSpPr txBox="1">
              <a:spLocks noChangeArrowheads="1"/>
            </p:cNvSpPr>
            <p:nvPr/>
          </p:nvSpPr>
          <p:spPr bwMode="auto">
            <a:xfrm>
              <a:off x="0" y="0"/>
              <a:ext cx="1819" cy="269"/>
            </a:xfrm>
            <a:prstGeom prst="rect">
              <a:avLst/>
            </a:prstGeom>
            <a:noFill/>
            <a:ln w="9525">
              <a:noFill/>
              <a:miter lim="800000"/>
              <a:headEnd/>
              <a:tailEnd/>
            </a:ln>
          </p:spPr>
          <p:txBody>
            <a:bodyPr>
              <a:spAutoFit/>
            </a:bodyPr>
            <a:lstStyle/>
            <a:p>
              <a:pPr algn="ctr">
                <a:lnSpc>
                  <a:spcPct val="90000"/>
                </a:lnSpc>
                <a:spcBef>
                  <a:spcPct val="50000"/>
                </a:spcBef>
              </a:pPr>
              <a:r>
                <a:rPr lang="zh-CN" sz="2400" b="1" dirty="0">
                  <a:latin typeface="华文楷体" panose="02010600040101010101" pitchFamily="2" charset="-122"/>
                  <a:ea typeface="华文楷体" panose="02010600040101010101" pitchFamily="2" charset="-122"/>
                </a:rPr>
                <a:t>收益</a:t>
              </a:r>
            </a:p>
          </p:txBody>
        </p:sp>
      </p:grpSp>
      <p:grpSp>
        <p:nvGrpSpPr>
          <p:cNvPr id="21" name="Group 52"/>
          <p:cNvGrpSpPr>
            <a:grpSpLocks/>
          </p:cNvGrpSpPr>
          <p:nvPr/>
        </p:nvGrpSpPr>
        <p:grpSpPr bwMode="auto">
          <a:xfrm>
            <a:off x="3386138" y="815975"/>
            <a:ext cx="2320925" cy="1689100"/>
            <a:chOff x="0" y="0"/>
            <a:chExt cx="1462" cy="1064"/>
          </a:xfrm>
        </p:grpSpPr>
        <p:sp>
          <p:nvSpPr>
            <p:cNvPr id="21557" name="Oval 53"/>
            <p:cNvSpPr>
              <a:spLocks noChangeArrowheads="1"/>
            </p:cNvSpPr>
            <p:nvPr/>
          </p:nvSpPr>
          <p:spPr bwMode="auto">
            <a:xfrm>
              <a:off x="0" y="0"/>
              <a:ext cx="1462" cy="1064"/>
            </a:xfrm>
            <a:prstGeom prst="ellipse">
              <a:avLst/>
            </a:prstGeom>
            <a:solidFill>
              <a:srgbClr val="FFCC99"/>
            </a:solidFill>
            <a:ln w="9525">
              <a:noFill/>
              <a:round/>
              <a:headEnd/>
              <a:tailEnd/>
            </a:ln>
          </p:spPr>
          <p:txBody>
            <a:bodyPr/>
            <a:lstStyle/>
            <a:p>
              <a:endParaRPr lang="zh-CN">
                <a:ea typeface="宋体" pitchFamily="2" charset="-122"/>
              </a:endParaRPr>
            </a:p>
          </p:txBody>
        </p:sp>
        <p:sp>
          <p:nvSpPr>
            <p:cNvPr id="21558" name="Text Box 54"/>
            <p:cNvSpPr txBox="1">
              <a:spLocks noChangeArrowheads="1"/>
            </p:cNvSpPr>
            <p:nvPr/>
          </p:nvSpPr>
          <p:spPr bwMode="auto">
            <a:xfrm>
              <a:off x="57" y="157"/>
              <a:ext cx="1371" cy="549"/>
            </a:xfrm>
            <a:prstGeom prst="rect">
              <a:avLst/>
            </a:prstGeom>
            <a:noFill/>
            <a:ln w="9525">
              <a:noFill/>
              <a:miter lim="800000"/>
              <a:headEnd/>
              <a:tailEnd/>
            </a:ln>
          </p:spPr>
          <p:txBody>
            <a:bodyPr>
              <a:spAutoFit/>
            </a:bodyPr>
            <a:lstStyle/>
            <a:p>
              <a:pPr algn="ctr">
                <a:lnSpc>
                  <a:spcPct val="90000"/>
                </a:lnSpc>
                <a:spcBef>
                  <a:spcPct val="50000"/>
                </a:spcBef>
              </a:pPr>
              <a:r>
                <a:rPr lang="zh-CN" sz="2800" b="1" dirty="0">
                  <a:latin typeface="华文楷体" panose="02010600040101010101" pitchFamily="2" charset="-122"/>
                  <a:ea typeface="华文楷体" panose="02010600040101010101" pitchFamily="2" charset="-122"/>
                </a:rPr>
                <a:t>物品与劳务市场</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Left)">
                                      <p:cBhvr>
                                        <p:cTn id="12" dur="500"/>
                                        <p:tgtEl>
                                          <p:spTgt spid="11"/>
                                        </p:tgtEl>
                                      </p:cBhvr>
                                    </p:animEffect>
                                  </p:childTnLst>
                                </p:cTn>
                              </p:par>
                            </p:childTnLst>
                          </p:cTn>
                        </p:par>
                        <p:par>
                          <p:cTn id="13" fill="hold">
                            <p:stCondLst>
                              <p:cond delay="500"/>
                            </p:stCondLst>
                            <p:childTnLst>
                              <p:par>
                                <p:cTn id="14" presetID="18" presetClass="entr" presetSubtype="9"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up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par>
                          <p:cTn id="22" fill="hold">
                            <p:stCondLst>
                              <p:cond delay="500"/>
                            </p:stCondLst>
                            <p:childTnLst>
                              <p:par>
                                <p:cTn id="23" presetID="18" presetClass="entr" presetSubtype="3"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trips(upRigh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9"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strips(upLeft)">
                                      <p:cBhvr>
                                        <p:cTn id="35" dur="500"/>
                                        <p:tgtEl>
                                          <p:spTgt spid="13"/>
                                        </p:tgtEl>
                                      </p:cBhvr>
                                    </p:animEffect>
                                  </p:childTnLst>
                                </p:cTn>
                              </p:par>
                            </p:childTnLst>
                          </p:cTn>
                        </p:par>
                        <p:par>
                          <p:cTn id="36" fill="hold">
                            <p:stCondLst>
                              <p:cond delay="500"/>
                            </p:stCondLst>
                            <p:childTnLst>
                              <p:par>
                                <p:cTn id="37" presetID="18" presetClass="entr" presetSubtype="1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strips(downLeft)">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upRight)">
                                      <p:cBhvr>
                                        <p:cTn id="44" dur="500"/>
                                        <p:tgtEl>
                                          <p:spTgt spid="17"/>
                                        </p:tgtEl>
                                      </p:cBhvr>
                                    </p:animEffect>
                                  </p:childTnLst>
                                </p:cTn>
                              </p:par>
                            </p:childTnLst>
                          </p:cTn>
                        </p:par>
                        <p:par>
                          <p:cTn id="45" fill="hold">
                            <p:stCondLst>
                              <p:cond delay="500"/>
                            </p:stCondLst>
                            <p:childTnLst>
                              <p:par>
                                <p:cTn id="46" presetID="18" presetClass="entr" presetSubtype="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strips(downRight)">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p>
        </p:txBody>
      </p:sp>
      <p:sp>
        <p:nvSpPr>
          <p:cNvPr id="6" name="灯片编号占位符 2"/>
          <p:cNvSpPr>
            <a:spLocks noGrp="1"/>
          </p:cNvSpPr>
          <p:nvPr>
            <p:ph type="sldNum" sz="quarter" idx="11"/>
          </p:nvPr>
        </p:nvSpPr>
        <p:spPr/>
        <p:txBody>
          <a:bodyPr/>
          <a:lstStyle/>
          <a:p>
            <a:fld id="{ED3DCB9B-1218-4BFC-A354-77AD67A7EBB3}" type="slidenum">
              <a:rPr lang="en-US" altLang="zh-CN"/>
              <a:pPr/>
              <a:t>52</a:t>
            </a:fld>
            <a:endParaRPr lang="en-US" altLang="zh-CN"/>
          </a:p>
        </p:txBody>
      </p:sp>
      <p:sp>
        <p:nvSpPr>
          <p:cNvPr id="23554" name="Rectangle 2"/>
          <p:cNvSpPr>
            <a:spLocks noGrp="1" noChangeArrowheads="1"/>
          </p:cNvSpPr>
          <p:nvPr>
            <p:ph type="title" idx="4294967295"/>
          </p:nvPr>
        </p:nvSpPr>
        <p:spPr>
          <a:xfrm>
            <a:off x="428625" y="252413"/>
            <a:ext cx="8258175" cy="914400"/>
          </a:xfrm>
        </p:spPr>
        <p:txBody>
          <a:bodyPr/>
          <a:lstStyle/>
          <a:p>
            <a:pPr>
              <a:tabLst>
                <a:tab pos="4114800" algn="ctr"/>
              </a:tabLst>
            </a:pPr>
            <a:r>
              <a:rPr lang="zh-CN" altLang="en-US" sz="3600" dirty="0">
                <a:ea typeface="宋体" pitchFamily="2" charset="-122"/>
              </a:rPr>
              <a:t>模型二：生产可能性边界</a:t>
            </a:r>
          </a:p>
        </p:txBody>
      </p:sp>
      <p:sp>
        <p:nvSpPr>
          <p:cNvPr id="23555" name="Rectangle 3"/>
          <p:cNvSpPr>
            <a:spLocks noGrp="1" noChangeArrowheads="1"/>
          </p:cNvSpPr>
          <p:nvPr>
            <p:ph type="body" idx="4294967295"/>
          </p:nvPr>
        </p:nvSpPr>
        <p:spPr>
          <a:xfrm>
            <a:off x="457200" y="1303338"/>
            <a:ext cx="8229600" cy="5037137"/>
          </a:xfrm>
        </p:spPr>
        <p:txBody>
          <a:bodyPr/>
          <a:lstStyle/>
          <a:p>
            <a:r>
              <a:rPr lang="zh-CN" b="1" dirty="0">
                <a:solidFill>
                  <a:srgbClr val="FF3300"/>
                </a:solidFill>
                <a:latin typeface="华文中宋" panose="02010600040101010101" pitchFamily="2" charset="-122"/>
                <a:ea typeface="华文中宋" panose="02010600040101010101" pitchFamily="2" charset="-122"/>
              </a:rPr>
              <a:t>生产可能性边界 （PPF）</a:t>
            </a:r>
            <a:r>
              <a:rPr lang="zh-CN" b="1" dirty="0">
                <a:latin typeface="华文中宋" panose="02010600040101010101" pitchFamily="2" charset="-122"/>
                <a:ea typeface="华文中宋" panose="02010600040101010101" pitchFamily="2" charset="-122"/>
              </a:rPr>
              <a:t>：表示在可得到的生产要素与生产技术既定时，一个经济所能生产的两种产品数量的各种组合的图形</a:t>
            </a:r>
          </a:p>
          <a:p>
            <a:r>
              <a:rPr lang="zh-CN" b="1" dirty="0">
                <a:latin typeface="华文中宋" panose="02010600040101010101" pitchFamily="2" charset="-122"/>
                <a:ea typeface="华文中宋" panose="02010600040101010101" pitchFamily="2" charset="-122"/>
              </a:rPr>
              <a:t>例如：  </a:t>
            </a:r>
          </a:p>
          <a:p>
            <a:pPr lvl="1">
              <a:lnSpc>
                <a:spcPct val="105000"/>
              </a:lnSpc>
            </a:pPr>
            <a:r>
              <a:rPr lang="zh-CN" sz="2800" b="1" dirty="0">
                <a:latin typeface="华文中宋" panose="02010600040101010101" pitchFamily="2" charset="-122"/>
                <a:ea typeface="华文中宋" panose="02010600040101010101" pitchFamily="2" charset="-122"/>
              </a:rPr>
              <a:t>两种物品：电脑与小麦</a:t>
            </a:r>
          </a:p>
          <a:p>
            <a:pPr lvl="1">
              <a:lnSpc>
                <a:spcPct val="105000"/>
              </a:lnSpc>
            </a:pPr>
            <a:r>
              <a:rPr lang="zh-CN" sz="2800" b="1" dirty="0">
                <a:latin typeface="华文中宋" panose="02010600040101010101" pitchFamily="2" charset="-122"/>
                <a:ea typeface="华文中宋" panose="02010600040101010101" pitchFamily="2" charset="-122"/>
              </a:rPr>
              <a:t>一种资源：劳动力（以小时为单位来衡量）</a:t>
            </a:r>
          </a:p>
          <a:p>
            <a:pPr lvl="1">
              <a:lnSpc>
                <a:spcPct val="105000"/>
              </a:lnSpc>
            </a:pPr>
            <a:r>
              <a:rPr lang="zh-CN" sz="2800" b="1" dirty="0">
                <a:latin typeface="华文中宋" panose="02010600040101010101" pitchFamily="2" charset="-122"/>
                <a:ea typeface="华文中宋" panose="02010600040101010101" pitchFamily="2" charset="-122"/>
              </a:rPr>
              <a:t>每月经济有50，000个劳动小时可用于生产</a:t>
            </a:r>
            <a:endParaRPr lang="zh-CN" b="1" dirty="0">
              <a:latin typeface="华文中宋" panose="02010600040101010101" pitchFamily="2" charset="-122"/>
              <a:ea typeface="华文中宋" panose="02010600040101010101" pitchFamily="2" charset="-122"/>
            </a:endParaRPr>
          </a:p>
        </p:txBody>
      </p:sp>
      <p:sp>
        <p:nvSpPr>
          <p:cNvPr id="23556"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39750" y="1965325"/>
            <a:ext cx="8034338" cy="4527550"/>
          </a:xfrm>
          <a:prstGeom prst="rect">
            <a:avLst/>
          </a:prstGeom>
          <a:solidFill>
            <a:srgbClr val="99CCFF">
              <a:alpha val="50000"/>
            </a:srgbClr>
          </a:solidFill>
          <a:ln w="9525">
            <a:noFill/>
            <a:miter lim="800000"/>
            <a:headEnd/>
            <a:tailEnd/>
          </a:ln>
        </p:spPr>
        <p:txBody>
          <a:bodyPr wrap="none" anchor="ctr"/>
          <a:lstStyle/>
          <a:p>
            <a:endParaRPr lang="zh-CN">
              <a:ea typeface="宋体" pitchFamily="2" charset="-122"/>
            </a:endParaRPr>
          </a:p>
        </p:txBody>
      </p:sp>
      <p:sp>
        <p:nvSpPr>
          <p:cNvPr id="24579" name="Rectangle 3"/>
          <p:cNvSpPr>
            <a:spLocks noGrp="1" noChangeArrowheads="1"/>
          </p:cNvSpPr>
          <p:nvPr>
            <p:ph type="title" idx="4294967295"/>
          </p:nvPr>
        </p:nvSpPr>
        <p:spPr>
          <a:xfrm>
            <a:off x="457200" y="155575"/>
            <a:ext cx="8229600" cy="682625"/>
          </a:xfrm>
        </p:spPr>
        <p:txBody>
          <a:bodyPr/>
          <a:lstStyle/>
          <a:p>
            <a:r>
              <a:rPr lang="zh-CN" sz="3600" dirty="0">
                <a:ea typeface="宋体" pitchFamily="2" charset="-122"/>
              </a:rPr>
              <a:t>生产可能性边界的例子</a:t>
            </a:r>
          </a:p>
        </p:txBody>
      </p:sp>
      <p:sp>
        <p:nvSpPr>
          <p:cNvPr id="24580" name="Rectangle 4"/>
          <p:cNvSpPr>
            <a:spLocks noGrp="1" noChangeArrowheads="1"/>
          </p:cNvSpPr>
          <p:nvPr>
            <p:ph type="body" sz="half" idx="4294967295"/>
          </p:nvPr>
        </p:nvSpPr>
        <p:spPr>
          <a:xfrm>
            <a:off x="297656" y="943666"/>
            <a:ext cx="8518525" cy="1035947"/>
          </a:xfrm>
        </p:spPr>
        <p:txBody>
          <a:bodyPr/>
          <a:lstStyle/>
          <a:p>
            <a:pPr marL="285750" indent="-285750">
              <a:spcBef>
                <a:spcPct val="20000"/>
              </a:spcBef>
            </a:pPr>
            <a:r>
              <a:rPr lang="zh-CN" sz="2400" b="1" dirty="0">
                <a:latin typeface="华文中宋" panose="02010600040101010101" pitchFamily="2" charset="-122"/>
                <a:ea typeface="华文中宋" panose="02010600040101010101" pitchFamily="2" charset="-122"/>
              </a:rPr>
              <a:t>生产一台电脑需要100个小时的劳动</a:t>
            </a:r>
          </a:p>
          <a:p>
            <a:pPr marL="285750" indent="-285750">
              <a:spcBef>
                <a:spcPct val="20000"/>
              </a:spcBef>
            </a:pPr>
            <a:r>
              <a:rPr lang="zh-CN" sz="2400" b="1" dirty="0">
                <a:latin typeface="华文中宋" panose="02010600040101010101" pitchFamily="2" charset="-122"/>
                <a:ea typeface="华文中宋" panose="02010600040101010101" pitchFamily="2" charset="-122"/>
              </a:rPr>
              <a:t>生产一吨小麦需要10个小时的劳动</a:t>
            </a:r>
          </a:p>
        </p:txBody>
      </p:sp>
      <p:grpSp>
        <p:nvGrpSpPr>
          <p:cNvPr id="2" name="Group 5"/>
          <p:cNvGrpSpPr>
            <a:grpSpLocks/>
          </p:cNvGrpSpPr>
          <p:nvPr/>
        </p:nvGrpSpPr>
        <p:grpSpPr bwMode="auto">
          <a:xfrm>
            <a:off x="4940300" y="5897563"/>
            <a:ext cx="3633788" cy="596900"/>
            <a:chOff x="0" y="0"/>
            <a:chExt cx="2289" cy="376"/>
          </a:xfrm>
        </p:grpSpPr>
        <p:sp>
          <p:nvSpPr>
            <p:cNvPr id="24582" name="Rectangle 6"/>
            <p:cNvSpPr>
              <a:spLocks noChangeArrowheads="1"/>
            </p:cNvSpPr>
            <p:nvPr/>
          </p:nvSpPr>
          <p:spPr bwMode="auto">
            <a:xfrm>
              <a:off x="1257" y="0"/>
              <a:ext cx="1032"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dirty="0">
                  <a:ea typeface="宋体" pitchFamily="2" charset="-122"/>
                </a:rPr>
                <a:t>5,000</a:t>
              </a:r>
            </a:p>
          </p:txBody>
        </p:sp>
        <p:sp>
          <p:nvSpPr>
            <p:cNvPr id="24583" name="Rectangle 7"/>
            <p:cNvSpPr>
              <a:spLocks noChangeArrowheads="1"/>
            </p:cNvSpPr>
            <p:nvPr/>
          </p:nvSpPr>
          <p:spPr bwMode="auto">
            <a:xfrm>
              <a:off x="0" y="0"/>
              <a:ext cx="125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0</a:t>
              </a:r>
            </a:p>
          </p:txBody>
        </p:sp>
      </p:grpSp>
      <p:grpSp>
        <p:nvGrpSpPr>
          <p:cNvPr id="3" name="Group 8"/>
          <p:cNvGrpSpPr>
            <a:grpSpLocks/>
          </p:cNvGrpSpPr>
          <p:nvPr/>
        </p:nvGrpSpPr>
        <p:grpSpPr bwMode="auto">
          <a:xfrm>
            <a:off x="4940300" y="5299075"/>
            <a:ext cx="3633788" cy="598488"/>
            <a:chOff x="0" y="0"/>
            <a:chExt cx="2289" cy="377"/>
          </a:xfrm>
        </p:grpSpPr>
        <p:sp>
          <p:nvSpPr>
            <p:cNvPr id="24585" name="Rectangle 9"/>
            <p:cNvSpPr>
              <a:spLocks noChangeArrowheads="1"/>
            </p:cNvSpPr>
            <p:nvPr/>
          </p:nvSpPr>
          <p:spPr bwMode="auto">
            <a:xfrm>
              <a:off x="1257" y="0"/>
              <a:ext cx="1032"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4,000</a:t>
              </a:r>
            </a:p>
          </p:txBody>
        </p:sp>
        <p:sp>
          <p:nvSpPr>
            <p:cNvPr id="24586" name="Rectangle 10"/>
            <p:cNvSpPr>
              <a:spLocks noChangeArrowheads="1"/>
            </p:cNvSpPr>
            <p:nvPr/>
          </p:nvSpPr>
          <p:spPr bwMode="auto">
            <a:xfrm>
              <a:off x="0" y="0"/>
              <a:ext cx="125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100</a:t>
              </a:r>
            </a:p>
          </p:txBody>
        </p:sp>
      </p:grpSp>
      <p:grpSp>
        <p:nvGrpSpPr>
          <p:cNvPr id="4" name="Group 11"/>
          <p:cNvGrpSpPr>
            <a:grpSpLocks/>
          </p:cNvGrpSpPr>
          <p:nvPr/>
        </p:nvGrpSpPr>
        <p:grpSpPr bwMode="auto">
          <a:xfrm>
            <a:off x="4940300" y="4703763"/>
            <a:ext cx="3633788" cy="595312"/>
            <a:chOff x="0" y="0"/>
            <a:chExt cx="2289" cy="375"/>
          </a:xfrm>
        </p:grpSpPr>
        <p:sp>
          <p:nvSpPr>
            <p:cNvPr id="24588" name="Rectangle 12"/>
            <p:cNvSpPr>
              <a:spLocks noChangeArrowheads="1"/>
            </p:cNvSpPr>
            <p:nvPr/>
          </p:nvSpPr>
          <p:spPr bwMode="auto">
            <a:xfrm>
              <a:off x="1257" y="0"/>
              <a:ext cx="1032"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2,500</a:t>
              </a:r>
            </a:p>
          </p:txBody>
        </p:sp>
        <p:sp>
          <p:nvSpPr>
            <p:cNvPr id="24589" name="Rectangle 13"/>
            <p:cNvSpPr>
              <a:spLocks noChangeArrowheads="1"/>
            </p:cNvSpPr>
            <p:nvPr/>
          </p:nvSpPr>
          <p:spPr bwMode="auto">
            <a:xfrm>
              <a:off x="0" y="0"/>
              <a:ext cx="1257"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250</a:t>
              </a:r>
            </a:p>
          </p:txBody>
        </p:sp>
      </p:grpSp>
      <p:grpSp>
        <p:nvGrpSpPr>
          <p:cNvPr id="5" name="Group 14"/>
          <p:cNvGrpSpPr>
            <a:grpSpLocks/>
          </p:cNvGrpSpPr>
          <p:nvPr/>
        </p:nvGrpSpPr>
        <p:grpSpPr bwMode="auto">
          <a:xfrm>
            <a:off x="4940300" y="4105275"/>
            <a:ext cx="3633788" cy="598488"/>
            <a:chOff x="0" y="0"/>
            <a:chExt cx="2289" cy="377"/>
          </a:xfrm>
        </p:grpSpPr>
        <p:sp>
          <p:nvSpPr>
            <p:cNvPr id="24591" name="Rectangle 15"/>
            <p:cNvSpPr>
              <a:spLocks noChangeArrowheads="1"/>
            </p:cNvSpPr>
            <p:nvPr/>
          </p:nvSpPr>
          <p:spPr bwMode="auto">
            <a:xfrm>
              <a:off x="1257" y="0"/>
              <a:ext cx="1032"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1,000</a:t>
              </a:r>
            </a:p>
          </p:txBody>
        </p:sp>
        <p:sp>
          <p:nvSpPr>
            <p:cNvPr id="24592" name="Rectangle 16"/>
            <p:cNvSpPr>
              <a:spLocks noChangeArrowheads="1"/>
            </p:cNvSpPr>
            <p:nvPr/>
          </p:nvSpPr>
          <p:spPr bwMode="auto">
            <a:xfrm>
              <a:off x="0" y="0"/>
              <a:ext cx="125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400</a:t>
              </a:r>
            </a:p>
          </p:txBody>
        </p:sp>
      </p:grpSp>
      <p:grpSp>
        <p:nvGrpSpPr>
          <p:cNvPr id="6" name="Group 17"/>
          <p:cNvGrpSpPr>
            <a:grpSpLocks/>
          </p:cNvGrpSpPr>
          <p:nvPr/>
        </p:nvGrpSpPr>
        <p:grpSpPr bwMode="auto">
          <a:xfrm>
            <a:off x="1317625" y="4105275"/>
            <a:ext cx="3622675" cy="2389188"/>
            <a:chOff x="0" y="0"/>
            <a:chExt cx="2282" cy="1505"/>
          </a:xfrm>
        </p:grpSpPr>
        <p:grpSp>
          <p:nvGrpSpPr>
            <p:cNvPr id="7" name="Group 18"/>
            <p:cNvGrpSpPr>
              <a:grpSpLocks/>
            </p:cNvGrpSpPr>
            <p:nvPr/>
          </p:nvGrpSpPr>
          <p:grpSpPr bwMode="auto">
            <a:xfrm>
              <a:off x="0" y="1129"/>
              <a:ext cx="2282" cy="376"/>
              <a:chOff x="0" y="0"/>
              <a:chExt cx="2282" cy="376"/>
            </a:xfrm>
          </p:grpSpPr>
          <p:sp>
            <p:nvSpPr>
              <p:cNvPr id="24595" name="Rectangle 19"/>
              <p:cNvSpPr>
                <a:spLocks noChangeArrowheads="1"/>
              </p:cNvSpPr>
              <p:nvPr/>
            </p:nvSpPr>
            <p:spPr bwMode="auto">
              <a:xfrm>
                <a:off x="1205" y="0"/>
                <a:ext cx="107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50,000</a:t>
                </a:r>
              </a:p>
            </p:txBody>
          </p:sp>
          <p:sp>
            <p:nvSpPr>
              <p:cNvPr id="24596" name="Rectangle 20"/>
              <p:cNvSpPr>
                <a:spLocks noChangeArrowheads="1"/>
              </p:cNvSpPr>
              <p:nvPr/>
            </p:nvSpPr>
            <p:spPr bwMode="auto">
              <a:xfrm>
                <a:off x="0" y="0"/>
                <a:ext cx="1205"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0</a:t>
                </a:r>
              </a:p>
            </p:txBody>
          </p:sp>
        </p:grpSp>
        <p:grpSp>
          <p:nvGrpSpPr>
            <p:cNvPr id="8" name="Group 21"/>
            <p:cNvGrpSpPr>
              <a:grpSpLocks/>
            </p:cNvGrpSpPr>
            <p:nvPr/>
          </p:nvGrpSpPr>
          <p:grpSpPr bwMode="auto">
            <a:xfrm>
              <a:off x="0" y="752"/>
              <a:ext cx="2282" cy="377"/>
              <a:chOff x="0" y="0"/>
              <a:chExt cx="2282" cy="377"/>
            </a:xfrm>
          </p:grpSpPr>
          <p:sp>
            <p:nvSpPr>
              <p:cNvPr id="24598" name="Rectangle 22"/>
              <p:cNvSpPr>
                <a:spLocks noChangeArrowheads="1"/>
              </p:cNvSpPr>
              <p:nvPr/>
            </p:nvSpPr>
            <p:spPr bwMode="auto">
              <a:xfrm>
                <a:off x="1205" y="0"/>
                <a:ext cx="107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40,000</a:t>
                </a:r>
              </a:p>
            </p:txBody>
          </p:sp>
          <p:sp>
            <p:nvSpPr>
              <p:cNvPr id="24599" name="Rectangle 23"/>
              <p:cNvSpPr>
                <a:spLocks noChangeArrowheads="1"/>
              </p:cNvSpPr>
              <p:nvPr/>
            </p:nvSpPr>
            <p:spPr bwMode="auto">
              <a:xfrm>
                <a:off x="0" y="0"/>
                <a:ext cx="1205"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10,000</a:t>
                </a:r>
              </a:p>
            </p:txBody>
          </p:sp>
        </p:grpSp>
        <p:grpSp>
          <p:nvGrpSpPr>
            <p:cNvPr id="9" name="Group 24"/>
            <p:cNvGrpSpPr>
              <a:grpSpLocks/>
            </p:cNvGrpSpPr>
            <p:nvPr/>
          </p:nvGrpSpPr>
          <p:grpSpPr bwMode="auto">
            <a:xfrm>
              <a:off x="0" y="377"/>
              <a:ext cx="2282" cy="375"/>
              <a:chOff x="0" y="0"/>
              <a:chExt cx="2282" cy="375"/>
            </a:xfrm>
          </p:grpSpPr>
          <p:sp>
            <p:nvSpPr>
              <p:cNvPr id="24601" name="Rectangle 25"/>
              <p:cNvSpPr>
                <a:spLocks noChangeArrowheads="1"/>
              </p:cNvSpPr>
              <p:nvPr/>
            </p:nvSpPr>
            <p:spPr bwMode="auto">
              <a:xfrm>
                <a:off x="1205" y="0"/>
                <a:ext cx="1077"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25,000</a:t>
                </a:r>
              </a:p>
            </p:txBody>
          </p:sp>
          <p:sp>
            <p:nvSpPr>
              <p:cNvPr id="24602" name="Rectangle 26"/>
              <p:cNvSpPr>
                <a:spLocks noChangeArrowheads="1"/>
              </p:cNvSpPr>
              <p:nvPr/>
            </p:nvSpPr>
            <p:spPr bwMode="auto">
              <a:xfrm>
                <a:off x="0" y="0"/>
                <a:ext cx="1205"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25,000</a:t>
                </a:r>
              </a:p>
            </p:txBody>
          </p:sp>
        </p:grpSp>
        <p:grpSp>
          <p:nvGrpSpPr>
            <p:cNvPr id="10" name="Group 27"/>
            <p:cNvGrpSpPr>
              <a:grpSpLocks/>
            </p:cNvGrpSpPr>
            <p:nvPr/>
          </p:nvGrpSpPr>
          <p:grpSpPr bwMode="auto">
            <a:xfrm>
              <a:off x="0" y="0"/>
              <a:ext cx="2282" cy="377"/>
              <a:chOff x="0" y="0"/>
              <a:chExt cx="2282" cy="377"/>
            </a:xfrm>
          </p:grpSpPr>
          <p:sp>
            <p:nvSpPr>
              <p:cNvPr id="24604" name="Rectangle 28"/>
              <p:cNvSpPr>
                <a:spLocks noChangeArrowheads="1"/>
              </p:cNvSpPr>
              <p:nvPr/>
            </p:nvSpPr>
            <p:spPr bwMode="auto">
              <a:xfrm>
                <a:off x="1205" y="0"/>
                <a:ext cx="107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10,000</a:t>
                </a:r>
              </a:p>
            </p:txBody>
          </p:sp>
          <p:sp>
            <p:nvSpPr>
              <p:cNvPr id="24605" name="Rectangle 29"/>
              <p:cNvSpPr>
                <a:spLocks noChangeArrowheads="1"/>
              </p:cNvSpPr>
              <p:nvPr/>
            </p:nvSpPr>
            <p:spPr bwMode="auto">
              <a:xfrm>
                <a:off x="0" y="0"/>
                <a:ext cx="1205"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40,000</a:t>
                </a:r>
              </a:p>
            </p:txBody>
          </p:sp>
        </p:grpSp>
      </p:grpSp>
      <p:grpSp>
        <p:nvGrpSpPr>
          <p:cNvPr id="11" name="Group 30"/>
          <p:cNvGrpSpPr>
            <a:grpSpLocks/>
          </p:cNvGrpSpPr>
          <p:nvPr/>
        </p:nvGrpSpPr>
        <p:grpSpPr bwMode="auto">
          <a:xfrm>
            <a:off x="4895850" y="3524250"/>
            <a:ext cx="3633788" cy="596900"/>
            <a:chOff x="0" y="0"/>
            <a:chExt cx="2289" cy="376"/>
          </a:xfrm>
        </p:grpSpPr>
        <p:sp>
          <p:nvSpPr>
            <p:cNvPr id="24607" name="Rectangle 31"/>
            <p:cNvSpPr>
              <a:spLocks noChangeArrowheads="1"/>
            </p:cNvSpPr>
            <p:nvPr/>
          </p:nvSpPr>
          <p:spPr bwMode="auto">
            <a:xfrm>
              <a:off x="1257" y="0"/>
              <a:ext cx="1032"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0</a:t>
              </a:r>
            </a:p>
          </p:txBody>
        </p:sp>
        <p:sp>
          <p:nvSpPr>
            <p:cNvPr id="24608" name="Rectangle 32"/>
            <p:cNvSpPr>
              <a:spLocks noChangeArrowheads="1"/>
            </p:cNvSpPr>
            <p:nvPr/>
          </p:nvSpPr>
          <p:spPr bwMode="auto">
            <a:xfrm>
              <a:off x="0" y="0"/>
              <a:ext cx="125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500</a:t>
              </a:r>
            </a:p>
          </p:txBody>
        </p:sp>
      </p:grpSp>
      <p:grpSp>
        <p:nvGrpSpPr>
          <p:cNvPr id="12" name="Group 33"/>
          <p:cNvGrpSpPr>
            <a:grpSpLocks/>
          </p:cNvGrpSpPr>
          <p:nvPr/>
        </p:nvGrpSpPr>
        <p:grpSpPr bwMode="auto">
          <a:xfrm>
            <a:off x="1317625" y="3508375"/>
            <a:ext cx="3622675" cy="596900"/>
            <a:chOff x="0" y="0"/>
            <a:chExt cx="2282" cy="376"/>
          </a:xfrm>
        </p:grpSpPr>
        <p:sp>
          <p:nvSpPr>
            <p:cNvPr id="24610" name="Rectangle 34"/>
            <p:cNvSpPr>
              <a:spLocks noChangeArrowheads="1"/>
            </p:cNvSpPr>
            <p:nvPr/>
          </p:nvSpPr>
          <p:spPr bwMode="auto">
            <a:xfrm>
              <a:off x="1205" y="0"/>
              <a:ext cx="107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0</a:t>
              </a:r>
            </a:p>
          </p:txBody>
        </p:sp>
        <p:sp>
          <p:nvSpPr>
            <p:cNvPr id="24611" name="Rectangle 35"/>
            <p:cNvSpPr>
              <a:spLocks noChangeArrowheads="1"/>
            </p:cNvSpPr>
            <p:nvPr/>
          </p:nvSpPr>
          <p:spPr bwMode="auto">
            <a:xfrm>
              <a:off x="0" y="0"/>
              <a:ext cx="1205" cy="376"/>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en-US" altLang="zh-CN" sz="2400" b="1" dirty="0">
                  <a:latin typeface="华文中宋" panose="02010600040101010101" pitchFamily="2" charset="-122"/>
                  <a:ea typeface="华文中宋" panose="02010600040101010101" pitchFamily="2" charset="-122"/>
                </a:rPr>
                <a:t>50,000</a:t>
              </a:r>
            </a:p>
          </p:txBody>
        </p:sp>
      </p:grpSp>
      <p:grpSp>
        <p:nvGrpSpPr>
          <p:cNvPr id="13" name="Group 36"/>
          <p:cNvGrpSpPr>
            <a:grpSpLocks/>
          </p:cNvGrpSpPr>
          <p:nvPr/>
        </p:nvGrpSpPr>
        <p:grpSpPr bwMode="auto">
          <a:xfrm>
            <a:off x="500063" y="1979613"/>
            <a:ext cx="8043862" cy="4529137"/>
            <a:chOff x="0" y="0"/>
            <a:chExt cx="5067" cy="2853"/>
          </a:xfrm>
        </p:grpSpPr>
        <p:grpSp>
          <p:nvGrpSpPr>
            <p:cNvPr id="14" name="Group 37"/>
            <p:cNvGrpSpPr>
              <a:grpSpLocks/>
            </p:cNvGrpSpPr>
            <p:nvPr/>
          </p:nvGrpSpPr>
          <p:grpSpPr bwMode="auto">
            <a:xfrm>
              <a:off x="0" y="0"/>
              <a:ext cx="5067" cy="2853"/>
              <a:chOff x="0" y="0"/>
              <a:chExt cx="5067" cy="2853"/>
            </a:xfrm>
          </p:grpSpPr>
          <p:sp>
            <p:nvSpPr>
              <p:cNvPr id="24614" name="Rectangle 38"/>
              <p:cNvSpPr>
                <a:spLocks noChangeArrowheads="1"/>
              </p:cNvSpPr>
              <p:nvPr/>
            </p:nvSpPr>
            <p:spPr bwMode="auto">
              <a:xfrm>
                <a:off x="0" y="2477"/>
                <a:ext cx="496"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E</a:t>
                </a:r>
              </a:p>
            </p:txBody>
          </p:sp>
          <p:sp>
            <p:nvSpPr>
              <p:cNvPr id="24615" name="Rectangle 39"/>
              <p:cNvSpPr>
                <a:spLocks noChangeArrowheads="1"/>
              </p:cNvSpPr>
              <p:nvPr/>
            </p:nvSpPr>
            <p:spPr bwMode="auto">
              <a:xfrm>
                <a:off x="0" y="2100"/>
                <a:ext cx="496"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D</a:t>
                </a:r>
              </a:p>
            </p:txBody>
          </p:sp>
          <p:sp>
            <p:nvSpPr>
              <p:cNvPr id="24616" name="Rectangle 40"/>
              <p:cNvSpPr>
                <a:spLocks noChangeArrowheads="1"/>
              </p:cNvSpPr>
              <p:nvPr/>
            </p:nvSpPr>
            <p:spPr bwMode="auto">
              <a:xfrm>
                <a:off x="0" y="1725"/>
                <a:ext cx="496"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C</a:t>
                </a:r>
              </a:p>
            </p:txBody>
          </p:sp>
          <p:sp>
            <p:nvSpPr>
              <p:cNvPr id="24617" name="Rectangle 41"/>
              <p:cNvSpPr>
                <a:spLocks noChangeArrowheads="1"/>
              </p:cNvSpPr>
              <p:nvPr/>
            </p:nvSpPr>
            <p:spPr bwMode="auto">
              <a:xfrm>
                <a:off x="0" y="1348"/>
                <a:ext cx="496"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B</a:t>
                </a:r>
              </a:p>
            </p:txBody>
          </p:sp>
          <p:sp>
            <p:nvSpPr>
              <p:cNvPr id="24618" name="Rectangle 42"/>
              <p:cNvSpPr>
                <a:spLocks noChangeArrowheads="1"/>
              </p:cNvSpPr>
              <p:nvPr/>
            </p:nvSpPr>
            <p:spPr bwMode="auto">
              <a:xfrm>
                <a:off x="0" y="972"/>
                <a:ext cx="496"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altLang="zh-CN" sz="2400">
                    <a:ea typeface="宋体" pitchFamily="2" charset="-122"/>
                  </a:rPr>
                  <a:t>A</a:t>
                </a:r>
              </a:p>
            </p:txBody>
          </p:sp>
          <p:sp>
            <p:nvSpPr>
              <p:cNvPr id="24619" name="Rectangle 43"/>
              <p:cNvSpPr>
                <a:spLocks noChangeArrowheads="1"/>
              </p:cNvSpPr>
              <p:nvPr/>
            </p:nvSpPr>
            <p:spPr bwMode="auto">
              <a:xfrm>
                <a:off x="4035" y="595"/>
                <a:ext cx="1032"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zh-CN" sz="2400" b="1" dirty="0">
                    <a:latin typeface="华文中宋" panose="02010600040101010101" pitchFamily="2" charset="-122"/>
                    <a:ea typeface="华文中宋" panose="02010600040101010101" pitchFamily="2" charset="-122"/>
                  </a:rPr>
                  <a:t>小麦</a:t>
                </a:r>
              </a:p>
            </p:txBody>
          </p:sp>
          <p:sp>
            <p:nvSpPr>
              <p:cNvPr id="24620" name="Rectangle 44"/>
              <p:cNvSpPr>
                <a:spLocks noChangeArrowheads="1"/>
              </p:cNvSpPr>
              <p:nvPr/>
            </p:nvSpPr>
            <p:spPr bwMode="auto">
              <a:xfrm>
                <a:off x="2778" y="595"/>
                <a:ext cx="1257"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zh-CN" sz="2400" b="1" dirty="0">
                    <a:latin typeface="华文中宋" panose="02010600040101010101" pitchFamily="2" charset="-122"/>
                    <a:ea typeface="华文中宋" panose="02010600040101010101" pitchFamily="2" charset="-122"/>
                  </a:rPr>
                  <a:t>电脑</a:t>
                </a:r>
              </a:p>
            </p:txBody>
          </p:sp>
          <p:sp>
            <p:nvSpPr>
              <p:cNvPr id="24621" name="Rectangle 45"/>
              <p:cNvSpPr>
                <a:spLocks noChangeArrowheads="1"/>
              </p:cNvSpPr>
              <p:nvPr/>
            </p:nvSpPr>
            <p:spPr bwMode="auto">
              <a:xfrm>
                <a:off x="1701" y="595"/>
                <a:ext cx="1077"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zh-CN" sz="2400" b="1" dirty="0">
                    <a:latin typeface="华文中宋" panose="02010600040101010101" pitchFamily="2" charset="-122"/>
                    <a:ea typeface="华文中宋" panose="02010600040101010101" pitchFamily="2" charset="-122"/>
                  </a:rPr>
                  <a:t>小麦</a:t>
                </a:r>
              </a:p>
            </p:txBody>
          </p:sp>
          <p:sp>
            <p:nvSpPr>
              <p:cNvPr id="24622" name="Rectangle 46"/>
              <p:cNvSpPr>
                <a:spLocks noChangeArrowheads="1"/>
              </p:cNvSpPr>
              <p:nvPr/>
            </p:nvSpPr>
            <p:spPr bwMode="auto">
              <a:xfrm>
                <a:off x="496" y="595"/>
                <a:ext cx="1205"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zh-CN" sz="2400" b="1" dirty="0">
                    <a:latin typeface="华文中宋" panose="02010600040101010101" pitchFamily="2" charset="-122"/>
                    <a:ea typeface="华文中宋" panose="02010600040101010101" pitchFamily="2" charset="-122"/>
                  </a:rPr>
                  <a:t>电脑</a:t>
                </a:r>
              </a:p>
            </p:txBody>
          </p:sp>
          <p:sp>
            <p:nvSpPr>
              <p:cNvPr id="24623" name="Rectangle 47"/>
              <p:cNvSpPr>
                <a:spLocks noChangeArrowheads="1"/>
              </p:cNvSpPr>
              <p:nvPr/>
            </p:nvSpPr>
            <p:spPr bwMode="auto">
              <a:xfrm>
                <a:off x="2778" y="0"/>
                <a:ext cx="2289" cy="595"/>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pPr>
                <a:r>
                  <a:rPr lang="zh-CN" sz="2400" b="1" dirty="0">
                    <a:latin typeface="华文中宋" panose="02010600040101010101" pitchFamily="2" charset="-122"/>
                    <a:ea typeface="华文中宋" panose="02010600040101010101" pitchFamily="2" charset="-122"/>
                  </a:rPr>
                  <a:t>生产</a:t>
                </a:r>
              </a:p>
            </p:txBody>
          </p:sp>
          <p:sp>
            <p:nvSpPr>
              <p:cNvPr id="24624" name="Rectangle 48"/>
              <p:cNvSpPr>
                <a:spLocks noChangeArrowheads="1"/>
              </p:cNvSpPr>
              <p:nvPr/>
            </p:nvSpPr>
            <p:spPr bwMode="auto">
              <a:xfrm>
                <a:off x="496" y="0"/>
                <a:ext cx="2282" cy="595"/>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400" b="1" dirty="0">
                    <a:latin typeface="华文中宋" panose="02010600040101010101" pitchFamily="2" charset="-122"/>
                    <a:ea typeface="华文中宋" panose="02010600040101010101" pitchFamily="2" charset="-122"/>
                  </a:rPr>
                  <a:t>雇佣的劳动小时</a:t>
                </a:r>
              </a:p>
            </p:txBody>
          </p:sp>
          <p:sp>
            <p:nvSpPr>
              <p:cNvPr id="24625" name="Rectangle 49"/>
              <p:cNvSpPr>
                <a:spLocks noChangeArrowheads="1"/>
              </p:cNvSpPr>
              <p:nvPr/>
            </p:nvSpPr>
            <p:spPr bwMode="auto">
              <a:xfrm>
                <a:off x="0" y="0"/>
                <a:ext cx="496" cy="972"/>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endParaRPr lang="zh-CN" sz="2400">
                  <a:ea typeface="宋体" pitchFamily="2" charset="-122"/>
                </a:endParaRPr>
              </a:p>
            </p:txBody>
          </p:sp>
        </p:grpSp>
        <p:sp>
          <p:nvSpPr>
            <p:cNvPr id="24626" name="Line 50"/>
            <p:cNvSpPr>
              <a:spLocks noChangeShapeType="1"/>
            </p:cNvSpPr>
            <p:nvPr/>
          </p:nvSpPr>
          <p:spPr bwMode="auto">
            <a:xfrm>
              <a:off x="0" y="0"/>
              <a:ext cx="5067" cy="0"/>
            </a:xfrm>
            <a:prstGeom prst="line">
              <a:avLst/>
            </a:prstGeom>
            <a:noFill/>
            <a:ln w="28575" cap="sq">
              <a:solidFill>
                <a:schemeClr val="tx1"/>
              </a:solidFill>
              <a:round/>
              <a:headEnd/>
              <a:tailEnd/>
            </a:ln>
          </p:spPr>
          <p:txBody>
            <a:bodyPr/>
            <a:lstStyle/>
            <a:p>
              <a:endParaRPr lang="zh-CN" altLang="en-US"/>
            </a:p>
          </p:txBody>
        </p:sp>
      </p:grpSp>
      <p:sp>
        <p:nvSpPr>
          <p:cNvPr id="24627" name="Line 51"/>
          <p:cNvSpPr>
            <a:spLocks noChangeShapeType="1"/>
          </p:cNvSpPr>
          <p:nvPr/>
        </p:nvSpPr>
        <p:spPr bwMode="auto">
          <a:xfrm>
            <a:off x="530225" y="3508375"/>
            <a:ext cx="8043863" cy="0"/>
          </a:xfrm>
          <a:prstGeom prst="line">
            <a:avLst/>
          </a:prstGeom>
          <a:noFill/>
          <a:ln w="12700">
            <a:solidFill>
              <a:schemeClr val="tx1"/>
            </a:solidFill>
            <a:round/>
            <a:headEnd/>
            <a:tailEnd/>
          </a:ln>
        </p:spPr>
        <p:txBody>
          <a:bodyPr/>
          <a:lstStyle/>
          <a:p>
            <a:endParaRPr lang="zh-CN" altLang="en-US"/>
          </a:p>
        </p:txBody>
      </p:sp>
      <p:sp>
        <p:nvSpPr>
          <p:cNvPr id="24628" name="Line 52"/>
          <p:cNvSpPr>
            <a:spLocks noChangeShapeType="1"/>
          </p:cNvSpPr>
          <p:nvPr/>
        </p:nvSpPr>
        <p:spPr bwMode="auto">
          <a:xfrm>
            <a:off x="530225" y="4105275"/>
            <a:ext cx="8043863" cy="0"/>
          </a:xfrm>
          <a:prstGeom prst="line">
            <a:avLst/>
          </a:prstGeom>
          <a:noFill/>
          <a:ln w="12700">
            <a:solidFill>
              <a:schemeClr val="tx1"/>
            </a:solidFill>
            <a:round/>
            <a:headEnd/>
            <a:tailEnd/>
          </a:ln>
        </p:spPr>
        <p:txBody>
          <a:bodyPr/>
          <a:lstStyle/>
          <a:p>
            <a:endParaRPr lang="zh-CN" altLang="en-US"/>
          </a:p>
        </p:txBody>
      </p:sp>
      <p:sp>
        <p:nvSpPr>
          <p:cNvPr id="24629" name="Line 53"/>
          <p:cNvSpPr>
            <a:spLocks noChangeShapeType="1"/>
          </p:cNvSpPr>
          <p:nvPr/>
        </p:nvSpPr>
        <p:spPr bwMode="auto">
          <a:xfrm>
            <a:off x="530225" y="4703763"/>
            <a:ext cx="8043863" cy="0"/>
          </a:xfrm>
          <a:prstGeom prst="line">
            <a:avLst/>
          </a:prstGeom>
          <a:noFill/>
          <a:ln w="12700">
            <a:solidFill>
              <a:schemeClr val="tx1"/>
            </a:solidFill>
            <a:round/>
            <a:headEnd/>
            <a:tailEnd/>
          </a:ln>
        </p:spPr>
        <p:txBody>
          <a:bodyPr/>
          <a:lstStyle/>
          <a:p>
            <a:endParaRPr lang="zh-CN" altLang="en-US"/>
          </a:p>
        </p:txBody>
      </p:sp>
      <p:sp>
        <p:nvSpPr>
          <p:cNvPr id="24630" name="Line 54"/>
          <p:cNvSpPr>
            <a:spLocks noChangeShapeType="1"/>
          </p:cNvSpPr>
          <p:nvPr/>
        </p:nvSpPr>
        <p:spPr bwMode="auto">
          <a:xfrm>
            <a:off x="530225" y="5299075"/>
            <a:ext cx="8043863" cy="0"/>
          </a:xfrm>
          <a:prstGeom prst="line">
            <a:avLst/>
          </a:prstGeom>
          <a:noFill/>
          <a:ln w="12700">
            <a:solidFill>
              <a:schemeClr val="tx1"/>
            </a:solidFill>
            <a:round/>
            <a:headEnd/>
            <a:tailEnd/>
          </a:ln>
        </p:spPr>
        <p:txBody>
          <a:bodyPr/>
          <a:lstStyle/>
          <a:p>
            <a:endParaRPr lang="zh-CN" altLang="en-US"/>
          </a:p>
        </p:txBody>
      </p:sp>
      <p:sp>
        <p:nvSpPr>
          <p:cNvPr id="24631" name="Line 55"/>
          <p:cNvSpPr>
            <a:spLocks noChangeShapeType="1"/>
          </p:cNvSpPr>
          <p:nvPr/>
        </p:nvSpPr>
        <p:spPr bwMode="auto">
          <a:xfrm>
            <a:off x="530225" y="5897563"/>
            <a:ext cx="8043863" cy="0"/>
          </a:xfrm>
          <a:prstGeom prst="line">
            <a:avLst/>
          </a:prstGeom>
          <a:noFill/>
          <a:ln w="12700">
            <a:solidFill>
              <a:schemeClr val="tx1"/>
            </a:solidFill>
            <a:round/>
            <a:headEnd/>
            <a:tailEnd/>
          </a:ln>
        </p:spPr>
        <p:txBody>
          <a:bodyPr/>
          <a:lstStyle/>
          <a:p>
            <a:endParaRPr lang="zh-CN" altLang="en-US"/>
          </a:p>
        </p:txBody>
      </p:sp>
      <p:sp>
        <p:nvSpPr>
          <p:cNvPr id="24632" name="Line 56"/>
          <p:cNvSpPr>
            <a:spLocks noChangeShapeType="1"/>
          </p:cNvSpPr>
          <p:nvPr/>
        </p:nvSpPr>
        <p:spPr bwMode="auto">
          <a:xfrm>
            <a:off x="530225" y="6494463"/>
            <a:ext cx="8043863" cy="0"/>
          </a:xfrm>
          <a:prstGeom prst="line">
            <a:avLst/>
          </a:prstGeom>
          <a:noFill/>
          <a:ln w="28575" cap="sq">
            <a:solidFill>
              <a:schemeClr val="tx1"/>
            </a:solidFill>
            <a:round/>
            <a:headEnd/>
            <a:tailEnd/>
          </a:ln>
        </p:spPr>
        <p:txBody>
          <a:bodyPr/>
          <a:lstStyle/>
          <a:p>
            <a:endParaRPr lang="zh-CN" altLang="en-US"/>
          </a:p>
        </p:txBody>
      </p:sp>
      <p:sp>
        <p:nvSpPr>
          <p:cNvPr id="24633" name="Line 57"/>
          <p:cNvSpPr>
            <a:spLocks noChangeShapeType="1"/>
          </p:cNvSpPr>
          <p:nvPr/>
        </p:nvSpPr>
        <p:spPr bwMode="auto">
          <a:xfrm>
            <a:off x="530225" y="1965325"/>
            <a:ext cx="0" cy="4529138"/>
          </a:xfrm>
          <a:prstGeom prst="line">
            <a:avLst/>
          </a:prstGeom>
          <a:noFill/>
          <a:ln w="28575" cap="sq">
            <a:solidFill>
              <a:schemeClr val="tx1"/>
            </a:solidFill>
            <a:round/>
            <a:headEnd/>
            <a:tailEnd/>
          </a:ln>
        </p:spPr>
        <p:txBody>
          <a:bodyPr/>
          <a:lstStyle/>
          <a:p>
            <a:endParaRPr lang="zh-CN" altLang="en-US"/>
          </a:p>
        </p:txBody>
      </p:sp>
      <p:sp>
        <p:nvSpPr>
          <p:cNvPr id="24634" name="Line 58"/>
          <p:cNvSpPr>
            <a:spLocks noChangeShapeType="1"/>
          </p:cNvSpPr>
          <p:nvPr/>
        </p:nvSpPr>
        <p:spPr bwMode="auto">
          <a:xfrm>
            <a:off x="1317625" y="1965325"/>
            <a:ext cx="0" cy="4529138"/>
          </a:xfrm>
          <a:prstGeom prst="line">
            <a:avLst/>
          </a:prstGeom>
          <a:noFill/>
          <a:ln w="12700">
            <a:solidFill>
              <a:schemeClr val="tx1"/>
            </a:solidFill>
            <a:round/>
            <a:headEnd/>
            <a:tailEnd/>
          </a:ln>
        </p:spPr>
        <p:txBody>
          <a:bodyPr/>
          <a:lstStyle/>
          <a:p>
            <a:endParaRPr lang="zh-CN" altLang="en-US"/>
          </a:p>
        </p:txBody>
      </p:sp>
      <p:sp>
        <p:nvSpPr>
          <p:cNvPr id="24635" name="Line 59"/>
          <p:cNvSpPr>
            <a:spLocks noChangeShapeType="1"/>
          </p:cNvSpPr>
          <p:nvPr/>
        </p:nvSpPr>
        <p:spPr bwMode="auto">
          <a:xfrm>
            <a:off x="4940300" y="1965325"/>
            <a:ext cx="0" cy="4529138"/>
          </a:xfrm>
          <a:prstGeom prst="line">
            <a:avLst/>
          </a:prstGeom>
          <a:noFill/>
          <a:ln w="12700">
            <a:solidFill>
              <a:schemeClr val="tx1"/>
            </a:solidFill>
            <a:round/>
            <a:headEnd/>
            <a:tailEnd/>
          </a:ln>
        </p:spPr>
        <p:txBody>
          <a:bodyPr/>
          <a:lstStyle/>
          <a:p>
            <a:endParaRPr lang="zh-CN" altLang="en-US"/>
          </a:p>
        </p:txBody>
      </p:sp>
      <p:sp>
        <p:nvSpPr>
          <p:cNvPr id="24636" name="Line 60"/>
          <p:cNvSpPr>
            <a:spLocks noChangeShapeType="1"/>
          </p:cNvSpPr>
          <p:nvPr/>
        </p:nvSpPr>
        <p:spPr bwMode="auto">
          <a:xfrm>
            <a:off x="8574088" y="1965325"/>
            <a:ext cx="0" cy="4529138"/>
          </a:xfrm>
          <a:prstGeom prst="line">
            <a:avLst/>
          </a:prstGeom>
          <a:noFill/>
          <a:ln w="28575" cap="sq">
            <a:solidFill>
              <a:schemeClr val="tx1"/>
            </a:solidFill>
            <a:round/>
            <a:headEnd/>
            <a:tailEnd/>
          </a:ln>
        </p:spPr>
        <p:txBody>
          <a:bodyPr/>
          <a:lstStyle/>
          <a:p>
            <a:endParaRPr lang="zh-CN" altLang="en-US"/>
          </a:p>
        </p:txBody>
      </p:sp>
      <p:sp>
        <p:nvSpPr>
          <p:cNvPr id="24637" name="Line 61"/>
          <p:cNvSpPr>
            <a:spLocks noChangeShapeType="1"/>
          </p:cNvSpPr>
          <p:nvPr/>
        </p:nvSpPr>
        <p:spPr bwMode="auto">
          <a:xfrm>
            <a:off x="3230563" y="2909888"/>
            <a:ext cx="0" cy="3584575"/>
          </a:xfrm>
          <a:prstGeom prst="line">
            <a:avLst/>
          </a:prstGeom>
          <a:noFill/>
          <a:ln w="12700">
            <a:solidFill>
              <a:schemeClr val="tx1"/>
            </a:solidFill>
            <a:round/>
            <a:headEnd/>
            <a:tailEnd/>
          </a:ln>
        </p:spPr>
        <p:txBody>
          <a:bodyPr/>
          <a:lstStyle/>
          <a:p>
            <a:endParaRPr lang="zh-CN" altLang="en-US"/>
          </a:p>
        </p:txBody>
      </p:sp>
      <p:sp>
        <p:nvSpPr>
          <p:cNvPr id="24638" name="Line 62"/>
          <p:cNvSpPr>
            <a:spLocks noChangeShapeType="1"/>
          </p:cNvSpPr>
          <p:nvPr/>
        </p:nvSpPr>
        <p:spPr bwMode="auto">
          <a:xfrm>
            <a:off x="6935788" y="2909888"/>
            <a:ext cx="0" cy="3584575"/>
          </a:xfrm>
          <a:prstGeom prst="line">
            <a:avLst/>
          </a:prstGeom>
          <a:noFill/>
          <a:ln w="12700">
            <a:solidFill>
              <a:schemeClr val="tx1"/>
            </a:solidFill>
            <a:round/>
            <a:headEnd/>
            <a:tailEnd/>
          </a:ln>
        </p:spPr>
        <p:txBody>
          <a:bodyPr/>
          <a:lstStyle/>
          <a:p>
            <a:endParaRPr lang="zh-CN" altLang="en-US"/>
          </a:p>
        </p:txBody>
      </p:sp>
      <p:sp>
        <p:nvSpPr>
          <p:cNvPr id="24639" name="Line 63"/>
          <p:cNvSpPr>
            <a:spLocks noChangeShapeType="1"/>
          </p:cNvSpPr>
          <p:nvPr/>
        </p:nvSpPr>
        <p:spPr bwMode="auto">
          <a:xfrm>
            <a:off x="1331913" y="2909888"/>
            <a:ext cx="7256462" cy="0"/>
          </a:xfrm>
          <a:prstGeom prst="line">
            <a:avLst/>
          </a:prstGeom>
          <a:noFill/>
          <a:ln w="12700">
            <a:solidFill>
              <a:schemeClr val="tx1"/>
            </a:solidFill>
            <a:round/>
            <a:headEnd/>
            <a:tailEnd/>
          </a:ln>
        </p:spPr>
        <p:txBody>
          <a:bodyPr/>
          <a:lstStyle/>
          <a:p>
            <a:endParaRPr lang="zh-CN" altLang="en-US"/>
          </a:p>
        </p:txBody>
      </p:sp>
      <p:sp>
        <p:nvSpPr>
          <p:cNvPr id="24640"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页脚占位符 1"/>
          <p:cNvSpPr>
            <a:spLocks noGrp="1"/>
          </p:cNvSpPr>
          <p:nvPr>
            <p:ph type="ftr" sz="quarter" idx="10"/>
          </p:nvPr>
        </p:nvSpPr>
        <p:spPr/>
        <p:txBody>
          <a:bodyPr/>
          <a:lstStyle/>
          <a:p>
            <a:r>
              <a:rPr lang="zh-CN" altLang="en-US" dirty="0"/>
              <a:t>经济学的基本模型</a:t>
            </a:r>
          </a:p>
        </p:txBody>
      </p:sp>
      <p:sp>
        <p:nvSpPr>
          <p:cNvPr id="61" name="灯片编号占位符 2"/>
          <p:cNvSpPr>
            <a:spLocks noGrp="1"/>
          </p:cNvSpPr>
          <p:nvPr>
            <p:ph type="sldNum" sz="quarter" idx="11"/>
          </p:nvPr>
        </p:nvSpPr>
        <p:spPr/>
        <p:txBody>
          <a:bodyPr/>
          <a:lstStyle/>
          <a:p>
            <a:fld id="{1D4A86D7-5A4E-45B7-8A27-14B9947E5B4E}" type="slidenum">
              <a:rPr lang="en-US" altLang="zh-CN"/>
              <a:pPr/>
              <a:t>54</a:t>
            </a:fld>
            <a:endParaRPr lang="en-US" altLang="zh-CN"/>
          </a:p>
        </p:txBody>
      </p:sp>
      <p:sp>
        <p:nvSpPr>
          <p:cNvPr id="26626" name="Rectangle 2"/>
          <p:cNvSpPr>
            <a:spLocks noChangeArrowheads="1"/>
          </p:cNvSpPr>
          <p:nvPr/>
        </p:nvSpPr>
        <p:spPr bwMode="auto">
          <a:xfrm>
            <a:off x="476250" y="3263900"/>
            <a:ext cx="403225" cy="373063"/>
          </a:xfrm>
          <a:prstGeom prst="rect">
            <a:avLst/>
          </a:prstGeom>
          <a:solidFill>
            <a:srgbClr val="FFFF99"/>
          </a:solidFill>
          <a:ln w="9525">
            <a:solidFill>
              <a:srgbClr val="0000FF"/>
            </a:solidFill>
            <a:miter lim="800000"/>
            <a:headEnd/>
            <a:tailEnd/>
          </a:ln>
        </p:spPr>
        <p:txBody>
          <a:bodyPr wrap="none" anchor="ctr"/>
          <a:lstStyle/>
          <a:p>
            <a:endParaRPr lang="zh-CN">
              <a:ea typeface="宋体" pitchFamily="2" charset="-122"/>
            </a:endParaRPr>
          </a:p>
        </p:txBody>
      </p:sp>
      <p:sp>
        <p:nvSpPr>
          <p:cNvPr id="26627" name="Rectangle 3"/>
          <p:cNvSpPr>
            <a:spLocks noChangeArrowheads="1"/>
          </p:cNvSpPr>
          <p:nvPr/>
        </p:nvSpPr>
        <p:spPr bwMode="auto">
          <a:xfrm>
            <a:off x="477838" y="3779838"/>
            <a:ext cx="403225" cy="373062"/>
          </a:xfrm>
          <a:prstGeom prst="rect">
            <a:avLst/>
          </a:prstGeom>
          <a:solidFill>
            <a:srgbClr val="FFFF99"/>
          </a:solidFill>
          <a:ln w="9525">
            <a:solidFill>
              <a:srgbClr val="0000FF"/>
            </a:solidFill>
            <a:miter lim="800000"/>
            <a:headEnd/>
            <a:tailEnd/>
          </a:ln>
        </p:spPr>
        <p:txBody>
          <a:bodyPr wrap="none" anchor="ctr"/>
          <a:lstStyle/>
          <a:p>
            <a:endParaRPr lang="zh-CN">
              <a:ea typeface="宋体" pitchFamily="2" charset="-122"/>
            </a:endParaRPr>
          </a:p>
        </p:txBody>
      </p:sp>
      <p:sp>
        <p:nvSpPr>
          <p:cNvPr id="26628" name="Rectangle 4"/>
          <p:cNvSpPr>
            <a:spLocks noChangeArrowheads="1"/>
          </p:cNvSpPr>
          <p:nvPr/>
        </p:nvSpPr>
        <p:spPr bwMode="auto">
          <a:xfrm>
            <a:off x="474663" y="4308475"/>
            <a:ext cx="403225" cy="373063"/>
          </a:xfrm>
          <a:prstGeom prst="rect">
            <a:avLst/>
          </a:prstGeom>
          <a:solidFill>
            <a:srgbClr val="FFFF99"/>
          </a:solidFill>
          <a:ln w="9525">
            <a:solidFill>
              <a:srgbClr val="0000FF"/>
            </a:solidFill>
            <a:miter lim="800000"/>
            <a:headEnd/>
            <a:tailEnd/>
          </a:ln>
        </p:spPr>
        <p:txBody>
          <a:bodyPr wrap="none" anchor="ctr"/>
          <a:lstStyle/>
          <a:p>
            <a:endParaRPr lang="zh-CN">
              <a:ea typeface="宋体" pitchFamily="2" charset="-122"/>
            </a:endParaRPr>
          </a:p>
        </p:txBody>
      </p:sp>
      <p:sp>
        <p:nvSpPr>
          <p:cNvPr id="26629" name="Rectangle 5"/>
          <p:cNvSpPr>
            <a:spLocks noChangeArrowheads="1"/>
          </p:cNvSpPr>
          <p:nvPr/>
        </p:nvSpPr>
        <p:spPr bwMode="auto">
          <a:xfrm>
            <a:off x="477838" y="4824413"/>
            <a:ext cx="403225" cy="373062"/>
          </a:xfrm>
          <a:prstGeom prst="rect">
            <a:avLst/>
          </a:prstGeom>
          <a:solidFill>
            <a:srgbClr val="FFFF99"/>
          </a:solidFill>
          <a:ln w="9525">
            <a:solidFill>
              <a:srgbClr val="0000FF"/>
            </a:solidFill>
            <a:miter lim="800000"/>
            <a:headEnd/>
            <a:tailEnd/>
          </a:ln>
        </p:spPr>
        <p:txBody>
          <a:bodyPr wrap="none" anchor="ctr"/>
          <a:lstStyle/>
          <a:p>
            <a:endParaRPr lang="zh-CN">
              <a:ea typeface="宋体" pitchFamily="2" charset="-122"/>
            </a:endParaRPr>
          </a:p>
        </p:txBody>
      </p:sp>
      <p:sp>
        <p:nvSpPr>
          <p:cNvPr id="26630" name="Rectangle 6"/>
          <p:cNvSpPr>
            <a:spLocks noChangeArrowheads="1"/>
          </p:cNvSpPr>
          <p:nvPr/>
        </p:nvSpPr>
        <p:spPr bwMode="auto">
          <a:xfrm>
            <a:off x="479425" y="2755900"/>
            <a:ext cx="403225" cy="373063"/>
          </a:xfrm>
          <a:prstGeom prst="rect">
            <a:avLst/>
          </a:prstGeom>
          <a:solidFill>
            <a:srgbClr val="FFFF99"/>
          </a:solidFill>
          <a:ln w="9525">
            <a:solidFill>
              <a:srgbClr val="0000FF"/>
            </a:solidFill>
            <a:miter lim="800000"/>
            <a:headEnd/>
            <a:tailEnd/>
          </a:ln>
        </p:spPr>
        <p:txBody>
          <a:bodyPr wrap="none" anchor="ctr"/>
          <a:lstStyle/>
          <a:p>
            <a:endParaRPr lang="zh-CN">
              <a:ea typeface="宋体" pitchFamily="2" charset="-122"/>
            </a:endParaRPr>
          </a:p>
        </p:txBody>
      </p:sp>
      <p:graphicFrame>
        <p:nvGraphicFramePr>
          <p:cNvPr id="26631" name="Group 7"/>
          <p:cNvGraphicFramePr>
            <a:graphicFrameLocks noGrp="1"/>
          </p:cNvGraphicFramePr>
          <p:nvPr>
            <p:ph sz="half" idx="4294967295"/>
            <p:extLst>
              <p:ext uri="{D42A27DB-BD31-4B8C-83A1-F6EECF244321}">
                <p14:modId xmlns:p14="http://schemas.microsoft.com/office/powerpoint/2010/main" val="353113089"/>
              </p:ext>
            </p:extLst>
          </p:nvPr>
        </p:nvGraphicFramePr>
        <p:xfrm>
          <a:off x="195263" y="1323975"/>
          <a:ext cx="3041650" cy="3916364"/>
        </p:xfrm>
        <a:graphic>
          <a:graphicData uri="http://schemas.openxmlformats.org/drawingml/2006/table">
            <a:tbl>
              <a:tblPr/>
              <a:tblGrid>
                <a:gridCol w="987425">
                  <a:extLst>
                    <a:ext uri="{9D8B030D-6E8A-4147-A177-3AD203B41FA5}">
                      <a16:colId xmlns:a16="http://schemas.microsoft.com/office/drawing/2014/main" val="20000"/>
                    </a:ext>
                  </a:extLst>
                </a:gridCol>
                <a:gridCol w="1011237">
                  <a:extLst>
                    <a:ext uri="{9D8B030D-6E8A-4147-A177-3AD203B41FA5}">
                      <a16:colId xmlns:a16="http://schemas.microsoft.com/office/drawing/2014/main" val="20001"/>
                    </a:ext>
                  </a:extLst>
                </a:gridCol>
                <a:gridCol w="1042988">
                  <a:extLst>
                    <a:ext uri="{9D8B030D-6E8A-4147-A177-3AD203B41FA5}">
                      <a16:colId xmlns:a16="http://schemas.microsoft.com/office/drawing/2014/main" val="20002"/>
                    </a:ext>
                  </a:extLst>
                </a:gridCol>
              </a:tblGrid>
              <a:tr h="531813">
                <a:tc rowSpan="2">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zh-CN" sz="2400" b="1" kern="1200" dirty="0">
                          <a:solidFill>
                            <a:schemeClr val="tx1"/>
                          </a:solidFill>
                          <a:latin typeface="华文中宋" panose="02010600040101010101" pitchFamily="2" charset="-122"/>
                          <a:ea typeface="华文中宋" panose="02010600040101010101" pitchFamily="2" charset="-122"/>
                          <a:cs typeface="+mn-cs"/>
                        </a:rPr>
                        <a:t>图表上点</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zh-CN" sz="2400" b="1" kern="1200" dirty="0">
                          <a:solidFill>
                            <a:schemeClr val="tx1"/>
                          </a:solidFill>
                          <a:latin typeface="华文中宋" panose="02010600040101010101" pitchFamily="2" charset="-122"/>
                          <a:ea typeface="华文中宋" panose="02010600040101010101" pitchFamily="2" charset="-122"/>
                          <a:cs typeface="+mn-cs"/>
                        </a:rPr>
                        <a:t>生产</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815975">
                <a:tc vMerge="1">
                  <a:txBody>
                    <a:bodyPr/>
                    <a:lstStyle/>
                    <a:p>
                      <a:endParaRPr lang="zh-CN" altLang="en-US"/>
                    </a:p>
                  </a:txBody>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zh-CN" sz="2400" b="1" kern="1200" dirty="0">
                          <a:solidFill>
                            <a:schemeClr val="tx1"/>
                          </a:solidFill>
                          <a:latin typeface="华文中宋" panose="02010600040101010101" pitchFamily="2" charset="-122"/>
                          <a:ea typeface="华文中宋" panose="02010600040101010101" pitchFamily="2" charset="-122"/>
                          <a:cs typeface="+mn-cs"/>
                        </a:rPr>
                        <a:t>电脑</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zh-CN" sz="2400" b="1" kern="1200" dirty="0">
                          <a:solidFill>
                            <a:schemeClr val="tx1"/>
                          </a:solidFill>
                          <a:latin typeface="华文中宋" panose="02010600040101010101" pitchFamily="2" charset="-122"/>
                          <a:ea typeface="华文中宋" panose="02010600040101010101" pitchFamily="2" charset="-122"/>
                          <a:cs typeface="+mn-cs"/>
                        </a:rPr>
                        <a:t>小麦</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altLang="zh-CN" sz="2300" b="0" i="0" u="none" strike="noStrike" cap="none" normalizeH="0" baseline="0">
                          <a:ln>
                            <a:noFill/>
                          </a:ln>
                          <a:solidFill>
                            <a:schemeClr val="tx1"/>
                          </a:solidFill>
                          <a:effectLst/>
                          <a:latin typeface="Arial" pitchFamily="34" charset="0"/>
                          <a:ea typeface="宋体" pitchFamily="2" charset="-122"/>
                        </a:rPr>
                        <a:t>A</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500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a:solidFill>
                            <a:schemeClr val="tx1"/>
                          </a:solidFill>
                          <a:latin typeface="华文中宋" panose="02010600040101010101" pitchFamily="2" charset="-122"/>
                          <a:ea typeface="华文中宋" panose="02010600040101010101" pitchFamily="2" charset="-122"/>
                          <a:cs typeface="+mn-cs"/>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altLang="zh-CN" sz="2300" b="0" i="0" u="none" strike="noStrike" cap="none" normalizeH="0" baseline="0">
                          <a:ln>
                            <a:noFill/>
                          </a:ln>
                          <a:solidFill>
                            <a:schemeClr val="tx1"/>
                          </a:solidFill>
                          <a:effectLst/>
                          <a:latin typeface="Arial" pitchFamily="34" charset="0"/>
                          <a:ea typeface="宋体" pitchFamily="2" charset="-122"/>
                        </a:rPr>
                        <a:t>B</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400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1,000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altLang="zh-CN" sz="2300" b="0" i="0" u="none" strike="noStrike" cap="none" normalizeH="0" baseline="0">
                          <a:ln>
                            <a:noFill/>
                          </a:ln>
                          <a:solidFill>
                            <a:schemeClr val="tx1"/>
                          </a:solidFill>
                          <a:effectLst/>
                          <a:latin typeface="Arial" pitchFamily="34" charset="0"/>
                          <a:ea typeface="宋体" pitchFamily="2" charset="-122"/>
                        </a:rPr>
                        <a:t>C</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a:solidFill>
                            <a:schemeClr val="tx1"/>
                          </a:solidFill>
                          <a:latin typeface="华文中宋" panose="02010600040101010101" pitchFamily="2" charset="-122"/>
                          <a:ea typeface="华文中宋" panose="02010600040101010101" pitchFamily="2" charset="-122"/>
                          <a:cs typeface="+mn-cs"/>
                        </a:rPr>
                        <a:t>250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2,500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4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altLang="zh-CN" sz="2300" b="0" i="0" u="none" strike="noStrike" cap="none" normalizeH="0" baseline="0">
                          <a:ln>
                            <a:noFill/>
                          </a:ln>
                          <a:solidFill>
                            <a:schemeClr val="tx1"/>
                          </a:solidFill>
                          <a:effectLst/>
                          <a:latin typeface="Arial" pitchFamily="34" charset="0"/>
                          <a:ea typeface="宋体" pitchFamily="2" charset="-122"/>
                        </a:rPr>
                        <a:t>D</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a:solidFill>
                            <a:schemeClr val="tx1"/>
                          </a:solidFill>
                          <a:latin typeface="华文中宋" panose="02010600040101010101" pitchFamily="2" charset="-122"/>
                          <a:ea typeface="华文中宋" panose="02010600040101010101" pitchFamily="2" charset="-122"/>
                          <a:cs typeface="+mn-cs"/>
                        </a:rPr>
                        <a:t>100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4,000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4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altLang="zh-CN" sz="2300" b="0" i="0" u="none" strike="noStrike" cap="none" normalizeH="0" baseline="0">
                          <a:ln>
                            <a:noFill/>
                          </a:ln>
                          <a:solidFill>
                            <a:schemeClr val="tx1"/>
                          </a:solidFill>
                          <a:effectLst/>
                          <a:latin typeface="Arial" pitchFamily="34" charset="0"/>
                          <a:ea typeface="宋体" pitchFamily="2" charset="-122"/>
                        </a:rPr>
                        <a:t>E</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a:solidFill>
                            <a:schemeClr val="tx1"/>
                          </a:solidFill>
                          <a:latin typeface="华文中宋" panose="02010600040101010101" pitchFamily="2" charset="-122"/>
                          <a:ea typeface="华文中宋" panose="02010600040101010101" pitchFamily="2" charset="-122"/>
                          <a:cs typeface="+mn-cs"/>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lang="en-US" altLang="zh-CN" sz="2400" b="1" kern="1200" dirty="0">
                          <a:solidFill>
                            <a:schemeClr val="tx1"/>
                          </a:solidFill>
                          <a:latin typeface="华文中宋" panose="02010600040101010101" pitchFamily="2" charset="-122"/>
                          <a:ea typeface="华文中宋" panose="02010600040101010101" pitchFamily="2" charset="-122"/>
                          <a:cs typeface="+mn-cs"/>
                        </a:rPr>
                        <a:t>5,000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26659" name="Object 53"/>
          <p:cNvGraphicFramePr>
            <a:graphicFrameLocks noGrp="1" noChangeAspect="1"/>
          </p:cNvGraphicFramePr>
          <p:nvPr>
            <p:ph sz="half" idx="4294967295"/>
          </p:nvPr>
        </p:nvGraphicFramePr>
        <p:xfrm>
          <a:off x="3435350" y="1127125"/>
          <a:ext cx="5451475" cy="5189538"/>
        </p:xfrm>
        <a:graphic>
          <a:graphicData uri="http://schemas.openxmlformats.org/presentationml/2006/ole">
            <mc:AlternateContent xmlns:mc="http://schemas.openxmlformats.org/markup-compatibility/2006">
              <mc:Choice xmlns:v="urn:schemas-microsoft-com:vml" Requires="v">
                <p:oleObj r:id="rId2" imgW="4762433" imgH="4533900" progId="Excel.Sheet.8">
                  <p:embed/>
                </p:oleObj>
              </mc:Choice>
              <mc:Fallback>
                <p:oleObj r:id="rId2" imgW="4762433" imgH="4533900" progId="Excel.Sheet.8">
                  <p:embed/>
                  <p:pic>
                    <p:nvPicPr>
                      <p:cNvPr id="0" name="Object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350" y="1127125"/>
                        <a:ext cx="5451475" cy="51895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60" name="Text Box 54"/>
          <p:cNvSpPr txBox="1">
            <a:spLocks noChangeArrowheads="1"/>
          </p:cNvSpPr>
          <p:nvPr/>
        </p:nvSpPr>
        <p:spPr bwMode="auto">
          <a:xfrm>
            <a:off x="7529513" y="4775200"/>
            <a:ext cx="379412"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A</a:t>
            </a:r>
          </a:p>
        </p:txBody>
      </p:sp>
      <p:sp>
        <p:nvSpPr>
          <p:cNvPr id="26661" name="Text Box 55"/>
          <p:cNvSpPr txBox="1">
            <a:spLocks noChangeArrowheads="1"/>
          </p:cNvSpPr>
          <p:nvPr/>
        </p:nvSpPr>
        <p:spPr bwMode="auto">
          <a:xfrm>
            <a:off x="6929438" y="4283075"/>
            <a:ext cx="379412"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B</a:t>
            </a:r>
          </a:p>
        </p:txBody>
      </p:sp>
      <p:sp>
        <p:nvSpPr>
          <p:cNvPr id="26662" name="Text Box 56"/>
          <p:cNvSpPr txBox="1">
            <a:spLocks noChangeArrowheads="1"/>
          </p:cNvSpPr>
          <p:nvPr/>
        </p:nvSpPr>
        <p:spPr bwMode="auto">
          <a:xfrm>
            <a:off x="6043613" y="3527425"/>
            <a:ext cx="379412"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C</a:t>
            </a:r>
          </a:p>
        </p:txBody>
      </p:sp>
      <p:sp>
        <p:nvSpPr>
          <p:cNvPr id="26663" name="Text Box 57"/>
          <p:cNvSpPr txBox="1">
            <a:spLocks noChangeArrowheads="1"/>
          </p:cNvSpPr>
          <p:nvPr/>
        </p:nvSpPr>
        <p:spPr bwMode="auto">
          <a:xfrm>
            <a:off x="5207000" y="2790825"/>
            <a:ext cx="379413"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D</a:t>
            </a:r>
          </a:p>
        </p:txBody>
      </p:sp>
      <p:sp>
        <p:nvSpPr>
          <p:cNvPr id="26664" name="Text Box 58"/>
          <p:cNvSpPr txBox="1">
            <a:spLocks noChangeArrowheads="1"/>
          </p:cNvSpPr>
          <p:nvPr/>
        </p:nvSpPr>
        <p:spPr bwMode="auto">
          <a:xfrm>
            <a:off x="4584700" y="2252663"/>
            <a:ext cx="379413"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E</a:t>
            </a:r>
          </a:p>
        </p:txBody>
      </p:sp>
      <p:sp>
        <p:nvSpPr>
          <p:cNvPr id="26665" name="Rectangle 59"/>
          <p:cNvSpPr>
            <a:spLocks noGrp="1" noChangeArrowheads="1"/>
          </p:cNvSpPr>
          <p:nvPr>
            <p:ph type="title" idx="4294967295"/>
          </p:nvPr>
        </p:nvSpPr>
        <p:spPr/>
        <p:txBody>
          <a:bodyPr/>
          <a:lstStyle/>
          <a:p>
            <a:r>
              <a:rPr lang="zh-CN" sz="3600" dirty="0">
                <a:ea typeface="宋体" pitchFamily="2" charset="-122"/>
              </a:rPr>
              <a:t>生产可能性边界的例子</a:t>
            </a:r>
          </a:p>
        </p:txBody>
      </p:sp>
      <p:sp>
        <p:nvSpPr>
          <p:cNvPr id="26666" name="Line 60"/>
          <p:cNvSpPr>
            <a:spLocks noChangeShapeType="1"/>
          </p:cNvSpPr>
          <p:nvPr/>
        </p:nvSpPr>
        <p:spPr bwMode="auto">
          <a:xfrm>
            <a:off x="4594225" y="2655888"/>
            <a:ext cx="2932113" cy="2540000"/>
          </a:xfrm>
          <a:prstGeom prst="line">
            <a:avLst/>
          </a:prstGeom>
          <a:noFill/>
          <a:ln w="50800">
            <a:solidFill>
              <a:srgbClr val="0033CC"/>
            </a:solidFill>
            <a:round/>
            <a:headEnd/>
            <a:tailEnd/>
          </a:ln>
        </p:spPr>
        <p:txBody>
          <a:bodyPr/>
          <a:lstStyle/>
          <a:p>
            <a:endParaRPr lang="zh-CN" altLang="en-US"/>
          </a:p>
        </p:txBody>
      </p:sp>
      <p:grpSp>
        <p:nvGrpSpPr>
          <p:cNvPr id="2" name="Group 43"/>
          <p:cNvGrpSpPr>
            <a:grpSpLocks/>
          </p:cNvGrpSpPr>
          <p:nvPr/>
        </p:nvGrpSpPr>
        <p:grpSpPr bwMode="auto">
          <a:xfrm>
            <a:off x="4602163" y="3106738"/>
            <a:ext cx="652462" cy="2076450"/>
            <a:chOff x="0" y="0"/>
            <a:chExt cx="411" cy="1308"/>
          </a:xfrm>
        </p:grpSpPr>
        <p:grpSp>
          <p:nvGrpSpPr>
            <p:cNvPr id="3" name="Group 44"/>
            <p:cNvGrpSpPr>
              <a:grpSpLocks/>
            </p:cNvGrpSpPr>
            <p:nvPr/>
          </p:nvGrpSpPr>
          <p:grpSpPr bwMode="auto">
            <a:xfrm>
              <a:off x="0" y="44"/>
              <a:ext cx="366" cy="1264"/>
              <a:chOff x="0" y="0"/>
              <a:chExt cx="795" cy="646"/>
            </a:xfrm>
          </p:grpSpPr>
          <p:sp>
            <p:nvSpPr>
              <p:cNvPr id="26669" name="Line 63"/>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6670" name="Line 64"/>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6671" name="Oval 65"/>
            <p:cNvSpPr>
              <a:spLocks noChangeArrowheads="1"/>
            </p:cNvSpPr>
            <p:nvPr/>
          </p:nvSpPr>
          <p:spPr bwMode="auto">
            <a:xfrm>
              <a:off x="322" y="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grpSp>
      <p:grpSp>
        <p:nvGrpSpPr>
          <p:cNvPr id="4" name="Group 48"/>
          <p:cNvGrpSpPr>
            <a:grpSpLocks/>
          </p:cNvGrpSpPr>
          <p:nvPr/>
        </p:nvGrpSpPr>
        <p:grpSpPr bwMode="auto">
          <a:xfrm>
            <a:off x="4606925" y="3844925"/>
            <a:ext cx="1511300" cy="1343025"/>
            <a:chOff x="0" y="0"/>
            <a:chExt cx="952" cy="846"/>
          </a:xfrm>
        </p:grpSpPr>
        <p:grpSp>
          <p:nvGrpSpPr>
            <p:cNvPr id="5" name="Group 49"/>
            <p:cNvGrpSpPr>
              <a:grpSpLocks/>
            </p:cNvGrpSpPr>
            <p:nvPr/>
          </p:nvGrpSpPr>
          <p:grpSpPr bwMode="auto">
            <a:xfrm>
              <a:off x="0" y="42"/>
              <a:ext cx="908" cy="804"/>
              <a:chOff x="0" y="0"/>
              <a:chExt cx="795" cy="646"/>
            </a:xfrm>
          </p:grpSpPr>
          <p:sp>
            <p:nvSpPr>
              <p:cNvPr id="26674" name="Line 68"/>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6675" name="Line 69"/>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6676" name="Oval 70"/>
            <p:cNvSpPr>
              <a:spLocks noChangeArrowheads="1"/>
            </p:cNvSpPr>
            <p:nvPr/>
          </p:nvSpPr>
          <p:spPr bwMode="auto">
            <a:xfrm>
              <a:off x="863" y="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grpSp>
      <p:grpSp>
        <p:nvGrpSpPr>
          <p:cNvPr id="6" name="Group 53"/>
          <p:cNvGrpSpPr>
            <a:grpSpLocks/>
          </p:cNvGrpSpPr>
          <p:nvPr/>
        </p:nvGrpSpPr>
        <p:grpSpPr bwMode="auto">
          <a:xfrm>
            <a:off x="4603750" y="4611688"/>
            <a:ext cx="2390775" cy="581025"/>
            <a:chOff x="0" y="0"/>
            <a:chExt cx="1506" cy="366"/>
          </a:xfrm>
        </p:grpSpPr>
        <p:grpSp>
          <p:nvGrpSpPr>
            <p:cNvPr id="7" name="Group 54"/>
            <p:cNvGrpSpPr>
              <a:grpSpLocks/>
            </p:cNvGrpSpPr>
            <p:nvPr/>
          </p:nvGrpSpPr>
          <p:grpSpPr bwMode="auto">
            <a:xfrm>
              <a:off x="0" y="43"/>
              <a:ext cx="1467" cy="323"/>
              <a:chOff x="0" y="0"/>
              <a:chExt cx="795" cy="646"/>
            </a:xfrm>
          </p:grpSpPr>
          <p:sp>
            <p:nvSpPr>
              <p:cNvPr id="26679" name="Line 73"/>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6680" name="Line 74"/>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6681" name="Oval 75"/>
            <p:cNvSpPr>
              <a:spLocks noChangeArrowheads="1"/>
            </p:cNvSpPr>
            <p:nvPr/>
          </p:nvSpPr>
          <p:spPr bwMode="auto">
            <a:xfrm>
              <a:off x="1417" y="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grpSp>
      <p:sp>
        <p:nvSpPr>
          <p:cNvPr id="26682" name="Oval 76"/>
          <p:cNvSpPr>
            <a:spLocks noChangeArrowheads="1"/>
          </p:cNvSpPr>
          <p:nvPr/>
        </p:nvSpPr>
        <p:spPr bwMode="auto">
          <a:xfrm>
            <a:off x="7440613" y="5114925"/>
            <a:ext cx="141287" cy="138113"/>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26683" name="Oval 77"/>
          <p:cNvSpPr>
            <a:spLocks noChangeArrowheads="1"/>
          </p:cNvSpPr>
          <p:nvPr/>
        </p:nvSpPr>
        <p:spPr bwMode="auto">
          <a:xfrm>
            <a:off x="4524375" y="2600325"/>
            <a:ext cx="141288" cy="138113"/>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659"/>
                                        </p:tgtEl>
                                        <p:attrNameLst>
                                          <p:attrName>style.visibility</p:attrName>
                                        </p:attrNameLst>
                                      </p:cBhvr>
                                      <p:to>
                                        <p:strVal val="visible"/>
                                      </p:to>
                                    </p:set>
                                    <p:animEffect transition="in" filter="dissolve">
                                      <p:cBhvr>
                                        <p:cTn id="7" dur="500"/>
                                        <p:tgtEl>
                                          <p:spTgt spid="266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82"/>
                                        </p:tgtEl>
                                        <p:attrNameLst>
                                          <p:attrName>style.visibility</p:attrName>
                                        </p:attrNameLst>
                                      </p:cBhvr>
                                      <p:to>
                                        <p:strVal val="visible"/>
                                      </p:to>
                                    </p:set>
                                    <p:animEffect transition="in" filter="dissolve">
                                      <p:cBhvr>
                                        <p:cTn id="12" dur="500"/>
                                        <p:tgtEl>
                                          <p:spTgt spid="266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6660"/>
                                        </p:tgtEl>
                                        <p:attrNameLst>
                                          <p:attrName>style.visibility</p:attrName>
                                        </p:attrNameLst>
                                      </p:cBhvr>
                                      <p:to>
                                        <p:strVal val="visible"/>
                                      </p:to>
                                    </p:set>
                                    <p:animEffect transition="in" filter="dissolve">
                                      <p:cBhvr>
                                        <p:cTn id="15" dur="500"/>
                                        <p:tgtEl>
                                          <p:spTgt spid="26660"/>
                                        </p:tgtEl>
                                      </p:cBhvr>
                                    </p:animEffect>
                                  </p:childTnLst>
                                  <p:subTnLst>
                                    <p:animClr clrSpc="rgb" dir="cw">
                                      <p:cBhvr override="childStyle">
                                        <p:cTn dur="1" fill="hold" display="0" masterRel="nextClick" afterEffect="1"/>
                                        <p:tgtEl>
                                          <p:spTgt spid="26660"/>
                                        </p:tgtEl>
                                        <p:attrNameLst>
                                          <p:attrName>ppt_c</p:attrName>
                                        </p:attrNameLst>
                                      </p:cBhvr>
                                      <p:to>
                                        <a:schemeClr val="bg1"/>
                                      </p:to>
                                    </p:animClr>
                                  </p:subTnLst>
                                </p:cTn>
                              </p:par>
                              <p:par>
                                <p:cTn id="16" presetID="9" presetClass="entr" presetSubtype="0" fill="hold" grpId="0" nodeType="withEffect">
                                  <p:stCondLst>
                                    <p:cond delay="0"/>
                                  </p:stCondLst>
                                  <p:childTnLst>
                                    <p:set>
                                      <p:cBhvr>
                                        <p:cTn id="17" dur="1" fill="hold">
                                          <p:stCondLst>
                                            <p:cond delay="0"/>
                                          </p:stCondLst>
                                        </p:cTn>
                                        <p:tgtEl>
                                          <p:spTgt spid="26630"/>
                                        </p:tgtEl>
                                        <p:attrNameLst>
                                          <p:attrName>style.visibility</p:attrName>
                                        </p:attrNameLst>
                                      </p:cBhvr>
                                      <p:to>
                                        <p:strVal val="visible"/>
                                      </p:to>
                                    </p:set>
                                    <p:animEffect transition="in" filter="dissolve">
                                      <p:cBhvr>
                                        <p:cTn id="18" dur="500"/>
                                        <p:tgtEl>
                                          <p:spTgt spid="26630"/>
                                        </p:tgtEl>
                                      </p:cBhvr>
                                    </p:animEffect>
                                  </p:childTnLst>
                                  <p:subTnLst>
                                    <p:animClr clrSpc="rgb" dir="cw">
                                      <p:cBhvr override="childStyle">
                                        <p:cTn dur="1" fill="hold" display="0" masterRel="nextClick" afterEffect="1"/>
                                        <p:tgtEl>
                                          <p:spTgt spid="26630"/>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upRight)">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6661"/>
                                        </p:tgtEl>
                                        <p:attrNameLst>
                                          <p:attrName>style.visibility</p:attrName>
                                        </p:attrNameLst>
                                      </p:cBhvr>
                                      <p:to>
                                        <p:strVal val="visible"/>
                                      </p:to>
                                    </p:set>
                                    <p:animEffect transition="in" filter="dissolve">
                                      <p:cBhvr>
                                        <p:cTn id="26" dur="500"/>
                                        <p:tgtEl>
                                          <p:spTgt spid="26661"/>
                                        </p:tgtEl>
                                      </p:cBhvr>
                                    </p:animEffect>
                                  </p:childTnLst>
                                  <p:subTnLst>
                                    <p:animClr clrSpc="rgb" dir="cw">
                                      <p:cBhvr override="childStyle">
                                        <p:cTn dur="1" fill="hold" display="0" masterRel="nextClick" afterEffect="1"/>
                                        <p:tgtEl>
                                          <p:spTgt spid="26661"/>
                                        </p:tgtEl>
                                        <p:attrNameLst>
                                          <p:attrName>ppt_c</p:attrName>
                                        </p:attrNameLst>
                                      </p:cBhvr>
                                      <p:to>
                                        <a:schemeClr val="bg1"/>
                                      </p:to>
                                    </p:animClr>
                                  </p:subTnLst>
                                </p:cTn>
                              </p:par>
                              <p:par>
                                <p:cTn id="27" presetID="9" presetClass="entr" presetSubtype="0" fill="hold" grpId="0" nodeType="withEffect">
                                  <p:stCondLst>
                                    <p:cond delay="0"/>
                                  </p:stCondLst>
                                  <p:childTnLst>
                                    <p:set>
                                      <p:cBhvr>
                                        <p:cTn id="28" dur="1" fill="hold">
                                          <p:stCondLst>
                                            <p:cond delay="0"/>
                                          </p:stCondLst>
                                        </p:cTn>
                                        <p:tgtEl>
                                          <p:spTgt spid="26626"/>
                                        </p:tgtEl>
                                        <p:attrNameLst>
                                          <p:attrName>style.visibility</p:attrName>
                                        </p:attrNameLst>
                                      </p:cBhvr>
                                      <p:to>
                                        <p:strVal val="visible"/>
                                      </p:to>
                                    </p:set>
                                    <p:animEffect transition="in" filter="dissolve">
                                      <p:cBhvr>
                                        <p:cTn id="29" dur="500"/>
                                        <p:tgtEl>
                                          <p:spTgt spid="26626"/>
                                        </p:tgtEl>
                                      </p:cBhvr>
                                    </p:animEffect>
                                  </p:childTnLst>
                                  <p:subTnLst>
                                    <p:animClr clrSpc="rgb" dir="cw">
                                      <p:cBhvr override="childStyle">
                                        <p:cTn dur="1" fill="hold" display="0" masterRel="nextClick" afterEffect="1"/>
                                        <p:tgtEl>
                                          <p:spTgt spid="26626"/>
                                        </p:tgtEl>
                                        <p:attrNameLst>
                                          <p:attrName>ppt_c</p:attrName>
                                        </p:attrNameLst>
                                      </p:cBhvr>
                                      <p:to>
                                        <a:schemeClr val="bg1"/>
                                      </p:to>
                                    </p:animClr>
                                  </p:sub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upRight)">
                                      <p:cBhvr>
                                        <p:cTn id="34" dur="500"/>
                                        <p:tgtEl>
                                          <p:spTgt spid="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6627"/>
                                        </p:tgtEl>
                                        <p:attrNameLst>
                                          <p:attrName>style.visibility</p:attrName>
                                        </p:attrNameLst>
                                      </p:cBhvr>
                                      <p:to>
                                        <p:strVal val="visible"/>
                                      </p:to>
                                    </p:set>
                                    <p:animEffect transition="in" filter="dissolve">
                                      <p:cBhvr>
                                        <p:cTn id="37" dur="500"/>
                                        <p:tgtEl>
                                          <p:spTgt spid="26627"/>
                                        </p:tgtEl>
                                      </p:cBhvr>
                                    </p:animEffect>
                                  </p:childTnLst>
                                  <p:subTnLst>
                                    <p:animClr clrSpc="rgb" dir="cw">
                                      <p:cBhvr override="childStyle">
                                        <p:cTn dur="1" fill="hold" display="0" masterRel="nextClick" afterEffect="1"/>
                                        <p:tgtEl>
                                          <p:spTgt spid="26627"/>
                                        </p:tgtEl>
                                        <p:attrNameLst>
                                          <p:attrName>ppt_c</p:attrName>
                                        </p:attrNameLst>
                                      </p:cBhvr>
                                      <p:to>
                                        <a:schemeClr val="bg1"/>
                                      </p:to>
                                    </p:animClr>
                                  </p:subTnLst>
                                </p:cTn>
                              </p:par>
                              <p:par>
                                <p:cTn id="38" presetID="9" presetClass="entr" presetSubtype="0" fill="hold" grpId="0" nodeType="withEffect">
                                  <p:stCondLst>
                                    <p:cond delay="0"/>
                                  </p:stCondLst>
                                  <p:childTnLst>
                                    <p:set>
                                      <p:cBhvr>
                                        <p:cTn id="39" dur="1" fill="hold">
                                          <p:stCondLst>
                                            <p:cond delay="0"/>
                                          </p:stCondLst>
                                        </p:cTn>
                                        <p:tgtEl>
                                          <p:spTgt spid="26662"/>
                                        </p:tgtEl>
                                        <p:attrNameLst>
                                          <p:attrName>style.visibility</p:attrName>
                                        </p:attrNameLst>
                                      </p:cBhvr>
                                      <p:to>
                                        <p:strVal val="visible"/>
                                      </p:to>
                                    </p:set>
                                    <p:animEffect transition="in" filter="dissolve">
                                      <p:cBhvr>
                                        <p:cTn id="40" dur="500"/>
                                        <p:tgtEl>
                                          <p:spTgt spid="26662"/>
                                        </p:tgtEl>
                                      </p:cBhvr>
                                    </p:animEffect>
                                  </p:childTnLst>
                                  <p:subTnLst>
                                    <p:animClr clrSpc="rgb" dir="cw">
                                      <p:cBhvr override="childStyle">
                                        <p:cTn dur="1" fill="hold" display="0" masterRel="nextClick" afterEffect="1"/>
                                        <p:tgtEl>
                                          <p:spTgt spid="26662"/>
                                        </p:tgtEl>
                                        <p:attrNameLst>
                                          <p:attrName>ppt_c</p:attrName>
                                        </p:attrNameLst>
                                      </p:cBhvr>
                                      <p:to>
                                        <a:schemeClr val="bg1"/>
                                      </p:to>
                                    </p:animClr>
                                  </p:sub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strips(upRight)">
                                      <p:cBhvr>
                                        <p:cTn id="45" dur="500"/>
                                        <p:tgtEl>
                                          <p:spTgt spid="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628"/>
                                        </p:tgtEl>
                                        <p:attrNameLst>
                                          <p:attrName>style.visibility</p:attrName>
                                        </p:attrNameLst>
                                      </p:cBhvr>
                                      <p:to>
                                        <p:strVal val="visible"/>
                                      </p:to>
                                    </p:set>
                                    <p:animEffect transition="in" filter="dissolve">
                                      <p:cBhvr>
                                        <p:cTn id="48" dur="500"/>
                                        <p:tgtEl>
                                          <p:spTgt spid="26628"/>
                                        </p:tgtEl>
                                      </p:cBhvr>
                                    </p:animEffect>
                                  </p:childTnLst>
                                  <p:subTnLst>
                                    <p:animClr clrSpc="rgb" dir="cw">
                                      <p:cBhvr override="childStyle">
                                        <p:cTn dur="1" fill="hold" display="0" masterRel="nextClick" afterEffect="1"/>
                                        <p:tgtEl>
                                          <p:spTgt spid="26628"/>
                                        </p:tgtEl>
                                        <p:attrNameLst>
                                          <p:attrName>ppt_c</p:attrName>
                                        </p:attrNameLst>
                                      </p:cBhvr>
                                      <p:to>
                                        <a:schemeClr val="bg1"/>
                                      </p:to>
                                    </p:animClr>
                                  </p:subTnLst>
                                </p:cTn>
                              </p:par>
                              <p:par>
                                <p:cTn id="49" presetID="9" presetClass="entr" presetSubtype="0" fill="hold" grpId="0" nodeType="withEffect">
                                  <p:stCondLst>
                                    <p:cond delay="0"/>
                                  </p:stCondLst>
                                  <p:childTnLst>
                                    <p:set>
                                      <p:cBhvr>
                                        <p:cTn id="50" dur="1" fill="hold">
                                          <p:stCondLst>
                                            <p:cond delay="0"/>
                                          </p:stCondLst>
                                        </p:cTn>
                                        <p:tgtEl>
                                          <p:spTgt spid="26663"/>
                                        </p:tgtEl>
                                        <p:attrNameLst>
                                          <p:attrName>style.visibility</p:attrName>
                                        </p:attrNameLst>
                                      </p:cBhvr>
                                      <p:to>
                                        <p:strVal val="visible"/>
                                      </p:to>
                                    </p:set>
                                    <p:animEffect transition="in" filter="dissolve">
                                      <p:cBhvr>
                                        <p:cTn id="51" dur="500"/>
                                        <p:tgtEl>
                                          <p:spTgt spid="26663"/>
                                        </p:tgtEl>
                                      </p:cBhvr>
                                    </p:animEffect>
                                  </p:childTnLst>
                                  <p:subTnLst>
                                    <p:animClr clrSpc="rgb" dir="cw">
                                      <p:cBhvr override="childStyle">
                                        <p:cTn dur="1" fill="hold" display="0" masterRel="nextClick" afterEffect="1"/>
                                        <p:tgtEl>
                                          <p:spTgt spid="26663"/>
                                        </p:tgtEl>
                                        <p:attrNameLst>
                                          <p:attrName>ppt_c</p:attrName>
                                        </p:attrNameLst>
                                      </p:cBhvr>
                                      <p:to>
                                        <a:schemeClr val="bg1"/>
                                      </p:to>
                                    </p:animClr>
                                  </p:sub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6683"/>
                                        </p:tgtEl>
                                        <p:attrNameLst>
                                          <p:attrName>style.visibility</p:attrName>
                                        </p:attrNameLst>
                                      </p:cBhvr>
                                      <p:to>
                                        <p:strVal val="visible"/>
                                      </p:to>
                                    </p:set>
                                    <p:animEffect transition="in" filter="dissolve">
                                      <p:cBhvr>
                                        <p:cTn id="56" dur="500"/>
                                        <p:tgtEl>
                                          <p:spTgt spid="2668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6664"/>
                                        </p:tgtEl>
                                        <p:attrNameLst>
                                          <p:attrName>style.visibility</p:attrName>
                                        </p:attrNameLst>
                                      </p:cBhvr>
                                      <p:to>
                                        <p:strVal val="visible"/>
                                      </p:to>
                                    </p:set>
                                    <p:animEffect transition="in" filter="dissolve">
                                      <p:cBhvr>
                                        <p:cTn id="59" dur="500"/>
                                        <p:tgtEl>
                                          <p:spTgt spid="26664"/>
                                        </p:tgtEl>
                                      </p:cBhvr>
                                    </p:animEffect>
                                  </p:childTnLst>
                                  <p:subTnLst>
                                    <p:animClr clrSpc="rgb" dir="cw">
                                      <p:cBhvr override="childStyle">
                                        <p:cTn dur="1" fill="hold" display="0" masterRel="nextClick" afterEffect="1"/>
                                        <p:tgtEl>
                                          <p:spTgt spid="26664"/>
                                        </p:tgtEl>
                                        <p:attrNameLst>
                                          <p:attrName>ppt_c</p:attrName>
                                        </p:attrNameLst>
                                      </p:cBhvr>
                                      <p:to>
                                        <a:schemeClr val="bg1"/>
                                      </p:to>
                                    </p:animClr>
                                  </p:subTnLst>
                                </p:cTn>
                              </p:par>
                              <p:par>
                                <p:cTn id="60" presetID="9" presetClass="entr" presetSubtype="0" fill="hold" grpId="0" nodeType="withEffect">
                                  <p:stCondLst>
                                    <p:cond delay="0"/>
                                  </p:stCondLst>
                                  <p:childTnLst>
                                    <p:set>
                                      <p:cBhvr>
                                        <p:cTn id="61" dur="1" fill="hold">
                                          <p:stCondLst>
                                            <p:cond delay="0"/>
                                          </p:stCondLst>
                                        </p:cTn>
                                        <p:tgtEl>
                                          <p:spTgt spid="26629"/>
                                        </p:tgtEl>
                                        <p:attrNameLst>
                                          <p:attrName>style.visibility</p:attrName>
                                        </p:attrNameLst>
                                      </p:cBhvr>
                                      <p:to>
                                        <p:strVal val="visible"/>
                                      </p:to>
                                    </p:set>
                                    <p:animEffect transition="in" filter="dissolve">
                                      <p:cBhvr>
                                        <p:cTn id="62" dur="500"/>
                                        <p:tgtEl>
                                          <p:spTgt spid="26629"/>
                                        </p:tgtEl>
                                      </p:cBhvr>
                                    </p:animEffect>
                                  </p:childTnLst>
                                  <p:subTnLst>
                                    <p:animClr clrSpc="rgb" dir="cw">
                                      <p:cBhvr override="childStyle">
                                        <p:cTn dur="1" fill="hold" display="0" masterRel="nextClick" afterEffect="1"/>
                                        <p:tgtEl>
                                          <p:spTgt spid="26629"/>
                                        </p:tgtEl>
                                        <p:attrNameLst>
                                          <p:attrName>ppt_c</p:attrName>
                                        </p:attrNameLst>
                                      </p:cBhvr>
                                      <p:to>
                                        <a:schemeClr val="bg1"/>
                                      </p:to>
                                    </p:animClr>
                                  </p:sub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6666"/>
                                        </p:tgtEl>
                                        <p:attrNameLst>
                                          <p:attrName>style.visibility</p:attrName>
                                        </p:attrNameLst>
                                      </p:cBhvr>
                                      <p:to>
                                        <p:strVal val="visible"/>
                                      </p:to>
                                    </p:set>
                                    <p:animEffect transition="in" filter="strips(downRight)">
                                      <p:cBhvr>
                                        <p:cTn id="67" dur="500"/>
                                        <p:tgtEl>
                                          <p:spTgt spid="26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autoUpdateAnimBg="0"/>
      <p:bldP spid="26627" grpId="0" animBg="1" autoUpdateAnimBg="0"/>
      <p:bldP spid="26628" grpId="0" animBg="1" autoUpdateAnimBg="0"/>
      <p:bldP spid="26629" grpId="0" animBg="1" autoUpdateAnimBg="0"/>
      <p:bldP spid="26630" grpId="0" animBg="1" autoUpdateAnimBg="0"/>
      <p:bldP spid="26660" grpId="0" autoUpdateAnimBg="0"/>
      <p:bldP spid="26661" grpId="0" autoUpdateAnimBg="0"/>
      <p:bldP spid="26662" grpId="0" autoUpdateAnimBg="0"/>
      <p:bldP spid="26663" grpId="0" autoUpdateAnimBg="0"/>
      <p:bldP spid="26664" grpId="0" autoUpdateAnimBg="0"/>
      <p:bldP spid="26666" grpId="0" animBg="1"/>
      <p:bldP spid="26682" grpId="0" animBg="1" autoUpdateAnimBg="0"/>
      <p:bldP spid="2668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74675" y="1484313"/>
            <a:ext cx="8218488" cy="4773612"/>
          </a:xfrm>
        </p:spPr>
        <p:txBody>
          <a:bodyPr/>
          <a:lstStyle/>
          <a:p>
            <a:pPr marL="463550" indent="-463550">
              <a:buSzPct val="115000"/>
              <a:buFont typeface="Wingdings" pitchFamily="2" charset="2"/>
              <a:buNone/>
            </a:pPr>
            <a:r>
              <a:rPr lang="zh-CN" dirty="0">
                <a:solidFill>
                  <a:srgbClr val="339966"/>
                </a:solidFill>
                <a:latin typeface="华文中宋" panose="02010600040101010101" pitchFamily="2" charset="-122"/>
                <a:ea typeface="华文中宋" panose="02010600040101010101" pitchFamily="2" charset="-122"/>
              </a:rPr>
              <a:t>A.</a:t>
            </a:r>
            <a:r>
              <a:rPr lang="zh-CN" dirty="0">
                <a:latin typeface="华文中宋" panose="02010600040101010101" pitchFamily="2" charset="-122"/>
                <a:ea typeface="华文中宋" panose="02010600040101010101" pitchFamily="2" charset="-122"/>
              </a:rPr>
              <a:t>在图上找出代表（100台电脑，3000吨小麦）的点，并标作F。经济能生产出这样的两种产品数量组合吗？为什么？</a:t>
            </a:r>
          </a:p>
          <a:p>
            <a:pPr marL="463550" indent="-463550">
              <a:spcBef>
                <a:spcPct val="55000"/>
              </a:spcBef>
              <a:buSzPct val="115000"/>
              <a:buFont typeface="Wingdings" pitchFamily="2" charset="2"/>
              <a:buNone/>
            </a:pPr>
            <a:r>
              <a:rPr lang="zh-CN" dirty="0">
                <a:solidFill>
                  <a:srgbClr val="339966"/>
                </a:solidFill>
                <a:latin typeface="华文中宋" panose="02010600040101010101" pitchFamily="2" charset="-122"/>
                <a:ea typeface="华文中宋" panose="02010600040101010101" pitchFamily="2" charset="-122"/>
              </a:rPr>
              <a:t>B. </a:t>
            </a:r>
            <a:r>
              <a:rPr lang="zh-CN" dirty="0">
                <a:latin typeface="华文中宋" panose="02010600040101010101" pitchFamily="2" charset="-122"/>
                <a:ea typeface="华文中宋" panose="02010600040101010101" pitchFamily="2" charset="-122"/>
              </a:rPr>
              <a:t>接下来，找出代表（300台电脑，3500吨小麦）的点，并标作G。经济能生产出这样的两种产品组合吗？为什么？</a:t>
            </a:r>
          </a:p>
        </p:txBody>
      </p:sp>
      <p:sp>
        <p:nvSpPr>
          <p:cNvPr id="27651"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7652" name="Rectangle 4"/>
          <p:cNvSpPr>
            <a:spLocks noGrp="1" noChangeArrowheads="1"/>
          </p:cNvSpPr>
          <p:nvPr>
            <p:ph type="title"/>
          </p:nvPr>
        </p:nvSpPr>
        <p:spPr>
          <a:xfrm>
            <a:off x="587375" y="352425"/>
            <a:ext cx="8208963"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1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不在生产可能性边界上的点</a:t>
            </a:r>
          </a:p>
        </p:txBody>
      </p:sp>
      <p:grpSp>
        <p:nvGrpSpPr>
          <p:cNvPr id="2" name="Group 5"/>
          <p:cNvGrpSpPr>
            <a:grpSpLocks/>
          </p:cNvGrpSpPr>
          <p:nvPr/>
        </p:nvGrpSpPr>
        <p:grpSpPr bwMode="auto">
          <a:xfrm>
            <a:off x="593725" y="290513"/>
            <a:ext cx="8210550" cy="1049337"/>
            <a:chOff x="0" y="0"/>
            <a:chExt cx="5000" cy="661"/>
          </a:xfrm>
        </p:grpSpPr>
        <p:sp>
          <p:nvSpPr>
            <p:cNvPr id="27654"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7655"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7656"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FF110A1C-836D-4A29-A022-769E019ECB53}" type="slidenum">
              <a:rPr lang="en-US" altLang="zh-CN" sz="1700">
                <a:solidFill>
                  <a:srgbClr val="777777"/>
                </a:solidFill>
                <a:latin typeface="Tahoma" pitchFamily="34" charset="0"/>
                <a:ea typeface="宋体" pitchFamily="2" charset="-122"/>
              </a:rPr>
              <a:pPr algn="r"/>
              <a:t>55</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9699" name="Rectangle 4"/>
          <p:cNvSpPr>
            <a:spLocks noGrp="1" noChangeArrowheads="1"/>
          </p:cNvSpPr>
          <p:nvPr>
            <p:ph type="title"/>
          </p:nvPr>
        </p:nvSpPr>
        <p:spPr>
          <a:xfrm>
            <a:off x="587375" y="352425"/>
            <a:ext cx="8208963"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zh-CN" sz="2800" i="1" dirty="0">
                <a:solidFill>
                  <a:srgbClr val="339966"/>
                </a:solidFill>
                <a:effectLst>
                  <a:outerShdw blurRad="38100" dist="38100" dir="2700000" algn="tl">
                    <a:srgbClr val="C0C0C0"/>
                  </a:outerShdw>
                </a:effectLst>
                <a:latin typeface="Tahoma" pitchFamily="34" charset="0"/>
                <a:ea typeface="宋体" pitchFamily="2" charset="-122"/>
              </a:rPr>
              <a:t>1</a:t>
            </a:r>
            <a:r>
              <a:rPr 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参考答案</a:t>
            </a:r>
          </a:p>
        </p:txBody>
      </p:sp>
      <p:grpSp>
        <p:nvGrpSpPr>
          <p:cNvPr id="2" name="Group 4"/>
          <p:cNvGrpSpPr>
            <a:grpSpLocks/>
          </p:cNvGrpSpPr>
          <p:nvPr/>
        </p:nvGrpSpPr>
        <p:grpSpPr bwMode="auto">
          <a:xfrm>
            <a:off x="593725" y="290513"/>
            <a:ext cx="8210550" cy="1049337"/>
            <a:chOff x="0" y="0"/>
            <a:chExt cx="5000" cy="661"/>
          </a:xfrm>
        </p:grpSpPr>
        <p:sp>
          <p:nvSpPr>
            <p:cNvPr id="29701"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9702"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9703" name="Rectangle 7"/>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336E13A0-1D8C-439B-ABBA-66D0218FC393}" type="slidenum">
              <a:rPr lang="en-US" altLang="zh-CN" sz="1700">
                <a:solidFill>
                  <a:srgbClr val="777777"/>
                </a:solidFill>
                <a:latin typeface="Tahoma" pitchFamily="34" charset="0"/>
                <a:ea typeface="宋体" pitchFamily="2" charset="-122"/>
              </a:rPr>
              <a:pPr algn="r"/>
              <a:t>56</a:t>
            </a:fld>
            <a:endParaRPr lang="zh-CN" sz="1700">
              <a:solidFill>
                <a:srgbClr val="777777"/>
              </a:solidFill>
              <a:latin typeface="Tahoma" pitchFamily="34" charset="0"/>
              <a:ea typeface="宋体" pitchFamily="2" charset="-122"/>
            </a:endParaRPr>
          </a:p>
        </p:txBody>
      </p:sp>
      <p:sp>
        <p:nvSpPr>
          <p:cNvPr id="29704" name="Rectangle 8"/>
          <p:cNvSpPr>
            <a:spLocks noChangeArrowheads="1"/>
          </p:cNvSpPr>
          <p:nvPr/>
        </p:nvSpPr>
        <p:spPr bwMode="auto">
          <a:xfrm>
            <a:off x="371475" y="1460500"/>
            <a:ext cx="3001963" cy="1435100"/>
          </a:xfrm>
          <a:prstGeom prst="rect">
            <a:avLst/>
          </a:prstGeom>
          <a:noFill/>
          <a:ln w="9525">
            <a:noFill/>
            <a:miter lim="800000"/>
            <a:headEnd/>
            <a:tailEnd/>
          </a:ln>
          <a:effectLst/>
        </p:spPr>
        <p:txBody>
          <a:bodyPr/>
          <a:lstStyle/>
          <a:p>
            <a:pPr marL="287338" indent="-287338" algn="r">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点 F:100台电脑,3000吨小麦</a:t>
            </a:r>
          </a:p>
        </p:txBody>
      </p:sp>
      <p:sp>
        <p:nvSpPr>
          <p:cNvPr id="29705" name="Rectangle 9"/>
          <p:cNvSpPr>
            <a:spLocks noChangeArrowheads="1"/>
          </p:cNvSpPr>
          <p:nvPr/>
        </p:nvSpPr>
        <p:spPr bwMode="auto">
          <a:xfrm>
            <a:off x="374650" y="2792413"/>
            <a:ext cx="3001963" cy="3659187"/>
          </a:xfrm>
          <a:prstGeom prst="rect">
            <a:avLst/>
          </a:prstGeom>
          <a:noFill/>
          <a:ln w="9525">
            <a:noFill/>
            <a:miter lim="800000"/>
            <a:headEnd/>
            <a:tailEnd/>
          </a:ln>
        </p:spPr>
        <p:txBody>
          <a:bodyPr/>
          <a:lstStyle/>
          <a:p>
            <a:pPr marL="287338" indent="-28733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点 F 需要40,000个小时的劳动。能够但没有效率：不用减少任何物品的生产便能获得更多的两种物品</a:t>
            </a:r>
            <a:br>
              <a:rPr lang="zh-CN" sz="2500" dirty="0">
                <a:ea typeface="宋体" pitchFamily="2" charset="-122"/>
              </a:rPr>
            </a:br>
            <a:endParaRPr lang="zh-CN" sz="2500" dirty="0">
              <a:ea typeface="宋体" pitchFamily="2" charset="-122"/>
            </a:endParaRPr>
          </a:p>
        </p:txBody>
      </p:sp>
      <p:grpSp>
        <p:nvGrpSpPr>
          <p:cNvPr id="3" name="Group 10"/>
          <p:cNvGrpSpPr>
            <a:grpSpLocks/>
          </p:cNvGrpSpPr>
          <p:nvPr/>
        </p:nvGrpSpPr>
        <p:grpSpPr bwMode="auto">
          <a:xfrm>
            <a:off x="3394075" y="1106488"/>
            <a:ext cx="5438775" cy="5178425"/>
            <a:chOff x="0" y="0"/>
            <a:chExt cx="3179" cy="3440"/>
          </a:xfrm>
        </p:grpSpPr>
        <p:graphicFrame>
          <p:nvGraphicFramePr>
            <p:cNvPr id="29707" name="Object 11"/>
            <p:cNvGraphicFramePr>
              <a:graphicFrameLocks noChangeAspect="1"/>
            </p:cNvGraphicFramePr>
            <p:nvPr/>
          </p:nvGraphicFramePr>
          <p:xfrm>
            <a:off x="0" y="0"/>
            <a:ext cx="3179" cy="3440"/>
          </p:xfrm>
          <a:graphic>
            <a:graphicData uri="http://schemas.openxmlformats.org/presentationml/2006/ole">
              <mc:AlternateContent xmlns:mc="http://schemas.openxmlformats.org/markup-compatibility/2006">
                <mc:Choice xmlns:v="urn:schemas-microsoft-com:vml" Requires="v">
                  <p:oleObj r:id="rId2" imgW="4762433" imgH="4533900" progId="Excel.Sheet.8">
                    <p:embed/>
                  </p:oleObj>
                </mc:Choice>
                <mc:Fallback>
                  <p:oleObj r:id="rId2" imgW="4762433" imgH="4533900" progId="Excel.Sheet.8">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79" cy="344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8" name="Line 12"/>
            <p:cNvSpPr>
              <a:spLocks noChangeShapeType="1"/>
            </p:cNvSpPr>
            <p:nvPr/>
          </p:nvSpPr>
          <p:spPr bwMode="auto">
            <a:xfrm>
              <a:off x="679" y="994"/>
              <a:ext cx="1717" cy="1708"/>
            </a:xfrm>
            <a:prstGeom prst="line">
              <a:avLst/>
            </a:prstGeom>
            <a:noFill/>
            <a:ln w="50800">
              <a:solidFill>
                <a:srgbClr val="000099"/>
              </a:solidFill>
              <a:round/>
              <a:headEnd/>
              <a:tailEnd/>
            </a:ln>
          </p:spPr>
          <p:txBody>
            <a:bodyPr/>
            <a:lstStyle/>
            <a:p>
              <a:endParaRPr lang="zh-CN" altLang="en-US"/>
            </a:p>
          </p:txBody>
        </p:sp>
      </p:grpSp>
      <p:grpSp>
        <p:nvGrpSpPr>
          <p:cNvPr id="4" name="Group 13"/>
          <p:cNvGrpSpPr>
            <a:grpSpLocks/>
          </p:cNvGrpSpPr>
          <p:nvPr/>
        </p:nvGrpSpPr>
        <p:grpSpPr bwMode="auto">
          <a:xfrm>
            <a:off x="4556125" y="3578225"/>
            <a:ext cx="965200" cy="1589088"/>
            <a:chOff x="0" y="0"/>
            <a:chExt cx="608" cy="1001"/>
          </a:xfrm>
        </p:grpSpPr>
        <p:grpSp>
          <p:nvGrpSpPr>
            <p:cNvPr id="5" name="Group 14"/>
            <p:cNvGrpSpPr>
              <a:grpSpLocks/>
            </p:cNvGrpSpPr>
            <p:nvPr/>
          </p:nvGrpSpPr>
          <p:grpSpPr bwMode="auto">
            <a:xfrm>
              <a:off x="0" y="2"/>
              <a:ext cx="412" cy="999"/>
              <a:chOff x="0" y="0"/>
              <a:chExt cx="412" cy="999"/>
            </a:xfrm>
          </p:grpSpPr>
          <p:grpSp>
            <p:nvGrpSpPr>
              <p:cNvPr id="6" name="Group 15"/>
              <p:cNvGrpSpPr>
                <a:grpSpLocks/>
              </p:cNvGrpSpPr>
              <p:nvPr/>
            </p:nvGrpSpPr>
            <p:grpSpPr bwMode="auto">
              <a:xfrm>
                <a:off x="0" y="42"/>
                <a:ext cx="368" cy="957"/>
                <a:chOff x="0" y="0"/>
                <a:chExt cx="795" cy="646"/>
              </a:xfrm>
            </p:grpSpPr>
            <p:sp>
              <p:nvSpPr>
                <p:cNvPr id="29712" name="Line 16"/>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9713" name="Line 17"/>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9714" name="Oval 18"/>
              <p:cNvSpPr>
                <a:spLocks noChangeArrowheads="1"/>
              </p:cNvSpPr>
              <p:nvPr/>
            </p:nvSpPr>
            <p:spPr bwMode="auto">
              <a:xfrm>
                <a:off x="323" y="0"/>
                <a:ext cx="89" cy="87"/>
              </a:xfrm>
              <a:prstGeom prst="ellipse">
                <a:avLst/>
              </a:prstGeom>
              <a:solidFill>
                <a:srgbClr val="006600"/>
              </a:solidFill>
              <a:ln w="9525">
                <a:noFill/>
                <a:round/>
                <a:headEnd/>
                <a:tailEnd/>
              </a:ln>
            </p:spPr>
            <p:txBody>
              <a:bodyPr wrap="none" anchor="ctr"/>
              <a:lstStyle/>
              <a:p>
                <a:endParaRPr lang="zh-CN">
                  <a:ea typeface="宋体" pitchFamily="2" charset="-122"/>
                </a:endParaRPr>
              </a:p>
            </p:txBody>
          </p:sp>
        </p:grpSp>
        <p:sp>
          <p:nvSpPr>
            <p:cNvPr id="29715" name="Text Box 19"/>
            <p:cNvSpPr txBox="1">
              <a:spLocks noChangeArrowheads="1"/>
            </p:cNvSpPr>
            <p:nvPr/>
          </p:nvSpPr>
          <p:spPr bwMode="auto">
            <a:xfrm>
              <a:off x="369" y="0"/>
              <a:ext cx="239" cy="288"/>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F</a:t>
              </a:r>
            </a:p>
          </p:txBody>
        </p:sp>
      </p:grpSp>
      <p:sp>
        <p:nvSpPr>
          <p:cNvPr id="29716" name="Oval 20"/>
          <p:cNvSpPr>
            <a:spLocks noChangeArrowheads="1"/>
          </p:cNvSpPr>
          <p:nvPr/>
        </p:nvSpPr>
        <p:spPr bwMode="auto">
          <a:xfrm>
            <a:off x="7412038" y="5110163"/>
            <a:ext cx="141287" cy="138112"/>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
        <p:nvSpPr>
          <p:cNvPr id="29717" name="Oval 21"/>
          <p:cNvSpPr>
            <a:spLocks noChangeArrowheads="1"/>
          </p:cNvSpPr>
          <p:nvPr/>
        </p:nvSpPr>
        <p:spPr bwMode="auto">
          <a:xfrm>
            <a:off x="4486275" y="2578100"/>
            <a:ext cx="141288" cy="138113"/>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xEl>
                                              <p:pRg st="0" end="0"/>
                                            </p:txEl>
                                          </p:spTgt>
                                        </p:tgtEl>
                                        <p:attrNameLst>
                                          <p:attrName>style.visibility</p:attrName>
                                        </p:attrNameLst>
                                      </p:cBhvr>
                                      <p:to>
                                        <p:strVal val="visible"/>
                                      </p:to>
                                    </p:set>
                                    <p:animEffect transition="in" filter="wipe(left)">
                                      <p:cBhvr>
                                        <p:cTn id="7" dur="500"/>
                                        <p:tgtEl>
                                          <p:spTgt spid="29704">
                                            <p:txEl>
                                              <p:pRg st="0" end="0"/>
                                            </p:txEl>
                                          </p:spTgt>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705"/>
                                        </p:tgtEl>
                                        <p:attrNameLst>
                                          <p:attrName>style.visibility</p:attrName>
                                        </p:attrNameLst>
                                      </p:cBhvr>
                                      <p:to>
                                        <p:strVal val="visible"/>
                                      </p:to>
                                    </p:set>
                                    <p:animEffect transition="in" filter="wipe(left)">
                                      <p:cBhvr>
                                        <p:cTn id="16"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build="p" autoUpdateAnimBg="0"/>
      <p:bldP spid="29705"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30723" name="Rectangle 4"/>
          <p:cNvSpPr>
            <a:spLocks noGrp="1" noChangeArrowheads="1"/>
          </p:cNvSpPr>
          <p:nvPr>
            <p:ph type="title"/>
          </p:nvPr>
        </p:nvSpPr>
        <p:spPr>
          <a:xfrm>
            <a:off x="587375" y="352425"/>
            <a:ext cx="8208963"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zh-CN" sz="2800" i="1" dirty="0">
                <a:solidFill>
                  <a:srgbClr val="339966"/>
                </a:solidFill>
                <a:effectLst>
                  <a:outerShdw blurRad="38100" dist="38100" dir="2700000" algn="tl">
                    <a:srgbClr val="C0C0C0"/>
                  </a:outerShdw>
                </a:effectLst>
                <a:latin typeface="Tahoma" pitchFamily="34" charset="0"/>
                <a:ea typeface="宋体" pitchFamily="2" charset="-122"/>
              </a:rPr>
              <a:t>1</a:t>
            </a:r>
            <a:r>
              <a:rPr 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参考答案</a:t>
            </a:r>
          </a:p>
        </p:txBody>
      </p:sp>
      <p:grpSp>
        <p:nvGrpSpPr>
          <p:cNvPr id="2" name="Group 4"/>
          <p:cNvGrpSpPr>
            <a:grpSpLocks/>
          </p:cNvGrpSpPr>
          <p:nvPr/>
        </p:nvGrpSpPr>
        <p:grpSpPr bwMode="auto">
          <a:xfrm>
            <a:off x="593725" y="290513"/>
            <a:ext cx="8210550" cy="1049337"/>
            <a:chOff x="0" y="0"/>
            <a:chExt cx="5000" cy="661"/>
          </a:xfrm>
        </p:grpSpPr>
        <p:sp>
          <p:nvSpPr>
            <p:cNvPr id="30725"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30726"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30727" name="Rectangle 7"/>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17FA5FE6-BE4F-40CA-AE7C-B7A58FB5AAA0}" type="slidenum">
              <a:rPr lang="en-US" altLang="zh-CN" sz="1700">
                <a:solidFill>
                  <a:srgbClr val="777777"/>
                </a:solidFill>
                <a:latin typeface="Tahoma" pitchFamily="34" charset="0"/>
                <a:ea typeface="宋体" pitchFamily="2" charset="-122"/>
              </a:rPr>
              <a:pPr algn="r"/>
              <a:t>57</a:t>
            </a:fld>
            <a:endParaRPr lang="zh-CN" sz="1700">
              <a:solidFill>
                <a:srgbClr val="777777"/>
              </a:solidFill>
              <a:latin typeface="Tahoma" pitchFamily="34" charset="0"/>
              <a:ea typeface="宋体" pitchFamily="2" charset="-122"/>
            </a:endParaRPr>
          </a:p>
        </p:txBody>
      </p:sp>
      <p:grpSp>
        <p:nvGrpSpPr>
          <p:cNvPr id="3" name="Group 8"/>
          <p:cNvGrpSpPr>
            <a:grpSpLocks/>
          </p:cNvGrpSpPr>
          <p:nvPr/>
        </p:nvGrpSpPr>
        <p:grpSpPr bwMode="auto">
          <a:xfrm>
            <a:off x="3584575" y="1076325"/>
            <a:ext cx="5559425" cy="5189538"/>
            <a:chOff x="0" y="0"/>
            <a:chExt cx="3502" cy="3269"/>
          </a:xfrm>
        </p:grpSpPr>
        <p:graphicFrame>
          <p:nvGraphicFramePr>
            <p:cNvPr id="30729" name="Object 9"/>
            <p:cNvGraphicFramePr>
              <a:graphicFrameLocks noChangeAspect="1"/>
            </p:cNvGraphicFramePr>
            <p:nvPr/>
          </p:nvGraphicFramePr>
          <p:xfrm>
            <a:off x="0" y="0"/>
            <a:ext cx="3502" cy="3269"/>
          </p:xfrm>
          <a:graphic>
            <a:graphicData uri="http://schemas.openxmlformats.org/presentationml/2006/ole">
              <mc:AlternateContent xmlns:mc="http://schemas.openxmlformats.org/markup-compatibility/2006">
                <mc:Choice xmlns:v="urn:schemas-microsoft-com:vml" Requires="v">
                  <p:oleObj r:id="rId2" imgW="4762433" imgH="4533900" progId="Excel.Sheet.8">
                    <p:embed/>
                  </p:oleObj>
                </mc:Choice>
                <mc:Fallback>
                  <p:oleObj r:id="rId2" imgW="4762433" imgH="4533900" progId="Excel.Sheet.8">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02" cy="326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0" name="Line 10"/>
            <p:cNvSpPr>
              <a:spLocks noChangeShapeType="1"/>
            </p:cNvSpPr>
            <p:nvPr/>
          </p:nvSpPr>
          <p:spPr bwMode="auto">
            <a:xfrm>
              <a:off x="796" y="959"/>
              <a:ext cx="1780" cy="1608"/>
            </a:xfrm>
            <a:prstGeom prst="line">
              <a:avLst/>
            </a:prstGeom>
            <a:noFill/>
            <a:ln w="50800">
              <a:solidFill>
                <a:srgbClr val="000099"/>
              </a:solidFill>
              <a:round/>
              <a:headEnd/>
              <a:tailEnd/>
            </a:ln>
          </p:spPr>
          <p:txBody>
            <a:bodyPr/>
            <a:lstStyle/>
            <a:p>
              <a:endParaRPr lang="zh-CN" altLang="en-US"/>
            </a:p>
          </p:txBody>
        </p:sp>
      </p:grpSp>
      <p:sp>
        <p:nvSpPr>
          <p:cNvPr id="30731" name="Rectangle 11"/>
          <p:cNvSpPr>
            <a:spLocks noChangeArrowheads="1"/>
          </p:cNvSpPr>
          <p:nvPr/>
        </p:nvSpPr>
        <p:spPr bwMode="auto">
          <a:xfrm>
            <a:off x="519113" y="1450975"/>
            <a:ext cx="3001962" cy="1435100"/>
          </a:xfrm>
          <a:prstGeom prst="rect">
            <a:avLst/>
          </a:prstGeom>
          <a:noFill/>
          <a:ln w="9525">
            <a:noFill/>
            <a:miter lim="800000"/>
            <a:headEnd/>
            <a:tailEnd/>
          </a:ln>
        </p:spPr>
        <p:txBody>
          <a:bodyPr/>
          <a:lstStyle/>
          <a:p>
            <a:pPr marL="287338" indent="-28733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点G:300 台电脑, 3500 吨小麦</a:t>
            </a:r>
          </a:p>
        </p:txBody>
      </p:sp>
      <p:sp>
        <p:nvSpPr>
          <p:cNvPr id="30732" name="Rectangle 12"/>
          <p:cNvSpPr>
            <a:spLocks noChangeArrowheads="1"/>
          </p:cNvSpPr>
          <p:nvPr/>
        </p:nvSpPr>
        <p:spPr bwMode="auto">
          <a:xfrm>
            <a:off x="522288" y="2911475"/>
            <a:ext cx="3001962" cy="3767138"/>
          </a:xfrm>
          <a:prstGeom prst="rect">
            <a:avLst/>
          </a:prstGeom>
          <a:noFill/>
          <a:ln w="9525">
            <a:noFill/>
            <a:miter lim="800000"/>
            <a:headEnd/>
            <a:tailEnd/>
          </a:ln>
        </p:spPr>
        <p:txBody>
          <a:bodyPr/>
          <a:lstStyle/>
          <a:p>
            <a:pPr marL="287338" indent="-28733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点G需要65，000个小时的劳动，因为经济只有50，000个劳动小时，所以不可能。</a:t>
            </a:r>
          </a:p>
        </p:txBody>
      </p:sp>
      <p:grpSp>
        <p:nvGrpSpPr>
          <p:cNvPr id="4" name="Group 13"/>
          <p:cNvGrpSpPr>
            <a:grpSpLocks/>
          </p:cNvGrpSpPr>
          <p:nvPr/>
        </p:nvGrpSpPr>
        <p:grpSpPr bwMode="auto">
          <a:xfrm>
            <a:off x="4678363" y="3003550"/>
            <a:ext cx="2160587" cy="2138363"/>
            <a:chOff x="0" y="0"/>
            <a:chExt cx="1361" cy="1347"/>
          </a:xfrm>
        </p:grpSpPr>
        <p:grpSp>
          <p:nvGrpSpPr>
            <p:cNvPr id="5" name="Group 14"/>
            <p:cNvGrpSpPr>
              <a:grpSpLocks/>
            </p:cNvGrpSpPr>
            <p:nvPr/>
          </p:nvGrpSpPr>
          <p:grpSpPr bwMode="auto">
            <a:xfrm>
              <a:off x="0" y="180"/>
              <a:ext cx="1146" cy="1167"/>
              <a:chOff x="0" y="0"/>
              <a:chExt cx="1146" cy="1167"/>
            </a:xfrm>
          </p:grpSpPr>
          <p:grpSp>
            <p:nvGrpSpPr>
              <p:cNvPr id="6" name="Group 15"/>
              <p:cNvGrpSpPr>
                <a:grpSpLocks/>
              </p:cNvGrpSpPr>
              <p:nvPr/>
            </p:nvGrpSpPr>
            <p:grpSpPr bwMode="auto">
              <a:xfrm>
                <a:off x="0" y="44"/>
                <a:ext cx="1104" cy="1123"/>
                <a:chOff x="0" y="0"/>
                <a:chExt cx="795" cy="646"/>
              </a:xfrm>
            </p:grpSpPr>
            <p:sp>
              <p:nvSpPr>
                <p:cNvPr id="30736" name="Line 16"/>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30737" name="Line 17"/>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30738" name="Oval 18"/>
              <p:cNvSpPr>
                <a:spLocks noChangeArrowheads="1"/>
              </p:cNvSpPr>
              <p:nvPr/>
            </p:nvSpPr>
            <p:spPr bwMode="auto">
              <a:xfrm>
                <a:off x="1057" y="0"/>
                <a:ext cx="89" cy="87"/>
              </a:xfrm>
              <a:prstGeom prst="ellipse">
                <a:avLst/>
              </a:prstGeom>
              <a:solidFill>
                <a:srgbClr val="CC0000"/>
              </a:solidFill>
              <a:ln w="9525">
                <a:noFill/>
                <a:round/>
                <a:headEnd/>
                <a:tailEnd/>
              </a:ln>
            </p:spPr>
            <p:txBody>
              <a:bodyPr wrap="none" anchor="ctr"/>
              <a:lstStyle/>
              <a:p>
                <a:endParaRPr lang="zh-CN">
                  <a:ea typeface="宋体" pitchFamily="2" charset="-122"/>
                </a:endParaRPr>
              </a:p>
            </p:txBody>
          </p:sp>
        </p:grpSp>
        <p:sp>
          <p:nvSpPr>
            <p:cNvPr id="30739" name="Text Box 19"/>
            <p:cNvSpPr txBox="1">
              <a:spLocks noChangeArrowheads="1"/>
            </p:cNvSpPr>
            <p:nvPr/>
          </p:nvSpPr>
          <p:spPr bwMode="auto">
            <a:xfrm>
              <a:off x="1122" y="0"/>
              <a:ext cx="239" cy="288"/>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G</a:t>
              </a:r>
            </a:p>
          </p:txBody>
        </p:sp>
      </p:grpSp>
      <p:sp>
        <p:nvSpPr>
          <p:cNvPr id="30740" name="Oval 20"/>
          <p:cNvSpPr>
            <a:spLocks noChangeArrowheads="1"/>
          </p:cNvSpPr>
          <p:nvPr/>
        </p:nvSpPr>
        <p:spPr bwMode="auto">
          <a:xfrm>
            <a:off x="7532688" y="5065713"/>
            <a:ext cx="141287" cy="138112"/>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
        <p:nvSpPr>
          <p:cNvPr id="30741" name="Oval 21"/>
          <p:cNvSpPr>
            <a:spLocks noChangeArrowheads="1"/>
          </p:cNvSpPr>
          <p:nvPr/>
        </p:nvSpPr>
        <p:spPr bwMode="auto">
          <a:xfrm>
            <a:off x="4740737" y="2533650"/>
            <a:ext cx="141288" cy="138113"/>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31">
                                            <p:txEl>
                                              <p:pRg st="0" end="0"/>
                                            </p:txEl>
                                          </p:spTgt>
                                        </p:tgtEl>
                                        <p:attrNameLst>
                                          <p:attrName>style.visibility</p:attrName>
                                        </p:attrNameLst>
                                      </p:cBhvr>
                                      <p:to>
                                        <p:strVal val="visible"/>
                                      </p:to>
                                    </p:set>
                                    <p:animEffect transition="in" filter="wipe(left)">
                                      <p:cBhvr>
                                        <p:cTn id="7" dur="500"/>
                                        <p:tgtEl>
                                          <p:spTgt spid="30731">
                                            <p:txEl>
                                              <p:pRg st="0" end="0"/>
                                            </p:txEl>
                                          </p:spTgt>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732"/>
                                        </p:tgtEl>
                                        <p:attrNameLst>
                                          <p:attrName>style.visibility</p:attrName>
                                        </p:attrNameLst>
                                      </p:cBhvr>
                                      <p:to>
                                        <p:strVal val="visible"/>
                                      </p:to>
                                    </p:set>
                                    <p:animEffect transition="in" filter="wipe(left)">
                                      <p:cBhvr>
                                        <p:cTn id="16" dur="500"/>
                                        <p:tgtEl>
                                          <p:spTgt spid="3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build="p" autoUpdateAnimBg="0"/>
      <p:bldP spid="3073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ltLang="en-US" dirty="0"/>
              <a:t>经济学的基本模型</a:t>
            </a:r>
          </a:p>
        </p:txBody>
      </p:sp>
      <p:sp>
        <p:nvSpPr>
          <p:cNvPr id="5" name="灯片编号占位符 2"/>
          <p:cNvSpPr>
            <a:spLocks noGrp="1"/>
          </p:cNvSpPr>
          <p:nvPr>
            <p:ph type="sldNum" sz="quarter" idx="11"/>
          </p:nvPr>
        </p:nvSpPr>
        <p:spPr/>
        <p:txBody>
          <a:bodyPr/>
          <a:lstStyle/>
          <a:p>
            <a:fld id="{93846C77-1D45-42F5-A372-BDA6FDD44905}" type="slidenum">
              <a:rPr lang="en-US" altLang="zh-CN"/>
              <a:pPr/>
              <a:t>58</a:t>
            </a:fld>
            <a:endParaRPr lang="en-US" altLang="zh-CN"/>
          </a:p>
        </p:txBody>
      </p:sp>
      <p:sp>
        <p:nvSpPr>
          <p:cNvPr id="31746" name="Rectangle 4"/>
          <p:cNvSpPr>
            <a:spLocks noGrp="1" noChangeArrowheads="1"/>
          </p:cNvSpPr>
          <p:nvPr>
            <p:ph type="title" idx="4294967295"/>
          </p:nvPr>
        </p:nvSpPr>
        <p:spPr>
          <a:xfrm>
            <a:off x="-184150" y="184150"/>
            <a:ext cx="9407525" cy="517525"/>
          </a:xfrm>
        </p:spPr>
        <p:txBody>
          <a:bodyPr/>
          <a:lstStyle/>
          <a:p>
            <a:r>
              <a:rPr lang="en-US" altLang="zh-CN" sz="3600" dirty="0">
                <a:ea typeface="宋体" pitchFamily="2" charset="-122"/>
              </a:rPr>
              <a:t> </a:t>
            </a:r>
            <a:r>
              <a:rPr lang="zh-CN" sz="3500" dirty="0">
                <a:ea typeface="宋体" pitchFamily="2" charset="-122"/>
              </a:rPr>
              <a:t>关于生产可能性边界目前为止我们所知的内容</a:t>
            </a:r>
            <a:endParaRPr lang="zh-CN" altLang="en-US" sz="3500" dirty="0">
              <a:ea typeface="宋体" pitchFamily="2" charset="-122"/>
            </a:endParaRPr>
          </a:p>
        </p:txBody>
      </p:sp>
      <p:sp>
        <p:nvSpPr>
          <p:cNvPr id="31747" name="Rectangle 5"/>
          <p:cNvSpPr>
            <a:spLocks noGrp="1" noChangeArrowheads="1"/>
          </p:cNvSpPr>
          <p:nvPr>
            <p:ph type="body" idx="4294967295"/>
          </p:nvPr>
        </p:nvSpPr>
        <p:spPr/>
        <p:txBody>
          <a:bodyPr/>
          <a:lstStyle/>
          <a:p>
            <a:pPr marL="0" indent="0">
              <a:buFont typeface="Wingdings" pitchFamily="2" charset="2"/>
              <a:buNone/>
            </a:pPr>
            <a:r>
              <a:rPr lang="zh-CN" b="1" dirty="0">
                <a:latin typeface="华文中宋" panose="02010600040101010101" pitchFamily="2" charset="-122"/>
                <a:ea typeface="华文中宋" panose="02010600040101010101" pitchFamily="2" charset="-122"/>
              </a:rPr>
              <a:t>在生产可能性边界上的点（A-E)</a:t>
            </a:r>
          </a:p>
          <a:p>
            <a:pPr marL="511175" lvl="1" indent="-288925">
              <a:lnSpc>
                <a:spcPct val="105000"/>
              </a:lnSpc>
              <a:buClr>
                <a:srgbClr val="339966"/>
              </a:buClr>
            </a:pPr>
            <a:r>
              <a:rPr lang="zh-CN" b="1" dirty="0">
                <a:latin typeface="华文中宋" panose="02010600040101010101" pitchFamily="2" charset="-122"/>
                <a:ea typeface="华文中宋" panose="02010600040101010101" pitchFamily="2" charset="-122"/>
              </a:rPr>
              <a:t>能够达到</a:t>
            </a:r>
          </a:p>
          <a:p>
            <a:pPr marL="511175" lvl="1" indent="-288925">
              <a:lnSpc>
                <a:spcPct val="105000"/>
              </a:lnSpc>
              <a:buClr>
                <a:srgbClr val="339966"/>
              </a:buClr>
            </a:pPr>
            <a:r>
              <a:rPr lang="zh-CN" b="1" dirty="0">
                <a:latin typeface="华文中宋" panose="02010600040101010101" pitchFamily="2" charset="-122"/>
                <a:ea typeface="华文中宋" panose="02010600040101010101" pitchFamily="2" charset="-122"/>
              </a:rPr>
              <a:t>有效率：所以资源都已经充分利用</a:t>
            </a:r>
          </a:p>
          <a:p>
            <a:pPr marL="0" indent="0">
              <a:buFont typeface="Wingdings" pitchFamily="2" charset="2"/>
              <a:buNone/>
            </a:pPr>
            <a:r>
              <a:rPr lang="zh-CN" b="1" dirty="0">
                <a:latin typeface="华文中宋" panose="02010600040101010101" pitchFamily="2" charset="-122"/>
                <a:ea typeface="华文中宋" panose="02010600040101010101" pitchFamily="2" charset="-122"/>
              </a:rPr>
              <a:t>在生产可能性边界以内的点（F）</a:t>
            </a:r>
          </a:p>
          <a:p>
            <a:pPr marL="511175" lvl="1" indent="-288925">
              <a:lnSpc>
                <a:spcPct val="105000"/>
              </a:lnSpc>
              <a:buClr>
                <a:srgbClr val="339966"/>
              </a:buClr>
            </a:pPr>
            <a:r>
              <a:rPr lang="zh-CN" b="1" dirty="0">
                <a:latin typeface="华文中宋" panose="02010600040101010101" pitchFamily="2" charset="-122"/>
                <a:ea typeface="华文中宋" panose="02010600040101010101" pitchFamily="2" charset="-122"/>
              </a:rPr>
              <a:t>能够达到</a:t>
            </a:r>
          </a:p>
          <a:p>
            <a:pPr marL="511175" lvl="1" indent="-288925">
              <a:lnSpc>
                <a:spcPct val="105000"/>
              </a:lnSpc>
              <a:buClr>
                <a:srgbClr val="339966"/>
              </a:buClr>
            </a:pPr>
            <a:r>
              <a:rPr lang="zh-CN" b="1" dirty="0">
                <a:latin typeface="华文中宋" panose="02010600040101010101" pitchFamily="2" charset="-122"/>
                <a:ea typeface="华文中宋" panose="02010600040101010101" pitchFamily="2" charset="-122"/>
              </a:rPr>
              <a:t>没有效率：一些资源没有充分利用（比如，工人失业，厂房闲置等）</a:t>
            </a:r>
          </a:p>
          <a:p>
            <a:pPr marL="0" indent="0">
              <a:buFont typeface="Wingdings" pitchFamily="2" charset="2"/>
              <a:buNone/>
            </a:pPr>
            <a:r>
              <a:rPr lang="zh-CN" b="1" dirty="0">
                <a:latin typeface="华文中宋" panose="02010600040101010101" pitchFamily="2" charset="-122"/>
                <a:ea typeface="华文中宋" panose="02010600040101010101" pitchFamily="2" charset="-122"/>
              </a:rPr>
              <a:t>在生产可能性边界以外的点（G）</a:t>
            </a:r>
          </a:p>
          <a:p>
            <a:pPr marL="511175" lvl="1" indent="-288925">
              <a:lnSpc>
                <a:spcPct val="105000"/>
              </a:lnSpc>
              <a:buClr>
                <a:srgbClr val="339966"/>
              </a:buClr>
            </a:pPr>
            <a:r>
              <a:rPr lang="zh-CN" b="1" dirty="0">
                <a:latin typeface="华文中宋" panose="02010600040101010101" pitchFamily="2" charset="-122"/>
                <a:ea typeface="华文中宋" panose="02010600040101010101" pitchFamily="2" charset="-122"/>
              </a:rPr>
              <a:t>不能达到</a:t>
            </a: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02352"/>
            <a:ext cx="8991600" cy="175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Rectangle 2"/>
          <p:cNvSpPr>
            <a:spLocks noGrp="1" noChangeArrowheads="1"/>
          </p:cNvSpPr>
          <p:nvPr>
            <p:ph type="body" idx="1"/>
          </p:nvPr>
        </p:nvSpPr>
        <p:spPr>
          <a:xfrm>
            <a:off x="3031235" y="1191768"/>
            <a:ext cx="5893309" cy="2301240"/>
          </a:xfrm>
        </p:spPr>
        <p:txBody>
          <a:bodyPr/>
          <a:lstStyle/>
          <a:p>
            <a:pPr marL="628650" lvl="1" indent="-457200">
              <a:lnSpc>
                <a:spcPct val="90000"/>
              </a:lnSpc>
              <a:spcBef>
                <a:spcPct val="20000"/>
              </a:spcBef>
              <a:buClr>
                <a:schemeClr val="accent2"/>
              </a:buClr>
              <a:buSzPct val="65000"/>
              <a:buBlip>
                <a:blip r:embed="rId3"/>
              </a:buBlip>
            </a:pPr>
            <a:r>
              <a:rPr lang="zh-CN" altLang="en-US" sz="2800" b="1" kern="1200" dirty="0">
                <a:latin typeface="Times New Roman" pitchFamily="18" charset="0"/>
                <a:ea typeface="华文中宋" pitchFamily="2" charset="-122"/>
                <a:cs typeface="+mn-cs"/>
                <a:sym typeface="Arial" charset="0"/>
              </a:rPr>
              <a:t>经济学的用途</a:t>
            </a:r>
          </a:p>
          <a:p>
            <a:pPr marL="457200" lvl="1" indent="-285750">
              <a:lnSpc>
                <a:spcPct val="90000"/>
              </a:lnSpc>
              <a:spcBef>
                <a:spcPct val="20000"/>
              </a:spcBef>
              <a:buClr>
                <a:schemeClr val="tx1"/>
              </a:buClr>
              <a:buSzPct val="75000"/>
              <a:buBlip>
                <a:blip r:embed="rId4"/>
              </a:buBlip>
            </a:pPr>
            <a:r>
              <a:rPr lang="zh-CN" altLang="en-US" sz="2800" b="1" kern="1200" dirty="0">
                <a:latin typeface="Times New Roman" pitchFamily="18" charset="0"/>
                <a:ea typeface="华文中宋" pitchFamily="2" charset="-122"/>
                <a:cs typeface="+mn-cs"/>
                <a:sym typeface="Arial" charset="0"/>
              </a:rPr>
              <a:t>帮助决策者高效率地配置所拥有的资源</a:t>
            </a:r>
          </a:p>
          <a:p>
            <a:pPr marL="457200" lvl="1" indent="-285750">
              <a:lnSpc>
                <a:spcPct val="90000"/>
              </a:lnSpc>
              <a:spcBef>
                <a:spcPct val="20000"/>
              </a:spcBef>
              <a:buClr>
                <a:schemeClr val="tx1"/>
              </a:buClr>
              <a:buSzPct val="75000"/>
              <a:buBlip>
                <a:blip r:embed="rId4"/>
              </a:buBlip>
            </a:pPr>
            <a:r>
              <a:rPr lang="zh-CN" altLang="en-US" sz="2800" b="1" kern="1200" dirty="0">
                <a:latin typeface="Times New Roman" pitchFamily="18" charset="0"/>
                <a:ea typeface="华文中宋" pitchFamily="2" charset="-122"/>
                <a:cs typeface="+mn-cs"/>
                <a:sym typeface="Arial" charset="0"/>
              </a:rPr>
              <a:t>帮助决策者规划、选择和评价公司战略和政府政策</a:t>
            </a:r>
            <a:r>
              <a:rPr lang="zh-CN" altLang="en-US" sz="2800" b="1" kern="1200" dirty="0">
                <a:latin typeface="Times New Roman" pitchFamily="18" charset="0"/>
                <a:ea typeface="华文中宋" pitchFamily="2" charset="-122"/>
                <a:cs typeface="+mn-cs"/>
              </a:rPr>
              <a:t>  </a:t>
            </a:r>
          </a:p>
          <a:p>
            <a:pPr lvl="1" indent="0">
              <a:lnSpc>
                <a:spcPct val="80000"/>
              </a:lnSpc>
              <a:buClr>
                <a:schemeClr val="accent2"/>
              </a:buClr>
            </a:pPr>
            <a:endParaRPr lang="en-US" altLang="zh-CN" dirty="0">
              <a:ea typeface="宋体" charset="-122"/>
            </a:endParaRPr>
          </a:p>
        </p:txBody>
      </p:sp>
      <p:pic>
        <p:nvPicPr>
          <p:cNvPr id="26627" name="Picture 3" descr="BD04912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174" y="1054608"/>
            <a:ext cx="25876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4"/>
          <p:cNvSpPr txBox="1">
            <a:spLocks noChangeArrowheads="1"/>
          </p:cNvSpPr>
          <p:nvPr/>
        </p:nvSpPr>
        <p:spPr bwMode="auto">
          <a:xfrm>
            <a:off x="609600" y="3576002"/>
            <a:ext cx="8153400" cy="14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har char="•"/>
              <a:defRPr sz="2400" b="1">
                <a:solidFill>
                  <a:srgbClr val="8B037E"/>
                </a:solidFill>
                <a:latin typeface="Arial" charset="0"/>
              </a:defRPr>
            </a:lvl1pPr>
            <a:lvl2pPr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eaLnBrk="1" hangingPunct="1">
              <a:lnSpc>
                <a:spcPct val="90000"/>
              </a:lnSpc>
              <a:buClr>
                <a:schemeClr val="accent2"/>
              </a:buClr>
              <a:buSzPct val="65000"/>
              <a:buFont typeface="Wingdings" pitchFamily="2" charset="2"/>
              <a:buBlip>
                <a:blip r:embed="rId3"/>
              </a:buBlip>
            </a:pPr>
            <a:r>
              <a:rPr lang="zh-CN" altLang="en-US" sz="2800" dirty="0">
                <a:solidFill>
                  <a:schemeClr val="tx1"/>
                </a:solidFill>
                <a:latin typeface="Times New Roman" pitchFamily="18" charset="0"/>
                <a:ea typeface="华文中宋" pitchFamily="2" charset="-122"/>
              </a:rPr>
              <a:t>  经济学是指导人们做出合理选择的科学</a:t>
            </a:r>
          </a:p>
          <a:p>
            <a:pPr lvl="1" eaLnBrk="1" hangingPunct="1">
              <a:lnSpc>
                <a:spcPct val="90000"/>
              </a:lnSpc>
              <a:spcBef>
                <a:spcPct val="20000"/>
              </a:spcBef>
              <a:spcAft>
                <a:spcPct val="0"/>
              </a:spcAft>
              <a:buClr>
                <a:schemeClr val="tx1"/>
              </a:buClr>
              <a:buSzPct val="75000"/>
              <a:buFont typeface="Arial" charset="0"/>
              <a:buBlip>
                <a:blip r:embed="rId4"/>
              </a:buBlip>
            </a:pPr>
            <a:r>
              <a:rPr lang="zh-CN" altLang="en-US" sz="2800" dirty="0">
                <a:latin typeface="Times New Roman" pitchFamily="18" charset="0"/>
                <a:ea typeface="华文中宋" pitchFamily="2" charset="-122"/>
              </a:rPr>
              <a:t>选择所凭借的原则就是</a:t>
            </a:r>
            <a:r>
              <a:rPr lang="zh-CN" altLang="en-US" sz="2800" dirty="0">
                <a:solidFill>
                  <a:srgbClr val="0033CC"/>
                </a:solidFill>
                <a:latin typeface="Times New Roman" pitchFamily="18" charset="0"/>
                <a:ea typeface="华文中宋" pitchFamily="2" charset="-122"/>
              </a:rPr>
              <a:t>经济学的基本原理</a:t>
            </a:r>
          </a:p>
          <a:p>
            <a:pPr lvl="1" eaLnBrk="1" hangingPunct="1">
              <a:lnSpc>
                <a:spcPct val="90000"/>
              </a:lnSpc>
              <a:spcBef>
                <a:spcPct val="20000"/>
              </a:spcBef>
              <a:spcAft>
                <a:spcPct val="0"/>
              </a:spcAft>
              <a:buClr>
                <a:schemeClr val="tx1"/>
              </a:buClr>
              <a:buSzPct val="75000"/>
              <a:buFont typeface="Arial" charset="0"/>
              <a:buBlip>
                <a:blip r:embed="rId4"/>
              </a:buBlip>
            </a:pPr>
            <a:r>
              <a:rPr lang="zh-CN" altLang="en-US" sz="2800" dirty="0">
                <a:latin typeface="Times New Roman" pitchFamily="18" charset="0"/>
                <a:ea typeface="华文中宋" pitchFamily="2" charset="-122"/>
              </a:rPr>
              <a:t>为选择而进行的分析就是</a:t>
            </a:r>
            <a:r>
              <a:rPr lang="zh-CN" altLang="en-US" sz="2800" dirty="0">
                <a:solidFill>
                  <a:srgbClr val="0033CC"/>
                </a:solidFill>
                <a:latin typeface="Times New Roman" pitchFamily="18" charset="0"/>
                <a:ea typeface="华文中宋" pitchFamily="2" charset="-122"/>
              </a:rPr>
              <a:t>经济学的基本方法</a:t>
            </a:r>
          </a:p>
        </p:txBody>
      </p:sp>
      <p:sp>
        <p:nvSpPr>
          <p:cNvPr id="24581" name="Rectangle 5"/>
          <p:cNvSpPr>
            <a:spLocks noGrp="1" noChangeArrowheads="1"/>
          </p:cNvSpPr>
          <p:nvPr/>
        </p:nvSpPr>
        <p:spPr bwMode="auto">
          <a:xfrm>
            <a:off x="304800" y="152400"/>
            <a:ext cx="8229600" cy="90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b="1">
                <a:solidFill>
                  <a:srgbClr val="8B037E"/>
                </a:solidFill>
                <a:latin typeface="Arial" charset="0"/>
              </a:defRPr>
            </a:lvl1pPr>
            <a:lvl2pPr marL="742950" indent="-285750" eaLnBrk="0" hangingPunct="0">
              <a:spcBef>
                <a:spcPct val="25000"/>
              </a:spcBef>
              <a:spcAft>
                <a:spcPct val="25000"/>
              </a:spcAft>
              <a:buClr>
                <a:srgbClr val="FF0000"/>
              </a:buClr>
              <a:buFont typeface="Wingdings" pitchFamily="2" charset="2"/>
              <a:buChar char="–"/>
              <a:defRPr sz="2400" b="1">
                <a:solidFill>
                  <a:schemeClr val="tx1"/>
                </a:solidFill>
                <a:latin typeface="Arial" charset="0"/>
              </a:defRPr>
            </a:lvl2pPr>
            <a:lvl3pPr marL="1143000" indent="-228600" eaLnBrk="0" hangingPunct="0">
              <a:spcBef>
                <a:spcPct val="20000"/>
              </a:spcBef>
              <a:buFont typeface="Wingdings" pitchFamily="2" charset="2"/>
              <a:buChar char="•"/>
              <a:defRPr sz="2000" b="1">
                <a:solidFill>
                  <a:schemeClr val="tx1"/>
                </a:solidFill>
                <a:latin typeface="Arial" charset="0"/>
              </a:defRPr>
            </a:lvl3pPr>
            <a:lvl4pPr marL="1600200" indent="-228600" eaLnBrk="0" hangingPunct="0">
              <a:spcBef>
                <a:spcPct val="20000"/>
              </a:spcBef>
              <a:buFont typeface="Wingdings" pitchFamily="2" charset="2"/>
              <a:buChar char="–"/>
              <a:defRPr sz="2000" b="1">
                <a:solidFill>
                  <a:schemeClr val="tx1"/>
                </a:solidFill>
                <a:latin typeface="Gill Sans MT" pitchFamily="34" charset="0"/>
              </a:defRPr>
            </a:lvl4pPr>
            <a:lvl5pPr marL="2057400" indent="-228600" eaLnBrk="0" hangingPunct="0">
              <a:spcBef>
                <a:spcPct val="20000"/>
              </a:spcBef>
              <a:buFont typeface="Wingdings" pitchFamily="2" charset="2"/>
              <a:buChar char="»"/>
              <a:defRPr sz="2000" b="1">
                <a:solidFill>
                  <a:schemeClr val="tx1"/>
                </a:solidFill>
                <a:latin typeface="Gill Sans MT" pitchFamily="34" charset="0"/>
              </a:defRPr>
            </a:lvl5pPr>
            <a:lvl6pPr marL="25146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6pPr>
            <a:lvl7pPr marL="29718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7pPr>
            <a:lvl8pPr marL="34290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8pPr>
            <a:lvl9pPr marL="3886200" indent="-228600" eaLnBrk="0" fontAlgn="base" hangingPunct="0">
              <a:spcBef>
                <a:spcPct val="20000"/>
              </a:spcBef>
              <a:spcAft>
                <a:spcPct val="0"/>
              </a:spcAft>
              <a:buFont typeface="Wingdings" pitchFamily="2" charset="2"/>
              <a:buChar char="»"/>
              <a:defRPr sz="2000" b="1">
                <a:solidFill>
                  <a:schemeClr val="tx1"/>
                </a:solidFill>
                <a:latin typeface="Gill Sans MT" pitchFamily="34" charset="0"/>
              </a:defRPr>
            </a:lvl9pPr>
          </a:lstStyle>
          <a:p>
            <a:pPr algn="ctr" eaLnBrk="1" hangingPunct="1">
              <a:spcBef>
                <a:spcPct val="0"/>
              </a:spcBef>
              <a:buFontTx/>
              <a:buNone/>
            </a:pPr>
            <a:r>
              <a:rPr lang="zh-CN" altLang="en-US" sz="3800" dirty="0">
                <a:solidFill>
                  <a:srgbClr val="333399"/>
                </a:solidFill>
                <a:latin typeface="+mj-lt"/>
                <a:ea typeface="宋体" charset="-122"/>
                <a:cs typeface="+mj-cs"/>
                <a:sym typeface="Arial" charset="0"/>
              </a:rPr>
              <a:t>什么是经济学？</a:t>
            </a:r>
          </a:p>
        </p:txBody>
      </p:sp>
      <p:sp>
        <p:nvSpPr>
          <p:cNvPr id="2" name="矩形 1"/>
          <p:cNvSpPr/>
          <p:nvPr/>
        </p:nvSpPr>
        <p:spPr>
          <a:xfrm>
            <a:off x="0" y="5318986"/>
            <a:ext cx="8924544" cy="1034129"/>
          </a:xfrm>
          <a:prstGeom prst="rect">
            <a:avLst/>
          </a:prstGeom>
        </p:spPr>
        <p:txBody>
          <a:bodyPr wrap="square">
            <a:spAutoFit/>
          </a:bodyPr>
          <a:lstStyle/>
          <a:p>
            <a:pPr lvl="1" indent="0" eaLnBrk="1" hangingPunct="1">
              <a:lnSpc>
                <a:spcPct val="110000"/>
              </a:lnSpc>
              <a:spcBef>
                <a:spcPts val="1200"/>
              </a:spcBef>
              <a:spcAft>
                <a:spcPts val="600"/>
              </a:spcAft>
              <a:buNone/>
            </a:pPr>
            <a:r>
              <a:rPr lang="zh-CN" altLang="en-US" sz="2400" b="1" dirty="0">
                <a:solidFill>
                  <a:schemeClr val="bg1"/>
                </a:solidFill>
                <a:latin typeface="华文楷体" panose="02010600040101010101" pitchFamily="2" charset="-122"/>
                <a:ea typeface="华文楷体" panose="02010600040101010101" pitchFamily="2" charset="-122"/>
              </a:rPr>
              <a:t>只要这世界上还有愚昧和困苦，那么，经济学就不会是无益的。</a:t>
            </a:r>
            <a:endParaRPr lang="en-US" altLang="zh-CN" sz="2400" b="1" dirty="0">
              <a:solidFill>
                <a:schemeClr val="bg1"/>
              </a:solidFill>
              <a:latin typeface="华文楷体" panose="02010600040101010101" pitchFamily="2" charset="-122"/>
              <a:ea typeface="华文楷体" panose="02010600040101010101" pitchFamily="2" charset="-122"/>
            </a:endParaRPr>
          </a:p>
          <a:p>
            <a:pPr lvl="1" indent="0" algn="r" eaLnBrk="1" hangingPunct="1">
              <a:lnSpc>
                <a:spcPct val="110000"/>
              </a:lnSpc>
              <a:spcBef>
                <a:spcPts val="1200"/>
              </a:spcBef>
              <a:spcAft>
                <a:spcPts val="600"/>
              </a:spcAft>
              <a:buNone/>
            </a:pPr>
            <a:r>
              <a:rPr lang="en-US" altLang="zh-CN" b="1" dirty="0">
                <a:solidFill>
                  <a:schemeClr val="bg1"/>
                </a:solidFill>
                <a:latin typeface="华文楷体" panose="02010600040101010101" pitchFamily="2" charset="-122"/>
                <a:ea typeface="华文楷体" panose="02010600040101010101" pitchFamily="2" charset="-122"/>
              </a:rPr>
              <a:t>——《</a:t>
            </a:r>
            <a:r>
              <a:rPr lang="zh-CN" altLang="en-US" b="1" dirty="0">
                <a:solidFill>
                  <a:schemeClr val="bg1"/>
                </a:solidFill>
                <a:latin typeface="华文楷体" panose="02010600040101010101" pitchFamily="2" charset="-122"/>
                <a:ea typeface="华文楷体" panose="02010600040101010101" pitchFamily="2" charset="-122"/>
              </a:rPr>
              <a:t>悲惨世界</a:t>
            </a:r>
            <a:r>
              <a:rPr lang="en-US" altLang="zh-CN" b="1" dirty="0">
                <a:solidFill>
                  <a:schemeClr val="bg1"/>
                </a:solidFill>
                <a:latin typeface="华文楷体" panose="02010600040101010101" pitchFamily="2" charset="-122"/>
                <a:ea typeface="华文楷体" panose="02010600040101010101" pitchFamily="2" charset="-122"/>
              </a:rPr>
              <a:t>》</a:t>
            </a:r>
            <a:r>
              <a:rPr lang="zh-CN" altLang="en-US" b="1" dirty="0">
                <a:solidFill>
                  <a:schemeClr val="bg1"/>
                </a:solidFill>
                <a:latin typeface="华文楷体" panose="02010600040101010101" pitchFamily="2" charset="-122"/>
                <a:ea typeface="华文楷体" panose="02010600040101010101" pitchFamily="2" charset="-122"/>
              </a:rPr>
              <a:t>卷首语</a:t>
            </a:r>
            <a:endParaRPr lang="en-US" altLang="zh-CN"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00406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626">
                                            <p:txEl>
                                              <p:pRg st="0" end="0"/>
                                            </p:txEl>
                                          </p:spTgt>
                                        </p:tgtEl>
                                        <p:attrNameLst>
                                          <p:attrName>style.visibility</p:attrName>
                                        </p:attrNameLst>
                                      </p:cBhvr>
                                      <p:to>
                                        <p:strVal val="visible"/>
                                      </p:to>
                                    </p:set>
                                    <p:anim calcmode="lin" valueType="num">
                                      <p:cBhvr additive="base">
                                        <p:cTn id="11" dur="500" fill="hold"/>
                                        <p:tgtEl>
                                          <p:spTgt spid="2662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62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626">
                                            <p:txEl>
                                              <p:pRg st="1" end="1"/>
                                            </p:txEl>
                                          </p:spTgt>
                                        </p:tgtEl>
                                        <p:attrNameLst>
                                          <p:attrName>style.visibility</p:attrName>
                                        </p:attrNameLst>
                                      </p:cBhvr>
                                      <p:to>
                                        <p:strVal val="visible"/>
                                      </p:to>
                                    </p:set>
                                    <p:anim calcmode="lin" valueType="num">
                                      <p:cBhvr additive="base">
                                        <p:cTn id="15" dur="500" fill="hold"/>
                                        <p:tgtEl>
                                          <p:spTgt spid="2662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662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6626">
                                            <p:txEl>
                                              <p:pRg st="2" end="2"/>
                                            </p:txEl>
                                          </p:spTgt>
                                        </p:tgtEl>
                                        <p:attrNameLst>
                                          <p:attrName>style.visibility</p:attrName>
                                        </p:attrNameLst>
                                      </p:cBhvr>
                                      <p:to>
                                        <p:strVal val="visible"/>
                                      </p:to>
                                    </p:set>
                                    <p:anim calcmode="lin" valueType="num">
                                      <p:cBhvr additive="base">
                                        <p:cTn id="19" dur="500" fill="hold"/>
                                        <p:tgtEl>
                                          <p:spTgt spid="2662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628"/>
                                        </p:tgtEl>
                                        <p:attrNameLst>
                                          <p:attrName>style.visibility</p:attrName>
                                        </p:attrNameLst>
                                      </p:cBhvr>
                                      <p:to>
                                        <p:strVal val="visible"/>
                                      </p:to>
                                    </p:set>
                                    <p:anim calcmode="lin" valueType="num">
                                      <p:cBhvr additive="base">
                                        <p:cTn id="25" dur="500" fill="hold"/>
                                        <p:tgtEl>
                                          <p:spTgt spid="26628"/>
                                        </p:tgtEl>
                                        <p:attrNameLst>
                                          <p:attrName>ppt_x</p:attrName>
                                        </p:attrNameLst>
                                      </p:cBhvr>
                                      <p:tavLst>
                                        <p:tav tm="0">
                                          <p:val>
                                            <p:strVal val="0-#ppt_w/2"/>
                                          </p:val>
                                        </p:tav>
                                        <p:tav tm="100000">
                                          <p:val>
                                            <p:strVal val="#ppt_x"/>
                                          </p:val>
                                        </p:tav>
                                      </p:tavLst>
                                    </p:anim>
                                    <p:anim calcmode="lin" valueType="num">
                                      <p:cBhvr additive="base">
                                        <p:cTn id="26" dur="500" fill="hold"/>
                                        <p:tgtEl>
                                          <p:spTgt spid="266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autoUpdateAnimBg="0"/>
      <p:bldP spid="2662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p>
        </p:txBody>
      </p:sp>
      <p:sp>
        <p:nvSpPr>
          <p:cNvPr id="6" name="灯片编号占位符 2"/>
          <p:cNvSpPr>
            <a:spLocks noGrp="1"/>
          </p:cNvSpPr>
          <p:nvPr>
            <p:ph type="sldNum" sz="quarter" idx="11"/>
          </p:nvPr>
        </p:nvSpPr>
        <p:spPr/>
        <p:txBody>
          <a:bodyPr/>
          <a:lstStyle/>
          <a:p>
            <a:fld id="{9C1AEA4E-976D-434E-A7C6-13F99028F006}" type="slidenum">
              <a:rPr lang="en-US" altLang="zh-CN"/>
              <a:pPr/>
              <a:t>59</a:t>
            </a:fld>
            <a:endParaRPr lang="en-US" altLang="zh-CN"/>
          </a:p>
        </p:txBody>
      </p:sp>
      <p:sp>
        <p:nvSpPr>
          <p:cNvPr id="32770" name="Rectangle 2"/>
          <p:cNvSpPr>
            <a:spLocks noGrp="1" noChangeArrowheads="1"/>
          </p:cNvSpPr>
          <p:nvPr>
            <p:ph type="title" idx="4294967295"/>
          </p:nvPr>
        </p:nvSpPr>
        <p:spPr>
          <a:xfrm>
            <a:off x="457200" y="223838"/>
            <a:ext cx="7847013" cy="677862"/>
          </a:xfrm>
        </p:spPr>
        <p:txBody>
          <a:bodyPr/>
          <a:lstStyle/>
          <a:p>
            <a:r>
              <a:rPr lang="zh-CN" sz="3600" dirty="0">
                <a:ea typeface="宋体" pitchFamily="2" charset="-122"/>
              </a:rPr>
              <a:t>生产可能性边界与机会成本</a:t>
            </a:r>
          </a:p>
        </p:txBody>
      </p:sp>
      <p:sp>
        <p:nvSpPr>
          <p:cNvPr id="32771" name="Rectangle 3"/>
          <p:cNvSpPr>
            <a:spLocks noGrp="1" noChangeArrowheads="1"/>
          </p:cNvSpPr>
          <p:nvPr>
            <p:ph type="body" idx="4294967295"/>
          </p:nvPr>
        </p:nvSpPr>
        <p:spPr>
          <a:xfrm>
            <a:off x="373063" y="1008063"/>
            <a:ext cx="8313737" cy="1108075"/>
          </a:xfrm>
        </p:spPr>
        <p:txBody>
          <a:bodyPr/>
          <a:lstStyle/>
          <a:p>
            <a:pPr marL="0" indent="0">
              <a:buNone/>
            </a:pPr>
            <a:r>
              <a:rPr lang="en-US" altLang="zh-CN" b="1" kern="1200" dirty="0">
                <a:latin typeface="华文中宋" panose="02010600040101010101" pitchFamily="2" charset="-122"/>
                <a:ea typeface="华文中宋" panose="02010600040101010101" pitchFamily="2" charset="-122"/>
              </a:rPr>
              <a:t>   </a:t>
            </a:r>
            <a:r>
              <a:rPr lang="zh-CN" b="1" kern="1200" dirty="0">
                <a:latin typeface="华文中宋" panose="02010600040101010101" pitchFamily="2" charset="-122"/>
                <a:ea typeface="华文中宋" panose="02010600040101010101" pitchFamily="2" charset="-122"/>
              </a:rPr>
              <a:t>复习：机会成本是为了得到某种东西所必须放弃的东西</a:t>
            </a:r>
          </a:p>
        </p:txBody>
      </p:sp>
      <p:sp>
        <p:nvSpPr>
          <p:cNvPr id="32772" name="Rectangle 5"/>
          <p:cNvSpPr>
            <a:spLocks noChangeArrowheads="1"/>
          </p:cNvSpPr>
          <p:nvPr/>
        </p:nvSpPr>
        <p:spPr bwMode="auto">
          <a:xfrm>
            <a:off x="379413" y="2112963"/>
            <a:ext cx="8229600" cy="3711575"/>
          </a:xfrm>
          <a:prstGeom prst="rect">
            <a:avLst/>
          </a:prstGeom>
          <a:noFill/>
          <a:ln w="9525">
            <a:noFill/>
            <a:miter lim="800000"/>
            <a:headEnd/>
            <a:tailEnd/>
          </a:ln>
        </p:spPr>
        <p:txBody>
          <a:bodyPr/>
          <a:lstStyle/>
          <a:p>
            <a:pPr marL="342900" indent="-342900">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沿着生产可能性边界移动意味着将资源（比如劳动）从一种物品的生产转移到另一种物品的生产中</a:t>
            </a:r>
          </a:p>
          <a:p>
            <a:pPr marL="342900" indent="-342900">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社会面临权衡取舍：得到更多的一种物品需要以更少的另一种物品为代价</a:t>
            </a:r>
          </a:p>
          <a:p>
            <a:pPr marL="342900" indent="-342900">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生产可能性边界的斜率告诉我们以一种物品来衡量另一种物品的机会成本</a:t>
            </a:r>
            <a:endParaRPr lang="zh-CN" altLang="en-US" sz="2800" b="1" dirty="0">
              <a:latin typeface="华文中宋" panose="02010600040101010101" pitchFamily="2" charset="-122"/>
              <a:ea typeface="华文中宋" panose="020106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wipe(left)">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2">
                                            <p:txEl>
                                              <p:pRg st="0" end="0"/>
                                            </p:txEl>
                                          </p:spTgt>
                                        </p:tgtEl>
                                        <p:attrNameLst>
                                          <p:attrName>style.visibility</p:attrName>
                                        </p:attrNameLst>
                                      </p:cBhvr>
                                      <p:to>
                                        <p:strVal val="visible"/>
                                      </p:to>
                                    </p:set>
                                    <p:animEffect transition="in" filter="wipe(left)">
                                      <p:cBhvr>
                                        <p:cTn id="12" dur="500"/>
                                        <p:tgtEl>
                                          <p:spTgt spid="327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2">
                                            <p:txEl>
                                              <p:pRg st="1" end="1"/>
                                            </p:txEl>
                                          </p:spTgt>
                                        </p:tgtEl>
                                        <p:attrNameLst>
                                          <p:attrName>style.visibility</p:attrName>
                                        </p:attrNameLst>
                                      </p:cBhvr>
                                      <p:to>
                                        <p:strVal val="visible"/>
                                      </p:to>
                                    </p:set>
                                    <p:animEffect transition="in" filter="wipe(left)">
                                      <p:cBhvr>
                                        <p:cTn id="17" dur="500"/>
                                        <p:tgtEl>
                                          <p:spTgt spid="327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2">
                                            <p:txEl>
                                              <p:pRg st="2" end="2"/>
                                            </p:txEl>
                                          </p:spTgt>
                                        </p:tgtEl>
                                        <p:attrNameLst>
                                          <p:attrName>style.visibility</p:attrName>
                                        </p:attrNameLst>
                                      </p:cBhvr>
                                      <p:to>
                                        <p:strVal val="visible"/>
                                      </p:to>
                                    </p:set>
                                    <p:animEffect transition="in" filter="wipe(left)">
                                      <p:cBhvr>
                                        <p:cTn id="22" dur="500"/>
                                        <p:tgtEl>
                                          <p:spTgt spid="327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bldLvl="5" autoUpdateAnimBg="0"/>
      <p:bldP spid="32772" grpId="0" build="p" bldLvl="5"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页脚占位符 1"/>
          <p:cNvSpPr>
            <a:spLocks noGrp="1"/>
          </p:cNvSpPr>
          <p:nvPr>
            <p:ph type="ftr" sz="quarter" idx="10"/>
          </p:nvPr>
        </p:nvSpPr>
        <p:spPr/>
        <p:txBody>
          <a:bodyPr/>
          <a:lstStyle/>
          <a:p>
            <a:r>
              <a:rPr lang="zh-CN" altLang="en-US" dirty="0"/>
              <a:t>经济学的基本模型</a:t>
            </a:r>
          </a:p>
        </p:txBody>
      </p:sp>
      <p:sp>
        <p:nvSpPr>
          <p:cNvPr id="19" name="灯片编号占位符 2"/>
          <p:cNvSpPr>
            <a:spLocks noGrp="1"/>
          </p:cNvSpPr>
          <p:nvPr>
            <p:ph type="sldNum" sz="quarter" idx="11"/>
          </p:nvPr>
        </p:nvSpPr>
        <p:spPr/>
        <p:txBody>
          <a:bodyPr/>
          <a:lstStyle/>
          <a:p>
            <a:fld id="{0E36BA61-A4E9-4C3C-883C-11526F545169}" type="slidenum">
              <a:rPr lang="en-US" altLang="zh-CN"/>
              <a:pPr/>
              <a:t>60</a:t>
            </a:fld>
            <a:endParaRPr lang="en-US" altLang="zh-CN"/>
          </a:p>
        </p:txBody>
      </p:sp>
      <p:sp>
        <p:nvSpPr>
          <p:cNvPr id="33794" name="Rectangle 2"/>
          <p:cNvSpPr>
            <a:spLocks noGrp="1" noChangeArrowheads="1"/>
          </p:cNvSpPr>
          <p:nvPr>
            <p:ph type="title" idx="4294967295"/>
          </p:nvPr>
        </p:nvSpPr>
        <p:spPr>
          <a:xfrm>
            <a:off x="457200" y="223838"/>
            <a:ext cx="8229600" cy="677862"/>
          </a:xfrm>
        </p:spPr>
        <p:txBody>
          <a:bodyPr/>
          <a:lstStyle/>
          <a:p>
            <a:r>
              <a:rPr lang="zh-CN" sz="3600" dirty="0">
                <a:ea typeface="宋体" pitchFamily="2" charset="-122"/>
              </a:rPr>
              <a:t>生产可能性边界与机会成本</a:t>
            </a:r>
          </a:p>
        </p:txBody>
      </p:sp>
      <p:sp>
        <p:nvSpPr>
          <p:cNvPr id="33795" name="Rectangle 3"/>
          <p:cNvSpPr>
            <a:spLocks noGrp="1" noChangeArrowheads="1"/>
          </p:cNvSpPr>
          <p:nvPr>
            <p:ph type="body" idx="4294967295"/>
          </p:nvPr>
        </p:nvSpPr>
        <p:spPr>
          <a:xfrm>
            <a:off x="5946775" y="1046163"/>
            <a:ext cx="2894013" cy="3059112"/>
          </a:xfrm>
        </p:spPr>
        <p:txBody>
          <a:bodyPr/>
          <a:lstStyle/>
          <a:p>
            <a:pPr marL="0" indent="0">
              <a:buClr>
                <a:srgbClr val="00B85C"/>
              </a:buClr>
              <a:buNone/>
            </a:pPr>
            <a:r>
              <a:rPr lang="zh-CN" b="1" kern="1200" dirty="0">
                <a:latin typeface="华文中宋" panose="02010600040101010101" pitchFamily="2" charset="-122"/>
                <a:ea typeface="华文中宋" panose="02010600040101010101" pitchFamily="2" charset="-122"/>
              </a:rPr>
              <a:t>直线的斜率等于直线的横坐标向右移动一个单位时，直线的纵坐标变化的大小</a:t>
            </a:r>
          </a:p>
        </p:txBody>
      </p:sp>
      <p:grpSp>
        <p:nvGrpSpPr>
          <p:cNvPr id="2" name="Group 4"/>
          <p:cNvGrpSpPr>
            <a:grpSpLocks/>
          </p:cNvGrpSpPr>
          <p:nvPr/>
        </p:nvGrpSpPr>
        <p:grpSpPr bwMode="auto">
          <a:xfrm>
            <a:off x="336550" y="1098550"/>
            <a:ext cx="5559425" cy="5189538"/>
            <a:chOff x="0" y="0"/>
            <a:chExt cx="3502" cy="3269"/>
          </a:xfrm>
        </p:grpSpPr>
        <p:graphicFrame>
          <p:nvGraphicFramePr>
            <p:cNvPr id="33797" name="Object 5"/>
            <p:cNvGraphicFramePr>
              <a:graphicFrameLocks noChangeAspect="1"/>
            </p:cNvGraphicFramePr>
            <p:nvPr/>
          </p:nvGraphicFramePr>
          <p:xfrm>
            <a:off x="0" y="0"/>
            <a:ext cx="3502" cy="3269"/>
          </p:xfrm>
          <a:graphic>
            <a:graphicData uri="http://schemas.openxmlformats.org/presentationml/2006/ole">
              <mc:AlternateContent xmlns:mc="http://schemas.openxmlformats.org/markup-compatibility/2006">
                <mc:Choice xmlns:v="urn:schemas-microsoft-com:vml" Requires="v">
                  <p:oleObj r:id="rId3" imgW="4762433" imgH="4533900" progId="Excel.Sheet.8">
                    <p:embed/>
                  </p:oleObj>
                </mc:Choice>
                <mc:Fallback>
                  <p:oleObj r:id="rId3" imgW="4762433" imgH="4533900" progId="Excel.Shee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02" cy="326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8" name="Line 6"/>
            <p:cNvSpPr>
              <a:spLocks noChangeShapeType="1"/>
            </p:cNvSpPr>
            <p:nvPr/>
          </p:nvSpPr>
          <p:spPr bwMode="auto">
            <a:xfrm>
              <a:off x="762" y="963"/>
              <a:ext cx="1847" cy="1600"/>
            </a:xfrm>
            <a:prstGeom prst="line">
              <a:avLst/>
            </a:prstGeom>
            <a:noFill/>
            <a:ln w="50800">
              <a:solidFill>
                <a:srgbClr val="000099"/>
              </a:solidFill>
              <a:round/>
              <a:headEnd/>
              <a:tailEnd/>
            </a:ln>
          </p:spPr>
          <p:txBody>
            <a:bodyPr/>
            <a:lstStyle/>
            <a:p>
              <a:endParaRPr lang="zh-CN" altLang="en-US"/>
            </a:p>
          </p:txBody>
        </p:sp>
      </p:grpSp>
      <p:sp>
        <p:nvSpPr>
          <p:cNvPr id="33799" name="Line 7"/>
          <p:cNvSpPr>
            <a:spLocks noChangeShapeType="1"/>
          </p:cNvSpPr>
          <p:nvPr/>
        </p:nvSpPr>
        <p:spPr bwMode="auto">
          <a:xfrm>
            <a:off x="1576388" y="2632075"/>
            <a:ext cx="565150" cy="0"/>
          </a:xfrm>
          <a:prstGeom prst="line">
            <a:avLst/>
          </a:prstGeom>
          <a:noFill/>
          <a:ln w="38100">
            <a:solidFill>
              <a:srgbClr val="990099"/>
            </a:solidFill>
            <a:round/>
            <a:headEnd/>
            <a:tailEnd type="triangle" w="lg" len="med"/>
          </a:ln>
        </p:spPr>
        <p:txBody>
          <a:bodyPr/>
          <a:lstStyle/>
          <a:p>
            <a:endParaRPr lang="zh-CN" altLang="en-US"/>
          </a:p>
        </p:txBody>
      </p:sp>
      <p:sp>
        <p:nvSpPr>
          <p:cNvPr id="33800" name="Line 8"/>
          <p:cNvSpPr>
            <a:spLocks noChangeShapeType="1"/>
          </p:cNvSpPr>
          <p:nvPr/>
        </p:nvSpPr>
        <p:spPr bwMode="auto">
          <a:xfrm>
            <a:off x="2116138" y="2641600"/>
            <a:ext cx="1587" cy="488950"/>
          </a:xfrm>
          <a:prstGeom prst="line">
            <a:avLst/>
          </a:prstGeom>
          <a:noFill/>
          <a:ln w="38100">
            <a:solidFill>
              <a:srgbClr val="00CC00"/>
            </a:solidFill>
            <a:round/>
            <a:headEnd/>
            <a:tailEnd type="triangle" w="lg" len="med"/>
          </a:ln>
        </p:spPr>
        <p:txBody>
          <a:bodyPr/>
          <a:lstStyle/>
          <a:p>
            <a:endParaRPr lang="zh-CN" altLang="en-US"/>
          </a:p>
        </p:txBody>
      </p:sp>
      <p:sp>
        <p:nvSpPr>
          <p:cNvPr id="33801" name="Text Box 9"/>
          <p:cNvSpPr txBox="1">
            <a:spLocks noChangeArrowheads="1"/>
          </p:cNvSpPr>
          <p:nvPr/>
        </p:nvSpPr>
        <p:spPr bwMode="auto">
          <a:xfrm>
            <a:off x="3173413" y="1727200"/>
            <a:ext cx="1195387" cy="473075"/>
          </a:xfrm>
          <a:prstGeom prst="rect">
            <a:avLst/>
          </a:prstGeom>
          <a:noFill/>
          <a:ln w="9525">
            <a:noFill/>
            <a:miter lim="800000"/>
            <a:headEnd/>
            <a:tailEnd/>
          </a:ln>
        </p:spPr>
        <p:txBody>
          <a:bodyPr>
            <a:spAutoFit/>
          </a:bodyPr>
          <a:lstStyle/>
          <a:p>
            <a:pPr algn="ctr">
              <a:spcBef>
                <a:spcPct val="50000"/>
              </a:spcBef>
            </a:pPr>
            <a:r>
              <a:rPr lang="en-US" altLang="zh-CN" sz="2500">
                <a:solidFill>
                  <a:srgbClr val="00CC00"/>
                </a:solidFill>
                <a:ea typeface="宋体" pitchFamily="2" charset="-122"/>
              </a:rPr>
              <a:t>–1000</a:t>
            </a:r>
          </a:p>
        </p:txBody>
      </p:sp>
      <p:sp>
        <p:nvSpPr>
          <p:cNvPr id="33802" name="Text Box 10"/>
          <p:cNvSpPr txBox="1">
            <a:spLocks noChangeArrowheads="1"/>
          </p:cNvSpPr>
          <p:nvPr/>
        </p:nvSpPr>
        <p:spPr bwMode="auto">
          <a:xfrm>
            <a:off x="3349625" y="2117725"/>
            <a:ext cx="930275" cy="473075"/>
          </a:xfrm>
          <a:prstGeom prst="rect">
            <a:avLst/>
          </a:prstGeom>
          <a:noFill/>
          <a:ln w="9525">
            <a:noFill/>
            <a:miter lim="800000"/>
            <a:headEnd/>
            <a:tailEnd/>
          </a:ln>
        </p:spPr>
        <p:txBody>
          <a:bodyPr>
            <a:spAutoFit/>
          </a:bodyPr>
          <a:lstStyle/>
          <a:p>
            <a:pPr algn="ctr">
              <a:spcBef>
                <a:spcPct val="50000"/>
              </a:spcBef>
            </a:pPr>
            <a:r>
              <a:rPr lang="en-US" altLang="zh-CN" sz="2500">
                <a:solidFill>
                  <a:srgbClr val="990099"/>
                </a:solidFill>
                <a:ea typeface="宋体" pitchFamily="2" charset="-122"/>
              </a:rPr>
              <a:t>100</a:t>
            </a:r>
          </a:p>
        </p:txBody>
      </p:sp>
      <p:grpSp>
        <p:nvGrpSpPr>
          <p:cNvPr id="3" name="Group 11"/>
          <p:cNvGrpSpPr>
            <a:grpSpLocks/>
          </p:cNvGrpSpPr>
          <p:nvPr/>
        </p:nvGrpSpPr>
        <p:grpSpPr bwMode="auto">
          <a:xfrm>
            <a:off x="2036763" y="1917700"/>
            <a:ext cx="2189162" cy="473075"/>
            <a:chOff x="0" y="0"/>
            <a:chExt cx="1379" cy="298"/>
          </a:xfrm>
        </p:grpSpPr>
        <p:sp>
          <p:nvSpPr>
            <p:cNvPr id="33804" name="Text Box 12"/>
            <p:cNvSpPr txBox="1">
              <a:spLocks noChangeArrowheads="1"/>
            </p:cNvSpPr>
            <p:nvPr/>
          </p:nvSpPr>
          <p:spPr bwMode="auto">
            <a:xfrm>
              <a:off x="0" y="0"/>
              <a:ext cx="772" cy="298"/>
            </a:xfrm>
            <a:prstGeom prst="rect">
              <a:avLst/>
            </a:prstGeom>
            <a:noFill/>
            <a:ln w="9525">
              <a:noFill/>
              <a:miter lim="800000"/>
              <a:headEnd/>
              <a:tailEnd/>
            </a:ln>
          </p:spPr>
          <p:txBody>
            <a:bodyPr>
              <a:spAutoFit/>
            </a:bodyPr>
            <a:lstStyle/>
            <a:p>
              <a:pPr>
                <a:spcBef>
                  <a:spcPct val="50000"/>
                </a:spcBef>
              </a:pPr>
              <a:r>
                <a:rPr lang="zh-CN" sz="2500">
                  <a:ea typeface="宋体" pitchFamily="2" charset="-122"/>
                </a:rPr>
                <a:t>斜率 =</a:t>
              </a:r>
            </a:p>
          </p:txBody>
        </p:sp>
        <p:sp>
          <p:nvSpPr>
            <p:cNvPr id="33805" name="Line 13"/>
            <p:cNvSpPr>
              <a:spLocks noChangeShapeType="1"/>
            </p:cNvSpPr>
            <p:nvPr/>
          </p:nvSpPr>
          <p:spPr bwMode="auto">
            <a:xfrm>
              <a:off x="807" y="156"/>
              <a:ext cx="572" cy="0"/>
            </a:xfrm>
            <a:prstGeom prst="line">
              <a:avLst/>
            </a:prstGeom>
            <a:noFill/>
            <a:ln w="9525">
              <a:solidFill>
                <a:schemeClr val="tx1"/>
              </a:solidFill>
              <a:round/>
              <a:headEnd/>
              <a:tailEnd/>
            </a:ln>
          </p:spPr>
          <p:txBody>
            <a:bodyPr/>
            <a:lstStyle/>
            <a:p>
              <a:endParaRPr lang="zh-CN" altLang="en-US"/>
            </a:p>
          </p:txBody>
        </p:sp>
      </p:grpSp>
      <p:sp>
        <p:nvSpPr>
          <p:cNvPr id="33806" name="Text Box 14"/>
          <p:cNvSpPr txBox="1">
            <a:spLocks noChangeArrowheads="1"/>
          </p:cNvSpPr>
          <p:nvPr/>
        </p:nvSpPr>
        <p:spPr bwMode="auto">
          <a:xfrm>
            <a:off x="4205288" y="1924050"/>
            <a:ext cx="1109662" cy="473075"/>
          </a:xfrm>
          <a:prstGeom prst="rect">
            <a:avLst/>
          </a:prstGeom>
          <a:noFill/>
          <a:ln w="9525">
            <a:noFill/>
            <a:miter lim="800000"/>
            <a:headEnd/>
            <a:tailEnd/>
          </a:ln>
        </p:spPr>
        <p:txBody>
          <a:bodyPr>
            <a:spAutoFit/>
          </a:bodyPr>
          <a:lstStyle/>
          <a:p>
            <a:pPr>
              <a:spcBef>
                <a:spcPct val="50000"/>
              </a:spcBef>
            </a:pPr>
            <a:r>
              <a:rPr lang="en-US" altLang="zh-CN" sz="2500">
                <a:ea typeface="宋体" pitchFamily="2" charset="-122"/>
              </a:rPr>
              <a:t>= –10</a:t>
            </a:r>
          </a:p>
        </p:txBody>
      </p:sp>
      <p:sp>
        <p:nvSpPr>
          <p:cNvPr id="33807" name="Rectangle 15"/>
          <p:cNvSpPr>
            <a:spLocks noChangeArrowheads="1"/>
          </p:cNvSpPr>
          <p:nvPr/>
        </p:nvSpPr>
        <p:spPr bwMode="auto">
          <a:xfrm>
            <a:off x="5969000" y="4122738"/>
            <a:ext cx="2894013" cy="1912937"/>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zh-CN" sz="2800" b="1" dirty="0">
                <a:latin typeface="华文中宋" panose="02010600040101010101" pitchFamily="2" charset="-122"/>
                <a:ea typeface="华文中宋" panose="02010600040101010101" pitchFamily="2" charset="-122"/>
              </a:rPr>
              <a:t>本图，1台电脑的机会成本是10吨小麦</a:t>
            </a:r>
          </a:p>
        </p:txBody>
      </p:sp>
      <p:sp>
        <p:nvSpPr>
          <p:cNvPr id="33808" name="Oval 16"/>
          <p:cNvSpPr>
            <a:spLocks noChangeArrowheads="1"/>
          </p:cNvSpPr>
          <p:nvPr/>
        </p:nvSpPr>
        <p:spPr bwMode="auto">
          <a:xfrm>
            <a:off x="1482725" y="2563813"/>
            <a:ext cx="141288" cy="138112"/>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
        <p:nvSpPr>
          <p:cNvPr id="33809" name="Oval 17"/>
          <p:cNvSpPr>
            <a:spLocks noChangeArrowheads="1"/>
          </p:cNvSpPr>
          <p:nvPr/>
        </p:nvSpPr>
        <p:spPr bwMode="auto">
          <a:xfrm>
            <a:off x="4408488" y="5087938"/>
            <a:ext cx="141287" cy="138112"/>
          </a:xfrm>
          <a:prstGeom prst="ellipse">
            <a:avLst/>
          </a:prstGeom>
          <a:solidFill>
            <a:srgbClr val="000099"/>
          </a:solidFill>
          <a:ln w="9525">
            <a:noFill/>
            <a:round/>
            <a:headEnd/>
            <a:tailEnd/>
          </a:ln>
        </p:spPr>
        <p:txBody>
          <a:bodyPr wrap="none" anchor="ctr"/>
          <a:lstStyle/>
          <a:p>
            <a:endParaRPr lang="zh-CN">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wipe(left)">
                                      <p:cBhvr>
                                        <p:cTn id="17" dur="500"/>
                                        <p:tgtEl>
                                          <p:spTgt spid="3379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802"/>
                                        </p:tgtEl>
                                        <p:attrNameLst>
                                          <p:attrName>style.visibility</p:attrName>
                                        </p:attrNameLst>
                                      </p:cBhvr>
                                      <p:to>
                                        <p:strVal val="visible"/>
                                      </p:to>
                                    </p:set>
                                    <p:animEffect transition="in" filter="wipe(left)">
                                      <p:cBhvr>
                                        <p:cTn id="20" dur="500"/>
                                        <p:tgtEl>
                                          <p:spTgt spid="3380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3800"/>
                                        </p:tgtEl>
                                        <p:attrNameLst>
                                          <p:attrName>style.visibility</p:attrName>
                                        </p:attrNameLst>
                                      </p:cBhvr>
                                      <p:to>
                                        <p:strVal val="visible"/>
                                      </p:to>
                                    </p:set>
                                    <p:animEffect transition="in" filter="wipe(up)">
                                      <p:cBhvr>
                                        <p:cTn id="25" dur="500"/>
                                        <p:tgtEl>
                                          <p:spTgt spid="3380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801"/>
                                        </p:tgtEl>
                                        <p:attrNameLst>
                                          <p:attrName>style.visibility</p:attrName>
                                        </p:attrNameLst>
                                      </p:cBhvr>
                                      <p:to>
                                        <p:strVal val="visible"/>
                                      </p:to>
                                    </p:set>
                                    <p:animEffect transition="in" filter="wipe(down)">
                                      <p:cBhvr>
                                        <p:cTn id="28" dur="500"/>
                                        <p:tgtEl>
                                          <p:spTgt spid="338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806"/>
                                        </p:tgtEl>
                                        <p:attrNameLst>
                                          <p:attrName>style.visibility</p:attrName>
                                        </p:attrNameLst>
                                      </p:cBhvr>
                                      <p:to>
                                        <p:strVal val="visible"/>
                                      </p:to>
                                    </p:set>
                                    <p:animEffect transition="in" filter="wipe(left)">
                                      <p:cBhvr>
                                        <p:cTn id="33" dur="500"/>
                                        <p:tgtEl>
                                          <p:spTgt spid="3380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807"/>
                                        </p:tgtEl>
                                        <p:attrNameLst>
                                          <p:attrName>style.visibility</p:attrName>
                                        </p:attrNameLst>
                                      </p:cBhvr>
                                      <p:to>
                                        <p:strVal val="visible"/>
                                      </p:to>
                                    </p:set>
                                    <p:animEffect transition="in" filter="wipe(left)">
                                      <p:cBhvr>
                                        <p:cTn id="38" dur="500"/>
                                        <p:tgtEl>
                                          <p:spTgt spid="33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5" autoUpdateAnimBg="0"/>
      <p:bldP spid="33799" grpId="0" animBg="1"/>
      <p:bldP spid="33800" grpId="0" animBg="1"/>
      <p:bldP spid="33801" grpId="0" autoUpdateAnimBg="0"/>
      <p:bldP spid="33802" grpId="0" autoUpdateAnimBg="0"/>
      <p:bldP spid="33806" grpId="0" autoUpdateAnimBg="0"/>
      <p:bldP spid="33807"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35843" name="Rectangle 4"/>
          <p:cNvSpPr>
            <a:spLocks noGrp="1" noChangeArrowheads="1"/>
          </p:cNvSpPr>
          <p:nvPr>
            <p:ph type="title"/>
          </p:nvPr>
        </p:nvSpPr>
        <p:spPr>
          <a:xfrm>
            <a:off x="587375" y="352425"/>
            <a:ext cx="8208963"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zh-CN" sz="2800" i="1" dirty="0">
                <a:solidFill>
                  <a:srgbClr val="339966"/>
                </a:solidFill>
                <a:effectLst>
                  <a:outerShdw blurRad="38100" dist="38100" dir="2700000" algn="tl">
                    <a:srgbClr val="C0C0C0"/>
                  </a:outerShdw>
                </a:effectLst>
                <a:latin typeface="Tahoma" pitchFamily="34" charset="0"/>
                <a:ea typeface="宋体" pitchFamily="2" charset="-122"/>
              </a:rPr>
              <a:t>2</a:t>
            </a:r>
            <a:r>
              <a:rPr 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生产可能性边界与机会成本</a:t>
            </a:r>
          </a:p>
        </p:txBody>
      </p:sp>
      <p:grpSp>
        <p:nvGrpSpPr>
          <p:cNvPr id="2" name="Group 4"/>
          <p:cNvGrpSpPr>
            <a:grpSpLocks/>
          </p:cNvGrpSpPr>
          <p:nvPr/>
        </p:nvGrpSpPr>
        <p:grpSpPr bwMode="auto">
          <a:xfrm>
            <a:off x="593725" y="290513"/>
            <a:ext cx="8210550" cy="1049337"/>
            <a:chOff x="0" y="0"/>
            <a:chExt cx="5000" cy="661"/>
          </a:xfrm>
        </p:grpSpPr>
        <p:sp>
          <p:nvSpPr>
            <p:cNvPr id="35845"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35846"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35847" name="Rectangle 7"/>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1729F3DB-71EF-4904-8195-DE625344E475}" type="slidenum">
              <a:rPr lang="en-US" altLang="zh-CN" sz="1700">
                <a:solidFill>
                  <a:srgbClr val="777777"/>
                </a:solidFill>
                <a:latin typeface="Tahoma" pitchFamily="34" charset="0"/>
                <a:ea typeface="宋体" pitchFamily="2" charset="-122"/>
              </a:rPr>
              <a:pPr algn="r"/>
              <a:t>61</a:t>
            </a:fld>
            <a:endParaRPr lang="en-US" altLang="zh-CN" sz="1700">
              <a:solidFill>
                <a:srgbClr val="777777"/>
              </a:solidFill>
              <a:latin typeface="Tahoma" pitchFamily="34" charset="0"/>
              <a:ea typeface="宋体" pitchFamily="2" charset="-122"/>
            </a:endParaRPr>
          </a:p>
        </p:txBody>
      </p:sp>
      <p:sp>
        <p:nvSpPr>
          <p:cNvPr id="35848" name="Rectangle 8"/>
          <p:cNvSpPr>
            <a:spLocks noChangeArrowheads="1"/>
          </p:cNvSpPr>
          <p:nvPr/>
        </p:nvSpPr>
        <p:spPr bwMode="auto">
          <a:xfrm>
            <a:off x="501650" y="1336675"/>
            <a:ext cx="8667750" cy="561975"/>
          </a:xfrm>
          <a:prstGeom prst="rect">
            <a:avLst/>
          </a:prstGeom>
          <a:noFill/>
          <a:ln w="9525">
            <a:noFill/>
            <a:miter lim="800000"/>
            <a:headEnd/>
            <a:tailEnd/>
          </a:ln>
          <a:effectLst/>
        </p:spPr>
        <p:txBody>
          <a:bodyPr/>
          <a:lstStyle/>
          <a:p>
            <a:pPr>
              <a:spcBef>
                <a:spcPct val="40000"/>
              </a:spcBef>
              <a:buClr>
                <a:srgbClr val="339966"/>
              </a:buClr>
              <a:buSzPct val="120000"/>
              <a:buFont typeface="Wingdings" pitchFamily="2" charset="2"/>
              <a:buNone/>
            </a:pPr>
            <a:r>
              <a:rPr lang="zh-CN" sz="2800" b="1" dirty="0">
                <a:latin typeface="华文中宋" panose="02010600040101010101" pitchFamily="2" charset="-122"/>
                <a:ea typeface="华文中宋" panose="02010600040101010101" pitchFamily="2" charset="-122"/>
              </a:rPr>
              <a:t>在哪个国家布料的机会成本更小？</a:t>
            </a:r>
          </a:p>
        </p:txBody>
      </p:sp>
      <p:graphicFrame>
        <p:nvGraphicFramePr>
          <p:cNvPr id="35849" name="Object 9"/>
          <p:cNvGraphicFramePr>
            <a:graphicFrameLocks noChangeAspect="1"/>
          </p:cNvGraphicFramePr>
          <p:nvPr/>
        </p:nvGraphicFramePr>
        <p:xfrm>
          <a:off x="627063" y="1908175"/>
          <a:ext cx="4003675" cy="4949825"/>
        </p:xfrm>
        <a:graphic>
          <a:graphicData uri="http://schemas.openxmlformats.org/presentationml/2006/ole">
            <mc:AlternateContent xmlns:mc="http://schemas.openxmlformats.org/markup-compatibility/2006">
              <mc:Choice xmlns:v="urn:schemas-microsoft-com:vml" Requires="v">
                <p:oleObj r:id="rId3" imgW="3314767" imgH="3857557" progId="Excel.Sheet.8">
                  <p:embed/>
                </p:oleObj>
              </mc:Choice>
              <mc:Fallback>
                <p:oleObj r:id="rId3" imgW="3314767" imgH="3857557" progId="Excel.Sheet.8">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63" y="1908175"/>
                        <a:ext cx="4003675" cy="4949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ChangeAspect="1"/>
          </p:cNvGraphicFramePr>
          <p:nvPr/>
        </p:nvGraphicFramePr>
        <p:xfrm>
          <a:off x="4943475" y="1908175"/>
          <a:ext cx="4003675" cy="4949825"/>
        </p:xfrm>
        <a:graphic>
          <a:graphicData uri="http://schemas.openxmlformats.org/presentationml/2006/ole">
            <mc:AlternateContent xmlns:mc="http://schemas.openxmlformats.org/markup-compatibility/2006">
              <mc:Choice xmlns:v="urn:schemas-microsoft-com:vml" Requires="v">
                <p:oleObj r:id="rId5" imgW="3209841" imgH="3552757" progId="Excel.Sheet.8">
                  <p:embed/>
                </p:oleObj>
              </mc:Choice>
              <mc:Fallback>
                <p:oleObj r:id="rId5" imgW="3209841" imgH="3552757" progId="Excel.Sheet.8">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1908175"/>
                        <a:ext cx="4003675" cy="4949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11"/>
          <p:cNvSpPr txBox="1">
            <a:spLocks noChangeArrowheads="1"/>
          </p:cNvSpPr>
          <p:nvPr/>
        </p:nvSpPr>
        <p:spPr bwMode="auto">
          <a:xfrm>
            <a:off x="1817688" y="1930400"/>
            <a:ext cx="1639887" cy="473075"/>
          </a:xfrm>
          <a:prstGeom prst="rect">
            <a:avLst/>
          </a:prstGeom>
          <a:noFill/>
          <a:ln w="9525">
            <a:noFill/>
            <a:miter lim="800000"/>
            <a:headEnd/>
            <a:tailEnd/>
          </a:ln>
        </p:spPr>
        <p:txBody>
          <a:bodyPr>
            <a:spAutoFit/>
          </a:bodyPr>
          <a:lstStyle/>
          <a:p>
            <a:pPr algn="ctr">
              <a:spcBef>
                <a:spcPct val="50000"/>
              </a:spcBef>
            </a:pPr>
            <a:r>
              <a:rPr lang="zh-CN" sz="2500" b="1">
                <a:ea typeface="宋体" pitchFamily="2" charset="-122"/>
              </a:rPr>
              <a:t>法国</a:t>
            </a:r>
          </a:p>
        </p:txBody>
      </p:sp>
      <p:sp>
        <p:nvSpPr>
          <p:cNvPr id="35852" name="Text Box 12"/>
          <p:cNvSpPr txBox="1">
            <a:spLocks noChangeArrowheads="1"/>
          </p:cNvSpPr>
          <p:nvPr/>
        </p:nvSpPr>
        <p:spPr bwMode="auto">
          <a:xfrm>
            <a:off x="6156325" y="1936750"/>
            <a:ext cx="1930400" cy="473075"/>
          </a:xfrm>
          <a:prstGeom prst="rect">
            <a:avLst/>
          </a:prstGeom>
          <a:noFill/>
          <a:ln w="9525">
            <a:noFill/>
            <a:miter lim="800000"/>
            <a:headEnd/>
            <a:tailEnd/>
          </a:ln>
        </p:spPr>
        <p:txBody>
          <a:bodyPr>
            <a:spAutoFit/>
          </a:bodyPr>
          <a:lstStyle/>
          <a:p>
            <a:pPr algn="ctr">
              <a:spcBef>
                <a:spcPct val="50000"/>
              </a:spcBef>
            </a:pPr>
            <a:r>
              <a:rPr lang="zh-CN" altLang="en-US" sz="2500" b="1" dirty="0">
                <a:ea typeface="宋体" pitchFamily="2" charset="-122"/>
              </a:rPr>
              <a:t>中国</a:t>
            </a:r>
            <a:endParaRPr lang="zh-CN" sz="2500" b="1" dirty="0">
              <a:ea typeface="宋体" pitchFamily="2" charset="-122"/>
            </a:endParaRPr>
          </a:p>
        </p:txBody>
      </p:sp>
      <p:grpSp>
        <p:nvGrpSpPr>
          <p:cNvPr id="3" name="Group 13"/>
          <p:cNvGrpSpPr>
            <a:grpSpLocks/>
          </p:cNvGrpSpPr>
          <p:nvPr/>
        </p:nvGrpSpPr>
        <p:grpSpPr bwMode="auto">
          <a:xfrm>
            <a:off x="5689600" y="4787900"/>
            <a:ext cx="1895475" cy="1116013"/>
            <a:chOff x="0" y="0"/>
            <a:chExt cx="1194" cy="703"/>
          </a:xfrm>
        </p:grpSpPr>
        <p:sp>
          <p:nvSpPr>
            <p:cNvPr id="35854" name="Line 13"/>
            <p:cNvSpPr>
              <a:spLocks noChangeShapeType="1"/>
            </p:cNvSpPr>
            <p:nvPr/>
          </p:nvSpPr>
          <p:spPr bwMode="auto">
            <a:xfrm>
              <a:off x="46" y="43"/>
              <a:ext cx="1097" cy="616"/>
            </a:xfrm>
            <a:prstGeom prst="line">
              <a:avLst/>
            </a:prstGeom>
            <a:noFill/>
            <a:ln w="38100">
              <a:solidFill>
                <a:srgbClr val="FF0000"/>
              </a:solidFill>
              <a:round/>
              <a:headEnd/>
              <a:tailEnd/>
            </a:ln>
          </p:spPr>
          <p:txBody>
            <a:bodyPr/>
            <a:lstStyle/>
            <a:p>
              <a:endParaRPr lang="zh-CN" altLang="en-US"/>
            </a:p>
          </p:txBody>
        </p:sp>
        <p:sp>
          <p:nvSpPr>
            <p:cNvPr id="35855" name="Oval 14"/>
            <p:cNvSpPr>
              <a:spLocks noChangeArrowheads="1"/>
            </p:cNvSpPr>
            <p:nvPr/>
          </p:nvSpPr>
          <p:spPr bwMode="auto">
            <a:xfrm>
              <a:off x="0"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
          <p:nvSpPr>
            <p:cNvPr id="35856" name="Oval 15"/>
            <p:cNvSpPr>
              <a:spLocks noChangeArrowheads="1"/>
            </p:cNvSpPr>
            <p:nvPr/>
          </p:nvSpPr>
          <p:spPr bwMode="auto">
            <a:xfrm>
              <a:off x="1105" y="616"/>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grpSp>
        <p:nvGrpSpPr>
          <p:cNvPr id="4" name="Group 17"/>
          <p:cNvGrpSpPr>
            <a:grpSpLocks/>
          </p:cNvGrpSpPr>
          <p:nvPr/>
        </p:nvGrpSpPr>
        <p:grpSpPr bwMode="auto">
          <a:xfrm>
            <a:off x="1422400" y="2824163"/>
            <a:ext cx="1849438" cy="3074987"/>
            <a:chOff x="0" y="0"/>
            <a:chExt cx="1165" cy="1937"/>
          </a:xfrm>
        </p:grpSpPr>
        <p:sp>
          <p:nvSpPr>
            <p:cNvPr id="35858" name="Oval 16"/>
            <p:cNvSpPr>
              <a:spLocks noChangeArrowheads="1"/>
            </p:cNvSpPr>
            <p:nvPr/>
          </p:nvSpPr>
          <p:spPr bwMode="auto">
            <a:xfrm>
              <a:off x="0" y="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35859" name="Oval 17"/>
            <p:cNvSpPr>
              <a:spLocks noChangeArrowheads="1"/>
            </p:cNvSpPr>
            <p:nvPr/>
          </p:nvSpPr>
          <p:spPr bwMode="auto">
            <a:xfrm>
              <a:off x="1076" y="185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35860" name="Line 18"/>
            <p:cNvSpPr>
              <a:spLocks noChangeShapeType="1"/>
            </p:cNvSpPr>
            <p:nvPr/>
          </p:nvSpPr>
          <p:spPr bwMode="auto">
            <a:xfrm>
              <a:off x="44" y="39"/>
              <a:ext cx="1084" cy="1863"/>
            </a:xfrm>
            <a:prstGeom prst="line">
              <a:avLst/>
            </a:prstGeom>
            <a:noFill/>
            <a:ln w="38100">
              <a:solidFill>
                <a:srgbClr val="0033CC"/>
              </a:solidFill>
              <a:round/>
              <a:headEnd/>
              <a:tailEnd/>
            </a:ln>
          </p:spPr>
          <p:txBody>
            <a:bodyPr/>
            <a:lstStyle/>
            <a:p>
              <a:endParaRPr lang="zh-CN" altLang="en-US"/>
            </a:p>
          </p:txBody>
        </p:sp>
      </p:grpSp>
    </p:spTree>
  </p:cSld>
  <p:clrMapOvr>
    <a:masterClrMapping/>
  </p:clrMapOvr>
  <p:transition spd="med">
    <p:diamon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37891" name="Rectangle 4"/>
          <p:cNvSpPr>
            <a:spLocks noGrp="1" noChangeArrowheads="1"/>
          </p:cNvSpPr>
          <p:nvPr>
            <p:ph type="title"/>
          </p:nvPr>
        </p:nvSpPr>
        <p:spPr>
          <a:xfrm>
            <a:off x="573088" y="352425"/>
            <a:ext cx="8208962"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zh-CN" sz="2800" i="1" dirty="0">
                <a:solidFill>
                  <a:srgbClr val="339966"/>
                </a:solidFill>
                <a:effectLst>
                  <a:outerShdw blurRad="38100" dist="38100" dir="2700000" algn="tl">
                    <a:srgbClr val="C0C0C0"/>
                  </a:outerShdw>
                </a:effectLst>
                <a:latin typeface="Tahoma" pitchFamily="34" charset="0"/>
                <a:ea typeface="宋体" pitchFamily="2" charset="-122"/>
              </a:rPr>
              <a:t>2</a:t>
            </a:r>
            <a:r>
              <a:rPr 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参考答案</a:t>
            </a:r>
          </a:p>
        </p:txBody>
      </p:sp>
      <p:grpSp>
        <p:nvGrpSpPr>
          <p:cNvPr id="2" name="Group 4"/>
          <p:cNvGrpSpPr>
            <a:grpSpLocks/>
          </p:cNvGrpSpPr>
          <p:nvPr/>
        </p:nvGrpSpPr>
        <p:grpSpPr bwMode="auto">
          <a:xfrm>
            <a:off x="593725" y="290513"/>
            <a:ext cx="8210550" cy="1049337"/>
            <a:chOff x="0" y="0"/>
            <a:chExt cx="5000" cy="661"/>
          </a:xfrm>
        </p:grpSpPr>
        <p:sp>
          <p:nvSpPr>
            <p:cNvPr id="37893"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37894"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37895" name="Rectangle 7"/>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52E989D7-6A55-412F-8031-CE091C48E4D8}" type="slidenum">
              <a:rPr lang="en-US" altLang="zh-CN" sz="1700">
                <a:solidFill>
                  <a:srgbClr val="777777"/>
                </a:solidFill>
                <a:latin typeface="Tahoma" pitchFamily="34" charset="0"/>
                <a:ea typeface="宋体" pitchFamily="2" charset="-122"/>
              </a:rPr>
              <a:pPr algn="r"/>
              <a:t>62</a:t>
            </a:fld>
            <a:endParaRPr lang="zh-CN" sz="1700">
              <a:solidFill>
                <a:srgbClr val="777777"/>
              </a:solidFill>
              <a:latin typeface="Tahoma" pitchFamily="34" charset="0"/>
              <a:ea typeface="宋体" pitchFamily="2" charset="-122"/>
            </a:endParaRPr>
          </a:p>
        </p:txBody>
      </p:sp>
      <p:graphicFrame>
        <p:nvGraphicFramePr>
          <p:cNvPr id="37896" name="Object 9"/>
          <p:cNvGraphicFramePr>
            <a:graphicFrameLocks noChangeAspect="1"/>
          </p:cNvGraphicFramePr>
          <p:nvPr/>
        </p:nvGraphicFramePr>
        <p:xfrm>
          <a:off x="598488" y="1908175"/>
          <a:ext cx="4003675" cy="4949825"/>
        </p:xfrm>
        <a:graphic>
          <a:graphicData uri="http://schemas.openxmlformats.org/presentationml/2006/ole">
            <mc:AlternateContent xmlns:mc="http://schemas.openxmlformats.org/markup-compatibility/2006">
              <mc:Choice xmlns:v="urn:schemas-microsoft-com:vml" Requires="v">
                <p:oleObj r:id="rId3" imgW="3314767" imgH="3857557" progId="Excel.Sheet.8">
                  <p:embed/>
                </p:oleObj>
              </mc:Choice>
              <mc:Fallback>
                <p:oleObj r:id="rId3" imgW="3314767" imgH="3857557" progId="Excel.Sheet.8">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88" y="1908175"/>
                        <a:ext cx="4003675" cy="4949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7" name="Object 10"/>
          <p:cNvGraphicFramePr>
            <a:graphicFrameLocks noChangeAspect="1"/>
          </p:cNvGraphicFramePr>
          <p:nvPr/>
        </p:nvGraphicFramePr>
        <p:xfrm>
          <a:off x="4943475" y="1908175"/>
          <a:ext cx="4003675" cy="4949825"/>
        </p:xfrm>
        <a:graphic>
          <a:graphicData uri="http://schemas.openxmlformats.org/presentationml/2006/ole">
            <mc:AlternateContent xmlns:mc="http://schemas.openxmlformats.org/markup-compatibility/2006">
              <mc:Choice xmlns:v="urn:schemas-microsoft-com:vml" Requires="v">
                <p:oleObj r:id="rId5" imgW="3209841" imgH="3552757" progId="Excel.Sheet.8">
                  <p:embed/>
                </p:oleObj>
              </mc:Choice>
              <mc:Fallback>
                <p:oleObj r:id="rId5" imgW="3209841" imgH="3552757" progId="Excel.Sheet.8">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1908175"/>
                        <a:ext cx="4003675" cy="4949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8" name="Text Box 11"/>
          <p:cNvSpPr txBox="1">
            <a:spLocks noChangeArrowheads="1"/>
          </p:cNvSpPr>
          <p:nvPr/>
        </p:nvSpPr>
        <p:spPr bwMode="auto">
          <a:xfrm>
            <a:off x="1817688" y="1930400"/>
            <a:ext cx="1639887" cy="473075"/>
          </a:xfrm>
          <a:prstGeom prst="rect">
            <a:avLst/>
          </a:prstGeom>
          <a:noFill/>
          <a:ln w="9525">
            <a:noFill/>
            <a:miter lim="800000"/>
            <a:headEnd/>
            <a:tailEnd/>
          </a:ln>
        </p:spPr>
        <p:txBody>
          <a:bodyPr>
            <a:spAutoFit/>
          </a:bodyPr>
          <a:lstStyle/>
          <a:p>
            <a:pPr algn="ctr">
              <a:spcBef>
                <a:spcPct val="50000"/>
              </a:spcBef>
            </a:pPr>
            <a:r>
              <a:rPr lang="zh-CN" sz="2500" b="1">
                <a:ea typeface="宋体" pitchFamily="2" charset="-122"/>
              </a:rPr>
              <a:t>法国</a:t>
            </a:r>
          </a:p>
        </p:txBody>
      </p:sp>
      <p:sp>
        <p:nvSpPr>
          <p:cNvPr id="37899" name="Text Box 12"/>
          <p:cNvSpPr txBox="1">
            <a:spLocks noChangeArrowheads="1"/>
          </p:cNvSpPr>
          <p:nvPr/>
        </p:nvSpPr>
        <p:spPr bwMode="auto">
          <a:xfrm>
            <a:off x="6156325" y="1936750"/>
            <a:ext cx="1930400" cy="473075"/>
          </a:xfrm>
          <a:prstGeom prst="rect">
            <a:avLst/>
          </a:prstGeom>
          <a:noFill/>
          <a:ln w="9525">
            <a:noFill/>
            <a:miter lim="800000"/>
            <a:headEnd/>
            <a:tailEnd/>
          </a:ln>
        </p:spPr>
        <p:txBody>
          <a:bodyPr>
            <a:spAutoFit/>
          </a:bodyPr>
          <a:lstStyle/>
          <a:p>
            <a:pPr algn="ctr">
              <a:spcBef>
                <a:spcPct val="50000"/>
              </a:spcBef>
            </a:pPr>
            <a:r>
              <a:rPr lang="zh-CN" altLang="en-US" sz="2500" b="1" dirty="0">
                <a:ea typeface="宋体" pitchFamily="2" charset="-122"/>
              </a:rPr>
              <a:t>中国</a:t>
            </a:r>
            <a:endParaRPr lang="zh-CN" sz="2500" b="1" dirty="0">
              <a:ea typeface="宋体" pitchFamily="2" charset="-122"/>
            </a:endParaRPr>
          </a:p>
        </p:txBody>
      </p:sp>
      <p:grpSp>
        <p:nvGrpSpPr>
          <p:cNvPr id="3" name="Group 12"/>
          <p:cNvGrpSpPr>
            <a:grpSpLocks/>
          </p:cNvGrpSpPr>
          <p:nvPr/>
        </p:nvGrpSpPr>
        <p:grpSpPr bwMode="auto">
          <a:xfrm>
            <a:off x="5689600" y="4787900"/>
            <a:ext cx="1895475" cy="1116013"/>
            <a:chOff x="0" y="0"/>
            <a:chExt cx="1194" cy="703"/>
          </a:xfrm>
        </p:grpSpPr>
        <p:sp>
          <p:nvSpPr>
            <p:cNvPr id="37901" name="Line 13"/>
            <p:cNvSpPr>
              <a:spLocks noChangeShapeType="1"/>
            </p:cNvSpPr>
            <p:nvPr/>
          </p:nvSpPr>
          <p:spPr bwMode="auto">
            <a:xfrm>
              <a:off x="46" y="43"/>
              <a:ext cx="1097" cy="616"/>
            </a:xfrm>
            <a:prstGeom prst="line">
              <a:avLst/>
            </a:prstGeom>
            <a:noFill/>
            <a:ln w="38100">
              <a:solidFill>
                <a:srgbClr val="FF0000"/>
              </a:solidFill>
              <a:round/>
              <a:headEnd/>
              <a:tailEnd/>
            </a:ln>
          </p:spPr>
          <p:txBody>
            <a:bodyPr/>
            <a:lstStyle/>
            <a:p>
              <a:endParaRPr lang="zh-CN" altLang="en-US"/>
            </a:p>
          </p:txBody>
        </p:sp>
        <p:sp>
          <p:nvSpPr>
            <p:cNvPr id="37902" name="Oval 14"/>
            <p:cNvSpPr>
              <a:spLocks noChangeArrowheads="1"/>
            </p:cNvSpPr>
            <p:nvPr/>
          </p:nvSpPr>
          <p:spPr bwMode="auto">
            <a:xfrm>
              <a:off x="0"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
          <p:nvSpPr>
            <p:cNvPr id="37903" name="Oval 15"/>
            <p:cNvSpPr>
              <a:spLocks noChangeArrowheads="1"/>
            </p:cNvSpPr>
            <p:nvPr/>
          </p:nvSpPr>
          <p:spPr bwMode="auto">
            <a:xfrm>
              <a:off x="1105" y="616"/>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grpSp>
        <p:nvGrpSpPr>
          <p:cNvPr id="4" name="Group 16"/>
          <p:cNvGrpSpPr>
            <a:grpSpLocks/>
          </p:cNvGrpSpPr>
          <p:nvPr/>
        </p:nvGrpSpPr>
        <p:grpSpPr bwMode="auto">
          <a:xfrm>
            <a:off x="1422400" y="2824163"/>
            <a:ext cx="1849438" cy="3074987"/>
            <a:chOff x="0" y="0"/>
            <a:chExt cx="1165" cy="1937"/>
          </a:xfrm>
        </p:grpSpPr>
        <p:sp>
          <p:nvSpPr>
            <p:cNvPr id="37905" name="Oval 16"/>
            <p:cNvSpPr>
              <a:spLocks noChangeArrowheads="1"/>
            </p:cNvSpPr>
            <p:nvPr/>
          </p:nvSpPr>
          <p:spPr bwMode="auto">
            <a:xfrm>
              <a:off x="0" y="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37906" name="Oval 17"/>
            <p:cNvSpPr>
              <a:spLocks noChangeArrowheads="1"/>
            </p:cNvSpPr>
            <p:nvPr/>
          </p:nvSpPr>
          <p:spPr bwMode="auto">
            <a:xfrm>
              <a:off x="1076" y="1850"/>
              <a:ext cx="89" cy="87"/>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37907" name="Line 18"/>
            <p:cNvSpPr>
              <a:spLocks noChangeShapeType="1"/>
            </p:cNvSpPr>
            <p:nvPr/>
          </p:nvSpPr>
          <p:spPr bwMode="auto">
            <a:xfrm>
              <a:off x="44" y="39"/>
              <a:ext cx="1084" cy="1863"/>
            </a:xfrm>
            <a:prstGeom prst="line">
              <a:avLst/>
            </a:prstGeom>
            <a:noFill/>
            <a:ln w="38100">
              <a:solidFill>
                <a:srgbClr val="0033CC"/>
              </a:solidFill>
              <a:round/>
              <a:headEnd/>
              <a:tailEnd/>
            </a:ln>
          </p:spPr>
          <p:txBody>
            <a:bodyPr/>
            <a:lstStyle/>
            <a:p>
              <a:endParaRPr lang="zh-CN" altLang="en-US"/>
            </a:p>
          </p:txBody>
        </p:sp>
      </p:grpSp>
      <p:sp>
        <p:nvSpPr>
          <p:cNvPr id="37908" name="Rectangle 6"/>
          <p:cNvSpPr>
            <a:spLocks noChangeArrowheads="1"/>
          </p:cNvSpPr>
          <p:nvPr/>
        </p:nvSpPr>
        <p:spPr bwMode="auto">
          <a:xfrm>
            <a:off x="461727" y="1336675"/>
            <a:ext cx="8736248" cy="519113"/>
          </a:xfrm>
          <a:prstGeom prst="rect">
            <a:avLst/>
          </a:prstGeom>
          <a:noFill/>
          <a:ln w="9525">
            <a:noFill/>
            <a:miter lim="800000"/>
            <a:headEnd/>
            <a:tailEnd/>
          </a:ln>
          <a:effectLst/>
        </p:spPr>
        <p:txBody>
          <a:bodyPr/>
          <a:lstStyle/>
          <a:p>
            <a:pPr>
              <a:spcBef>
                <a:spcPct val="40000"/>
              </a:spcBef>
              <a:buClr>
                <a:srgbClr val="339966"/>
              </a:buClr>
              <a:buSzPct val="120000"/>
              <a:buFont typeface="Wingdings" pitchFamily="2" charset="2"/>
              <a:buNone/>
            </a:pP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，因为它的生产可能性边界的斜率没有法国的陡峭</a:t>
            </a:r>
          </a:p>
        </p:txBody>
      </p:sp>
    </p:spTree>
  </p:cSld>
  <p:clrMapOvr>
    <a:masterClrMapping/>
  </p:clrMapOvr>
  <p:transition spd="med">
    <p:diamond/>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页脚占位符 1"/>
          <p:cNvSpPr>
            <a:spLocks noGrp="1"/>
          </p:cNvSpPr>
          <p:nvPr>
            <p:ph type="ftr" sz="quarter" idx="10"/>
          </p:nvPr>
        </p:nvSpPr>
        <p:spPr/>
        <p:txBody>
          <a:bodyPr/>
          <a:lstStyle/>
          <a:p>
            <a:r>
              <a:rPr lang="zh-CN" altLang="en-US" dirty="0"/>
              <a:t>经济学的基本模型</a:t>
            </a:r>
          </a:p>
        </p:txBody>
      </p:sp>
      <p:sp>
        <p:nvSpPr>
          <p:cNvPr id="20" name="灯片编号占位符 2"/>
          <p:cNvSpPr>
            <a:spLocks noGrp="1"/>
          </p:cNvSpPr>
          <p:nvPr>
            <p:ph type="sldNum" sz="quarter" idx="11"/>
          </p:nvPr>
        </p:nvSpPr>
        <p:spPr/>
        <p:txBody>
          <a:bodyPr/>
          <a:lstStyle/>
          <a:p>
            <a:fld id="{83077518-5A91-40DB-B55F-A2DE0776D65D}" type="slidenum">
              <a:rPr lang="en-US" altLang="zh-CN"/>
              <a:pPr/>
              <a:t>63</a:t>
            </a:fld>
            <a:endParaRPr lang="en-US" altLang="zh-CN"/>
          </a:p>
        </p:txBody>
      </p:sp>
      <p:grpSp>
        <p:nvGrpSpPr>
          <p:cNvPr id="2" name="Group 2"/>
          <p:cNvGrpSpPr>
            <a:grpSpLocks/>
          </p:cNvGrpSpPr>
          <p:nvPr/>
        </p:nvGrpSpPr>
        <p:grpSpPr bwMode="auto">
          <a:xfrm>
            <a:off x="3595688" y="1098550"/>
            <a:ext cx="5162550" cy="5189538"/>
            <a:chOff x="0" y="0"/>
            <a:chExt cx="3502" cy="3269"/>
          </a:xfrm>
        </p:grpSpPr>
        <p:graphicFrame>
          <p:nvGraphicFramePr>
            <p:cNvPr id="39939" name="Object 3"/>
            <p:cNvGraphicFramePr>
              <a:graphicFrameLocks noChangeAspect="1"/>
            </p:cNvGraphicFramePr>
            <p:nvPr/>
          </p:nvGraphicFramePr>
          <p:xfrm>
            <a:off x="0" y="0"/>
            <a:ext cx="3502" cy="3269"/>
          </p:xfrm>
          <a:graphic>
            <a:graphicData uri="http://schemas.openxmlformats.org/presentationml/2006/ole">
              <mc:AlternateContent xmlns:mc="http://schemas.openxmlformats.org/markup-compatibility/2006">
                <mc:Choice xmlns:v="urn:schemas-microsoft-com:vml" Requires="v">
                  <p:oleObj r:id="rId3" imgW="4762433" imgH="4524443" progId="Excel.Sheet.8">
                    <p:embed/>
                  </p:oleObj>
                </mc:Choice>
                <mc:Fallback>
                  <p:oleObj r:id="rId3" imgW="4762433" imgH="4524443"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02" cy="326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0" name="Line 4"/>
            <p:cNvSpPr>
              <a:spLocks noChangeShapeType="1"/>
            </p:cNvSpPr>
            <p:nvPr/>
          </p:nvSpPr>
          <p:spPr bwMode="auto">
            <a:xfrm>
              <a:off x="762" y="963"/>
              <a:ext cx="1847" cy="1600"/>
            </a:xfrm>
            <a:prstGeom prst="line">
              <a:avLst/>
            </a:prstGeom>
            <a:noFill/>
            <a:ln w="50800">
              <a:solidFill>
                <a:schemeClr val="tx1"/>
              </a:solidFill>
              <a:round/>
              <a:headEnd/>
              <a:tailEnd/>
            </a:ln>
          </p:spPr>
          <p:txBody>
            <a:bodyPr/>
            <a:lstStyle/>
            <a:p>
              <a:endParaRPr lang="zh-CN" altLang="en-US"/>
            </a:p>
          </p:txBody>
        </p:sp>
      </p:grpSp>
      <p:sp>
        <p:nvSpPr>
          <p:cNvPr id="39941" name="Rectangle 5"/>
          <p:cNvSpPr>
            <a:spLocks noGrp="1" noChangeArrowheads="1"/>
          </p:cNvSpPr>
          <p:nvPr>
            <p:ph type="title" idx="4294967295"/>
          </p:nvPr>
        </p:nvSpPr>
        <p:spPr/>
        <p:txBody>
          <a:bodyPr/>
          <a:lstStyle/>
          <a:p>
            <a:r>
              <a:rPr lang="zh-CN" sz="3600" dirty="0">
                <a:ea typeface="宋体" pitchFamily="2" charset="-122"/>
              </a:rPr>
              <a:t>经济增长和生产可能性边界</a:t>
            </a:r>
          </a:p>
        </p:txBody>
      </p:sp>
      <p:sp>
        <p:nvSpPr>
          <p:cNvPr id="39942" name="Rectangle 6"/>
          <p:cNvSpPr>
            <a:spLocks noGrp="1" noChangeArrowheads="1"/>
          </p:cNvSpPr>
          <p:nvPr>
            <p:ph type="body" idx="4294967295"/>
          </p:nvPr>
        </p:nvSpPr>
        <p:spPr>
          <a:xfrm>
            <a:off x="454025" y="1147763"/>
            <a:ext cx="3173413" cy="3049587"/>
          </a:xfrm>
        </p:spPr>
        <p:txBody>
          <a:bodyPr/>
          <a:lstStyle/>
          <a:p>
            <a:pPr marL="0" indent="0">
              <a:buFont typeface="Wingdings" pitchFamily="2" charset="2"/>
              <a:buNone/>
            </a:pPr>
            <a:r>
              <a:rPr lang="zh-CN" b="1" dirty="0">
                <a:latin typeface="华文中宋" panose="02010600040101010101" pitchFamily="2" charset="-122"/>
                <a:ea typeface="华文中宋" panose="02010600040101010101" pitchFamily="2" charset="-122"/>
              </a:rPr>
              <a:t>如果有额外的资源或技术进步，经济便能生产更多的电脑，小麦，或两种物品的组合</a:t>
            </a:r>
          </a:p>
        </p:txBody>
      </p:sp>
      <p:sp>
        <p:nvSpPr>
          <p:cNvPr id="39943" name="Rectangle 7"/>
          <p:cNvSpPr>
            <a:spLocks noChangeArrowheads="1"/>
          </p:cNvSpPr>
          <p:nvPr/>
        </p:nvSpPr>
        <p:spPr bwMode="auto">
          <a:xfrm>
            <a:off x="466725" y="4035425"/>
            <a:ext cx="3173413" cy="522288"/>
          </a:xfrm>
          <a:prstGeom prst="rect">
            <a:avLst/>
          </a:prstGeom>
          <a:noFill/>
          <a:ln w="9525">
            <a:noFill/>
            <a:miter lim="800000"/>
            <a:headEnd/>
            <a:tailEnd/>
          </a:ln>
        </p:spPr>
        <p:txBody>
          <a:bodyPr/>
          <a:lstStyle/>
          <a:p>
            <a:pPr>
              <a:spcBef>
                <a:spcPct val="45000"/>
              </a:spcBef>
              <a:buClr>
                <a:srgbClr val="00B85C"/>
              </a:buClr>
              <a:buSzPct val="120000"/>
              <a:buFont typeface="Wingdings" pitchFamily="2" charset="2"/>
              <a:buNone/>
            </a:pPr>
            <a:endParaRPr lang="zh-CN" altLang="en-US" sz="2500">
              <a:ea typeface="宋体" pitchFamily="2" charset="-122"/>
            </a:endParaRPr>
          </a:p>
        </p:txBody>
      </p:sp>
      <p:sp>
        <p:nvSpPr>
          <p:cNvPr id="39944" name="Rectangle 8"/>
          <p:cNvSpPr>
            <a:spLocks noChangeArrowheads="1"/>
          </p:cNvSpPr>
          <p:nvPr/>
        </p:nvSpPr>
        <p:spPr bwMode="auto">
          <a:xfrm>
            <a:off x="468313" y="4502150"/>
            <a:ext cx="3173412" cy="1116013"/>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altLang="zh-CN" sz="2500">
                <a:ea typeface="宋体" pitchFamily="2" charset="-122"/>
              </a:rPr>
              <a:t>. </a:t>
            </a:r>
          </a:p>
        </p:txBody>
      </p:sp>
      <p:sp>
        <p:nvSpPr>
          <p:cNvPr id="39945" name="Line 9"/>
          <p:cNvSpPr>
            <a:spLocks noChangeShapeType="1"/>
          </p:cNvSpPr>
          <p:nvPr/>
        </p:nvSpPr>
        <p:spPr bwMode="auto">
          <a:xfrm>
            <a:off x="4729163" y="2139950"/>
            <a:ext cx="3251200" cy="3009900"/>
          </a:xfrm>
          <a:prstGeom prst="line">
            <a:avLst/>
          </a:prstGeom>
          <a:noFill/>
          <a:ln w="57150">
            <a:solidFill>
              <a:srgbClr val="FF0000"/>
            </a:solidFill>
            <a:round/>
            <a:headEnd/>
            <a:tailEnd/>
          </a:ln>
        </p:spPr>
        <p:txBody>
          <a:bodyPr/>
          <a:lstStyle/>
          <a:p>
            <a:endParaRPr lang="zh-CN" altLang="en-US"/>
          </a:p>
        </p:txBody>
      </p:sp>
      <p:sp>
        <p:nvSpPr>
          <p:cNvPr id="39946" name="Oval 12"/>
          <p:cNvSpPr>
            <a:spLocks noChangeArrowheads="1"/>
          </p:cNvSpPr>
          <p:nvPr/>
        </p:nvSpPr>
        <p:spPr bwMode="auto">
          <a:xfrm>
            <a:off x="4652963" y="2559050"/>
            <a:ext cx="141287" cy="138113"/>
          </a:xfrm>
          <a:prstGeom prst="ellipse">
            <a:avLst/>
          </a:prstGeom>
          <a:solidFill>
            <a:schemeClr val="tx1"/>
          </a:solidFill>
          <a:ln w="9525">
            <a:noFill/>
            <a:round/>
            <a:headEnd/>
            <a:tailEnd/>
          </a:ln>
        </p:spPr>
        <p:txBody>
          <a:bodyPr wrap="none" anchor="ctr"/>
          <a:lstStyle/>
          <a:p>
            <a:endParaRPr lang="zh-CN">
              <a:ea typeface="宋体" pitchFamily="2" charset="-122"/>
            </a:endParaRPr>
          </a:p>
        </p:txBody>
      </p:sp>
      <p:sp>
        <p:nvSpPr>
          <p:cNvPr id="39947" name="Oval 13"/>
          <p:cNvSpPr>
            <a:spLocks noChangeArrowheads="1"/>
          </p:cNvSpPr>
          <p:nvPr/>
        </p:nvSpPr>
        <p:spPr bwMode="auto">
          <a:xfrm>
            <a:off x="7373938" y="5092700"/>
            <a:ext cx="141287" cy="138113"/>
          </a:xfrm>
          <a:prstGeom prst="ellipse">
            <a:avLst/>
          </a:prstGeom>
          <a:solidFill>
            <a:schemeClr val="tx1"/>
          </a:solidFill>
          <a:ln w="9525">
            <a:noFill/>
            <a:round/>
            <a:headEnd/>
            <a:tailEnd/>
          </a:ln>
        </p:spPr>
        <p:txBody>
          <a:bodyPr wrap="none" anchor="ctr"/>
          <a:lstStyle/>
          <a:p>
            <a:endParaRPr lang="zh-CN">
              <a:ea typeface="宋体" pitchFamily="2" charset="-122"/>
            </a:endParaRPr>
          </a:p>
        </p:txBody>
      </p:sp>
      <p:grpSp>
        <p:nvGrpSpPr>
          <p:cNvPr id="3" name="Group 12"/>
          <p:cNvGrpSpPr>
            <a:grpSpLocks/>
          </p:cNvGrpSpPr>
          <p:nvPr/>
        </p:nvGrpSpPr>
        <p:grpSpPr bwMode="auto">
          <a:xfrm>
            <a:off x="7489825" y="5089525"/>
            <a:ext cx="566738" cy="138113"/>
            <a:chOff x="0" y="0"/>
            <a:chExt cx="357" cy="87"/>
          </a:xfrm>
        </p:grpSpPr>
        <p:sp>
          <p:nvSpPr>
            <p:cNvPr id="39949" name="Oval 11"/>
            <p:cNvSpPr>
              <a:spLocks noChangeArrowheads="1"/>
            </p:cNvSpPr>
            <p:nvPr/>
          </p:nvSpPr>
          <p:spPr bwMode="auto">
            <a:xfrm>
              <a:off x="268"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
          <p:nvSpPr>
            <p:cNvPr id="39950" name="Line 14"/>
            <p:cNvSpPr>
              <a:spLocks noChangeShapeType="1"/>
            </p:cNvSpPr>
            <p:nvPr/>
          </p:nvSpPr>
          <p:spPr bwMode="auto">
            <a:xfrm>
              <a:off x="0" y="44"/>
              <a:ext cx="288" cy="0"/>
            </a:xfrm>
            <a:prstGeom prst="line">
              <a:avLst/>
            </a:prstGeom>
            <a:noFill/>
            <a:ln w="57150">
              <a:solidFill>
                <a:srgbClr val="FF0000"/>
              </a:solidFill>
              <a:round/>
              <a:headEnd/>
              <a:tailEnd type="triangle" w="med" len="med"/>
            </a:ln>
          </p:spPr>
          <p:txBody>
            <a:bodyPr/>
            <a:lstStyle/>
            <a:p>
              <a:endParaRPr lang="zh-CN" altLang="en-US"/>
            </a:p>
          </p:txBody>
        </p:sp>
      </p:grpSp>
      <p:grpSp>
        <p:nvGrpSpPr>
          <p:cNvPr id="4" name="Group 15"/>
          <p:cNvGrpSpPr>
            <a:grpSpLocks/>
          </p:cNvGrpSpPr>
          <p:nvPr/>
        </p:nvGrpSpPr>
        <p:grpSpPr bwMode="auto">
          <a:xfrm>
            <a:off x="4654550" y="2065338"/>
            <a:ext cx="141288" cy="490537"/>
            <a:chOff x="0" y="0"/>
            <a:chExt cx="89" cy="309"/>
          </a:xfrm>
        </p:grpSpPr>
        <p:sp>
          <p:nvSpPr>
            <p:cNvPr id="39952" name="Oval 10"/>
            <p:cNvSpPr>
              <a:spLocks noChangeArrowheads="1"/>
            </p:cNvSpPr>
            <p:nvPr/>
          </p:nvSpPr>
          <p:spPr bwMode="auto">
            <a:xfrm>
              <a:off x="0"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
          <p:nvSpPr>
            <p:cNvPr id="39953" name="Line 15"/>
            <p:cNvSpPr>
              <a:spLocks noChangeShapeType="1"/>
            </p:cNvSpPr>
            <p:nvPr/>
          </p:nvSpPr>
          <p:spPr bwMode="auto">
            <a:xfrm rot="16200000">
              <a:off x="-68" y="195"/>
              <a:ext cx="228" cy="0"/>
            </a:xfrm>
            <a:prstGeom prst="line">
              <a:avLst/>
            </a:prstGeom>
            <a:noFill/>
            <a:ln w="57150">
              <a:solidFill>
                <a:srgbClr val="FF0000"/>
              </a:solidFill>
              <a:round/>
              <a:headEnd/>
              <a:tailEnd type="triangle" w="med" len="med"/>
            </a:ln>
          </p:spPr>
          <p:txBody>
            <a:bodyPr/>
            <a:lstStyle/>
            <a:p>
              <a:endParaRPr lang="zh-CN" altLang="en-US"/>
            </a:p>
          </p:txBody>
        </p:sp>
      </p:grpSp>
      <p:sp>
        <p:nvSpPr>
          <p:cNvPr id="39954" name="Text Box 18"/>
          <p:cNvSpPr txBox="1">
            <a:spLocks noChangeArrowheads="1"/>
          </p:cNvSpPr>
          <p:nvPr/>
        </p:nvSpPr>
        <p:spPr bwMode="auto">
          <a:xfrm>
            <a:off x="6134100" y="1406525"/>
            <a:ext cx="1989138" cy="1798638"/>
          </a:xfrm>
          <a:prstGeom prst="rect">
            <a:avLst/>
          </a:prstGeom>
          <a:solidFill>
            <a:srgbClr val="FFCC99"/>
          </a:solidFill>
          <a:ln w="9525">
            <a:noFill/>
            <a:miter lim="800000"/>
            <a:headEnd/>
            <a:tailEnd/>
          </a:ln>
          <a:effectLst>
            <a:outerShdw dist="89803" dir="2700000" algn="ctr" rotWithShape="0">
              <a:schemeClr val="bg2"/>
            </a:outerShdw>
          </a:effectLst>
        </p:spPr>
        <p:txBody>
          <a:bodyPr>
            <a:spAutoFit/>
          </a:bodyPr>
          <a:lstStyle/>
          <a:p>
            <a:pPr algn="ctr">
              <a:spcBef>
                <a:spcPct val="50000"/>
              </a:spcBef>
            </a:pPr>
            <a:r>
              <a:rPr lang="zh-CN" sz="2800">
                <a:ea typeface="宋体" pitchFamily="2" charset="-122"/>
              </a:rPr>
              <a:t>经济增长使生产可能性边界向外移动</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animEffect transition="in" filter="wipe(left)">
                                      <p:cBhvr>
                                        <p:cTn id="7" dur="500"/>
                                        <p:tgtEl>
                                          <p:spTgt spid="3994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nodePh="1">
                                  <p:stCondLst>
                                    <p:cond delay="0"/>
                                  </p:stCondLst>
                                  <p:endCondLst>
                                    <p:cond evt="begin" delay="0">
                                      <p:tn val="14"/>
                                    </p:cond>
                                  </p:endCondLst>
                                  <p:childTnLst>
                                    <p:set>
                                      <p:cBhvr>
                                        <p:cTn id="15" dur="1" fill="hold">
                                          <p:stCondLst>
                                            <p:cond delay="0"/>
                                          </p:stCondLst>
                                        </p:cTn>
                                        <p:tgtEl>
                                          <p:spTgt spid="39943"/>
                                        </p:tgtEl>
                                        <p:attrNameLst>
                                          <p:attrName>style.visibility</p:attrName>
                                        </p:attrNameLst>
                                      </p:cBhvr>
                                      <p:to>
                                        <p:strVal val="visible"/>
                                      </p:to>
                                    </p:set>
                                    <p:animEffect transition="in" filter="wipe(left)">
                                      <p:cBhvr>
                                        <p:cTn id="16" dur="500"/>
                                        <p:tgtEl>
                                          <p:spTgt spid="3994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944"/>
                                        </p:tgtEl>
                                        <p:attrNameLst>
                                          <p:attrName>style.visibility</p:attrName>
                                        </p:attrNameLst>
                                      </p:cBhvr>
                                      <p:to>
                                        <p:strVal val="visible"/>
                                      </p:to>
                                    </p:set>
                                    <p:animEffect transition="in" filter="wipe(left)">
                                      <p:cBhvr>
                                        <p:cTn id="25" dur="500"/>
                                        <p:tgtEl>
                                          <p:spTgt spid="39944"/>
                                        </p:tgtEl>
                                      </p:cBhvr>
                                    </p:animEffect>
                                  </p:childTnLst>
                                </p:cTn>
                              </p:par>
                            </p:childTnLst>
                          </p:cTn>
                        </p:par>
                        <p:par>
                          <p:cTn id="26" fill="hold">
                            <p:stCondLst>
                              <p:cond delay="500"/>
                            </p:stCondLst>
                            <p:childTnLst>
                              <p:par>
                                <p:cTn id="27" presetID="18" presetClass="entr" presetSubtype="6" fill="hold" grpId="0" nodeType="afterEffect">
                                  <p:stCondLst>
                                    <p:cond delay="0"/>
                                  </p:stCondLst>
                                  <p:childTnLst>
                                    <p:set>
                                      <p:cBhvr>
                                        <p:cTn id="28" dur="1" fill="hold">
                                          <p:stCondLst>
                                            <p:cond delay="0"/>
                                          </p:stCondLst>
                                        </p:cTn>
                                        <p:tgtEl>
                                          <p:spTgt spid="39945"/>
                                        </p:tgtEl>
                                        <p:attrNameLst>
                                          <p:attrName>style.visibility</p:attrName>
                                        </p:attrNameLst>
                                      </p:cBhvr>
                                      <p:to>
                                        <p:strVal val="visible"/>
                                      </p:to>
                                    </p:set>
                                    <p:animEffect transition="in" filter="strips(downRight)">
                                      <p:cBhvr>
                                        <p:cTn id="29" dur="500"/>
                                        <p:tgtEl>
                                          <p:spTgt spid="39945"/>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39954"/>
                                        </p:tgtEl>
                                        <p:attrNameLst>
                                          <p:attrName>style.visibility</p:attrName>
                                        </p:attrNameLst>
                                      </p:cBhvr>
                                      <p:to>
                                        <p:strVal val="visible"/>
                                      </p:to>
                                    </p:set>
                                    <p:animEffect transition="in" filter="dissolve">
                                      <p:cBhvr>
                                        <p:cTn id="33" dur="500"/>
                                        <p:tgtEl>
                                          <p:spTgt spid="3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build="p" bldLvl="5" autoUpdateAnimBg="0"/>
      <p:bldP spid="39943" grpId="0" autoUpdateAnimBg="0"/>
      <p:bldP spid="39944" grpId="0" autoUpdateAnimBg="0"/>
      <p:bldP spid="39945" grpId="0" animBg="1"/>
      <p:bldP spid="39954" grpId="0" bldLvl="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ltLang="en-US" dirty="0"/>
              <a:t>经济学的基本模型</a:t>
            </a:r>
          </a:p>
        </p:txBody>
      </p:sp>
      <p:sp>
        <p:nvSpPr>
          <p:cNvPr id="5" name="灯片编号占位符 2"/>
          <p:cNvSpPr>
            <a:spLocks noGrp="1"/>
          </p:cNvSpPr>
          <p:nvPr>
            <p:ph type="sldNum" sz="quarter" idx="11"/>
          </p:nvPr>
        </p:nvSpPr>
        <p:spPr/>
        <p:txBody>
          <a:bodyPr/>
          <a:lstStyle/>
          <a:p>
            <a:fld id="{258599BB-C02A-4AF1-9C8E-325D450ADB7A}" type="slidenum">
              <a:rPr lang="en-US" altLang="zh-CN"/>
              <a:pPr/>
              <a:t>64</a:t>
            </a:fld>
            <a:endParaRPr lang="en-US" altLang="zh-CN"/>
          </a:p>
        </p:txBody>
      </p:sp>
      <p:sp>
        <p:nvSpPr>
          <p:cNvPr id="41986" name="Rectangle 2"/>
          <p:cNvSpPr>
            <a:spLocks noGrp="1" noChangeArrowheads="1"/>
          </p:cNvSpPr>
          <p:nvPr>
            <p:ph type="title" idx="4294967295"/>
          </p:nvPr>
        </p:nvSpPr>
        <p:spPr/>
        <p:txBody>
          <a:bodyPr/>
          <a:lstStyle/>
          <a:p>
            <a:r>
              <a:rPr lang="zh-CN" sz="3600" dirty="0">
                <a:ea typeface="宋体" pitchFamily="2" charset="-122"/>
              </a:rPr>
              <a:t>生产可能性边界的形状</a:t>
            </a:r>
          </a:p>
        </p:txBody>
      </p:sp>
      <p:sp>
        <p:nvSpPr>
          <p:cNvPr id="41987" name="Rectangle 3"/>
          <p:cNvSpPr>
            <a:spLocks noGrp="1" noChangeArrowheads="1"/>
          </p:cNvSpPr>
          <p:nvPr>
            <p:ph type="body" idx="4294967295"/>
          </p:nvPr>
        </p:nvSpPr>
        <p:spPr>
          <a:xfrm>
            <a:off x="373063" y="1001713"/>
            <a:ext cx="8396287" cy="5327650"/>
          </a:xfrm>
        </p:spPr>
        <p:txBody>
          <a:bodyPr/>
          <a:lstStyle/>
          <a:p>
            <a:r>
              <a:rPr lang="zh-CN" b="1" dirty="0">
                <a:latin typeface="华文中宋" panose="02010600040101010101" pitchFamily="2" charset="-122"/>
                <a:ea typeface="华文中宋" panose="02010600040101010101" pitchFamily="2" charset="-122"/>
              </a:rPr>
              <a:t>生产可能性边界可以是</a:t>
            </a:r>
            <a:r>
              <a:rPr lang="zh-CN" b="1" dirty="0">
                <a:solidFill>
                  <a:srgbClr val="0033CC"/>
                </a:solidFill>
                <a:latin typeface="华文中宋" panose="02010600040101010101" pitchFamily="2" charset="-122"/>
                <a:ea typeface="华文中宋" panose="02010600040101010101" pitchFamily="2" charset="-122"/>
              </a:rPr>
              <a:t>直线或曲线</a:t>
            </a:r>
          </a:p>
          <a:p>
            <a:pPr>
              <a:spcBef>
                <a:spcPct val="35000"/>
              </a:spcBef>
            </a:pPr>
            <a:r>
              <a:rPr lang="zh-CN" b="1" dirty="0">
                <a:latin typeface="华文中宋" panose="02010600040101010101" pitchFamily="2" charset="-122"/>
                <a:ea typeface="华文中宋" panose="02010600040101010101" pitchFamily="2" charset="-122"/>
              </a:rPr>
              <a:t>取决于经济将资源从一个行业转向另一个行业时机会成本的变化情况</a:t>
            </a:r>
          </a:p>
          <a:p>
            <a:pPr lvl="1">
              <a:lnSpc>
                <a:spcPct val="105000"/>
              </a:lnSpc>
              <a:spcBef>
                <a:spcPct val="25000"/>
              </a:spcBef>
            </a:pPr>
            <a:r>
              <a:rPr lang="zh-CN" sz="2800" b="1" dirty="0">
                <a:latin typeface="华文中宋" panose="02010600040101010101" pitchFamily="2" charset="-122"/>
                <a:ea typeface="华文中宋" panose="02010600040101010101" pitchFamily="2" charset="-122"/>
              </a:rPr>
              <a:t>如果机会成本不变，那生产可能性边界为一条直线（在上述例子中，1台电脑的机会成本恒为10吨小麦）</a:t>
            </a:r>
          </a:p>
          <a:p>
            <a:pPr lvl="1">
              <a:lnSpc>
                <a:spcPct val="105000"/>
              </a:lnSpc>
              <a:spcBef>
                <a:spcPct val="25000"/>
              </a:spcBef>
            </a:pPr>
            <a:r>
              <a:rPr lang="zh-CN" sz="2800" b="1" dirty="0">
                <a:latin typeface="华文中宋" panose="02010600040101010101" pitchFamily="2" charset="-122"/>
                <a:ea typeface="华文中宋" panose="02010600040101010101" pitchFamily="2" charset="-122"/>
              </a:rPr>
              <a:t>如果一种物品的机会成本随着生产数量的增多而上升，那生产可能性边界为曲线</a:t>
            </a:r>
            <a:endParaRPr lang="zh-CN" b="1" dirty="0">
              <a:latin typeface="华文中宋" panose="02010600040101010101" pitchFamily="2" charset="-122"/>
              <a:ea typeface="华文中宋" panose="02010600040101010101" pitchFamily="2" charset="-122"/>
            </a:endParaRPr>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1"/>
          <p:cNvSpPr>
            <a:spLocks noGrp="1"/>
          </p:cNvSpPr>
          <p:nvPr>
            <p:ph type="ftr" sz="quarter" idx="10"/>
          </p:nvPr>
        </p:nvSpPr>
        <p:spPr/>
        <p:txBody>
          <a:bodyPr/>
          <a:lstStyle/>
          <a:p>
            <a:r>
              <a:rPr lang="zh-CN" altLang="en-US" dirty="0"/>
              <a:t>经济学的基本模型</a:t>
            </a:r>
          </a:p>
        </p:txBody>
      </p:sp>
      <p:sp>
        <p:nvSpPr>
          <p:cNvPr id="17" name="灯片编号占位符 2"/>
          <p:cNvSpPr>
            <a:spLocks noGrp="1"/>
          </p:cNvSpPr>
          <p:nvPr>
            <p:ph type="sldNum" sz="quarter" idx="11"/>
          </p:nvPr>
        </p:nvSpPr>
        <p:spPr/>
        <p:txBody>
          <a:bodyPr/>
          <a:lstStyle/>
          <a:p>
            <a:fld id="{0D7DCB7C-A8C0-48A7-B1FA-AC30BAA1C315}" type="slidenum">
              <a:rPr lang="en-US" altLang="zh-CN"/>
              <a:pPr/>
              <a:t>65</a:t>
            </a:fld>
            <a:endParaRPr lang="en-US" altLang="zh-CN"/>
          </a:p>
        </p:txBody>
      </p:sp>
      <p:sp>
        <p:nvSpPr>
          <p:cNvPr id="43010" name="Rectangle 2"/>
          <p:cNvSpPr>
            <a:spLocks noGrp="1" noChangeArrowheads="1"/>
          </p:cNvSpPr>
          <p:nvPr>
            <p:ph type="title" idx="4294967295"/>
          </p:nvPr>
        </p:nvSpPr>
        <p:spPr>
          <a:xfrm>
            <a:off x="457200" y="173038"/>
            <a:ext cx="8229600" cy="692150"/>
          </a:xfrm>
        </p:spPr>
        <p:txBody>
          <a:bodyPr/>
          <a:lstStyle/>
          <a:p>
            <a:r>
              <a:rPr lang="zh-CN" altLang="en-US" sz="3600" dirty="0">
                <a:ea typeface="宋体" pitchFamily="2" charset="-122"/>
              </a:rPr>
              <a:t>为什么生产可能性边界可能是曲线</a:t>
            </a:r>
          </a:p>
        </p:txBody>
      </p:sp>
      <p:grpSp>
        <p:nvGrpSpPr>
          <p:cNvPr id="2" name="Group 3"/>
          <p:cNvGrpSpPr>
            <a:grpSpLocks/>
          </p:cNvGrpSpPr>
          <p:nvPr/>
        </p:nvGrpSpPr>
        <p:grpSpPr bwMode="auto">
          <a:xfrm>
            <a:off x="3702050" y="1438275"/>
            <a:ext cx="4719638" cy="4773613"/>
            <a:chOff x="0" y="0"/>
            <a:chExt cx="2973" cy="3007"/>
          </a:xfrm>
        </p:grpSpPr>
        <p:grpSp>
          <p:nvGrpSpPr>
            <p:cNvPr id="3" name="Group 4"/>
            <p:cNvGrpSpPr>
              <a:grpSpLocks/>
            </p:cNvGrpSpPr>
            <p:nvPr/>
          </p:nvGrpSpPr>
          <p:grpSpPr bwMode="auto">
            <a:xfrm>
              <a:off x="343" y="13"/>
              <a:ext cx="2593" cy="2491"/>
              <a:chOff x="0" y="0"/>
              <a:chExt cx="2871" cy="2379"/>
            </a:xfrm>
          </p:grpSpPr>
          <p:sp>
            <p:nvSpPr>
              <p:cNvPr id="43013" name="Line 6"/>
              <p:cNvSpPr>
                <a:spLocks noChangeShapeType="1"/>
              </p:cNvSpPr>
              <p:nvPr/>
            </p:nvSpPr>
            <p:spPr bwMode="auto">
              <a:xfrm>
                <a:off x="0" y="0"/>
                <a:ext cx="0" cy="2379"/>
              </a:xfrm>
              <a:prstGeom prst="line">
                <a:avLst/>
              </a:prstGeom>
              <a:noFill/>
              <a:ln w="9525">
                <a:solidFill>
                  <a:schemeClr val="tx1"/>
                </a:solidFill>
                <a:round/>
                <a:headEnd/>
                <a:tailEnd/>
              </a:ln>
            </p:spPr>
            <p:txBody>
              <a:bodyPr/>
              <a:lstStyle/>
              <a:p>
                <a:endParaRPr lang="zh-CN" altLang="en-US"/>
              </a:p>
            </p:txBody>
          </p:sp>
          <p:sp>
            <p:nvSpPr>
              <p:cNvPr id="43014" name="Line 7"/>
              <p:cNvSpPr>
                <a:spLocks noChangeShapeType="1"/>
              </p:cNvSpPr>
              <p:nvPr/>
            </p:nvSpPr>
            <p:spPr bwMode="auto">
              <a:xfrm>
                <a:off x="0" y="2379"/>
                <a:ext cx="2871" cy="0"/>
              </a:xfrm>
              <a:prstGeom prst="line">
                <a:avLst/>
              </a:prstGeom>
              <a:noFill/>
              <a:ln w="9525">
                <a:solidFill>
                  <a:schemeClr val="tx1"/>
                </a:solidFill>
                <a:round/>
                <a:headEnd/>
                <a:tailEnd/>
              </a:ln>
            </p:spPr>
            <p:txBody>
              <a:bodyPr/>
              <a:lstStyle/>
              <a:p>
                <a:endParaRPr lang="zh-CN" altLang="en-US"/>
              </a:p>
            </p:txBody>
          </p:sp>
        </p:grpSp>
        <p:sp>
          <p:nvSpPr>
            <p:cNvPr id="43015" name="Text Box 8"/>
            <p:cNvSpPr txBox="1">
              <a:spLocks noChangeArrowheads="1"/>
            </p:cNvSpPr>
            <p:nvPr/>
          </p:nvSpPr>
          <p:spPr bwMode="auto">
            <a:xfrm>
              <a:off x="1904" y="2489"/>
              <a:ext cx="1069" cy="518"/>
            </a:xfrm>
            <a:prstGeom prst="rect">
              <a:avLst/>
            </a:prstGeom>
            <a:noFill/>
            <a:ln w="9525">
              <a:noFill/>
              <a:miter lim="800000"/>
              <a:headEnd/>
              <a:tailEnd/>
            </a:ln>
          </p:spPr>
          <p:txBody>
            <a:bodyPr>
              <a:spAutoFit/>
            </a:bodyPr>
            <a:lstStyle/>
            <a:p>
              <a:pPr algn="r">
                <a:spcBef>
                  <a:spcPct val="50000"/>
                </a:spcBef>
              </a:pPr>
              <a:r>
                <a:rPr lang="zh-CN" sz="2300" b="1">
                  <a:ea typeface="宋体" pitchFamily="2" charset="-122"/>
                </a:rPr>
                <a:t>山地自行车</a:t>
              </a:r>
            </a:p>
          </p:txBody>
        </p:sp>
        <p:sp>
          <p:nvSpPr>
            <p:cNvPr id="43016" name="Text Box 9"/>
            <p:cNvSpPr txBox="1">
              <a:spLocks noChangeArrowheads="1"/>
            </p:cNvSpPr>
            <p:nvPr/>
          </p:nvSpPr>
          <p:spPr bwMode="auto">
            <a:xfrm rot="16200000">
              <a:off x="-312" y="312"/>
              <a:ext cx="911" cy="288"/>
            </a:xfrm>
            <a:prstGeom prst="rect">
              <a:avLst/>
            </a:prstGeom>
            <a:noFill/>
            <a:ln w="9525">
              <a:noFill/>
              <a:miter lim="800000"/>
              <a:headEnd/>
              <a:tailEnd/>
            </a:ln>
          </p:spPr>
          <p:txBody>
            <a:bodyPr>
              <a:spAutoFit/>
            </a:bodyPr>
            <a:lstStyle/>
            <a:p>
              <a:pPr algn="r">
                <a:spcBef>
                  <a:spcPct val="50000"/>
                </a:spcBef>
              </a:pPr>
              <a:r>
                <a:rPr lang="zh-CN" sz="2400" b="1">
                  <a:ea typeface="宋体" pitchFamily="2" charset="-122"/>
                </a:rPr>
                <a:t>啤酒</a:t>
              </a:r>
            </a:p>
          </p:txBody>
        </p:sp>
        <p:sp>
          <p:nvSpPr>
            <p:cNvPr id="43017" name="Arc 10"/>
            <p:cNvSpPr>
              <a:spLocks/>
            </p:cNvSpPr>
            <p:nvPr/>
          </p:nvSpPr>
          <p:spPr bwMode="auto">
            <a:xfrm>
              <a:off x="193" y="344"/>
              <a:ext cx="2273" cy="2486"/>
            </a:xfrm>
            <a:custGeom>
              <a:avLst/>
              <a:gdLst>
                <a:gd name="T0" fmla="*/ 2 w 21415"/>
                <a:gd name="T1" fmla="*/ 0 h 21559"/>
                <a:gd name="T2" fmla="*/ 26 w 21415"/>
                <a:gd name="T3" fmla="*/ 29 h 21559"/>
                <a:gd name="T4" fmla="*/ 0 w 21415"/>
                <a:gd name="T5" fmla="*/ 33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miter lim="800000"/>
              <a:headEnd/>
              <a:tailEnd/>
            </a:ln>
          </p:spPr>
          <p:txBody>
            <a:bodyPr wrap="none" anchor="ctr"/>
            <a:lstStyle/>
            <a:p>
              <a:endParaRPr lang="zh-CN">
                <a:ea typeface="宋体" pitchFamily="2" charset="-122"/>
              </a:endParaRPr>
            </a:p>
          </p:txBody>
        </p:sp>
      </p:grpSp>
      <p:grpSp>
        <p:nvGrpSpPr>
          <p:cNvPr id="4" name="Group 10"/>
          <p:cNvGrpSpPr>
            <a:grpSpLocks/>
          </p:cNvGrpSpPr>
          <p:nvPr/>
        </p:nvGrpSpPr>
        <p:grpSpPr bwMode="auto">
          <a:xfrm>
            <a:off x="4075113" y="1941513"/>
            <a:ext cx="3556000" cy="3908425"/>
            <a:chOff x="0" y="0"/>
            <a:chExt cx="2301" cy="2435"/>
          </a:xfrm>
        </p:grpSpPr>
        <p:sp>
          <p:nvSpPr>
            <p:cNvPr id="43019" name="Arc 12"/>
            <p:cNvSpPr>
              <a:spLocks/>
            </p:cNvSpPr>
            <p:nvPr/>
          </p:nvSpPr>
          <p:spPr bwMode="auto">
            <a:xfrm>
              <a:off x="0" y="0"/>
              <a:ext cx="2301" cy="2435"/>
            </a:xfrm>
            <a:custGeom>
              <a:avLst/>
              <a:gdLst>
                <a:gd name="T0" fmla="*/ 6 w 20462"/>
                <a:gd name="T1" fmla="*/ 0 h 21118"/>
                <a:gd name="T2" fmla="*/ 29 w 20462"/>
                <a:gd name="T3" fmla="*/ 22 h 21118"/>
                <a:gd name="T4" fmla="*/ 0 w 20462"/>
                <a:gd name="T5" fmla="*/ 32 h 21118"/>
                <a:gd name="T6" fmla="*/ 0 60000 65536"/>
                <a:gd name="T7" fmla="*/ 0 60000 65536"/>
                <a:gd name="T8" fmla="*/ 0 60000 65536"/>
                <a:gd name="T9" fmla="*/ 0 w 20462"/>
                <a:gd name="T10" fmla="*/ 0 h 21118"/>
                <a:gd name="T11" fmla="*/ 20462 w 20462"/>
                <a:gd name="T12" fmla="*/ 21118 h 21118"/>
              </a:gdLst>
              <a:ahLst/>
              <a:cxnLst>
                <a:cxn ang="T6">
                  <a:pos x="T0" y="T1"/>
                </a:cxn>
                <a:cxn ang="T7">
                  <a:pos x="T2" y="T3"/>
                </a:cxn>
                <a:cxn ang="T8">
                  <a:pos x="T4" y="T5"/>
                </a:cxn>
              </a:cxnLst>
              <a:rect l="T9" t="T10" r="T11" b="T12"/>
              <a:pathLst>
                <a:path w="20462" h="21118" fill="none" extrusionOk="0">
                  <a:moveTo>
                    <a:pt x="4536" y="-1"/>
                  </a:moveTo>
                  <a:cubicBezTo>
                    <a:pt x="11975" y="1597"/>
                    <a:pt x="18024" y="6991"/>
                    <a:pt x="20461" y="14199"/>
                  </a:cubicBezTo>
                </a:path>
                <a:path w="20462" h="21118" stroke="0" extrusionOk="0">
                  <a:moveTo>
                    <a:pt x="4536" y="-1"/>
                  </a:moveTo>
                  <a:cubicBezTo>
                    <a:pt x="11975" y="1597"/>
                    <a:pt x="18024" y="6991"/>
                    <a:pt x="20461" y="14199"/>
                  </a:cubicBezTo>
                  <a:lnTo>
                    <a:pt x="0" y="21118"/>
                  </a:lnTo>
                  <a:close/>
                </a:path>
              </a:pathLst>
            </a:custGeom>
            <a:noFill/>
            <a:ln w="38100">
              <a:solidFill>
                <a:srgbClr val="CC0000"/>
              </a:solidFill>
              <a:miter lim="800000"/>
              <a:headEnd/>
              <a:tailEnd/>
            </a:ln>
          </p:spPr>
          <p:txBody>
            <a:bodyPr wrap="none" anchor="ctr"/>
            <a:lstStyle/>
            <a:p>
              <a:endParaRPr lang="zh-CN">
                <a:ea typeface="宋体" pitchFamily="2" charset="-122"/>
              </a:endParaRPr>
            </a:p>
          </p:txBody>
        </p:sp>
        <p:sp>
          <p:nvSpPr>
            <p:cNvPr id="43020" name="Line 13"/>
            <p:cNvSpPr>
              <a:spLocks noChangeShapeType="1"/>
            </p:cNvSpPr>
            <p:nvPr/>
          </p:nvSpPr>
          <p:spPr bwMode="auto">
            <a:xfrm rot="1980000">
              <a:off x="1243" y="331"/>
              <a:ext cx="120" cy="0"/>
            </a:xfrm>
            <a:prstGeom prst="line">
              <a:avLst/>
            </a:prstGeom>
            <a:noFill/>
            <a:ln w="44450">
              <a:solidFill>
                <a:srgbClr val="CC0000"/>
              </a:solidFill>
              <a:round/>
              <a:headEnd/>
              <a:tailEnd type="triangle" w="lg" len="lg"/>
            </a:ln>
          </p:spPr>
          <p:txBody>
            <a:bodyPr/>
            <a:lstStyle/>
            <a:p>
              <a:endParaRPr lang="zh-CN" altLang="en-US"/>
            </a:p>
          </p:txBody>
        </p:sp>
        <p:sp>
          <p:nvSpPr>
            <p:cNvPr id="43021" name="Line 14"/>
            <p:cNvSpPr>
              <a:spLocks noChangeShapeType="1"/>
            </p:cNvSpPr>
            <p:nvPr/>
          </p:nvSpPr>
          <p:spPr bwMode="auto">
            <a:xfrm rot="3300000">
              <a:off x="1855" y="902"/>
              <a:ext cx="120" cy="0"/>
            </a:xfrm>
            <a:prstGeom prst="line">
              <a:avLst/>
            </a:prstGeom>
            <a:noFill/>
            <a:ln w="44450">
              <a:solidFill>
                <a:srgbClr val="CC0000"/>
              </a:solidFill>
              <a:round/>
              <a:headEnd/>
              <a:tailEnd type="triangle" w="lg" len="lg"/>
            </a:ln>
          </p:spPr>
          <p:txBody>
            <a:bodyPr/>
            <a:lstStyle/>
            <a:p>
              <a:endParaRPr lang="zh-CN" altLang="en-US"/>
            </a:p>
          </p:txBody>
        </p:sp>
        <p:sp>
          <p:nvSpPr>
            <p:cNvPr id="43022" name="Line 15"/>
            <p:cNvSpPr>
              <a:spLocks noChangeShapeType="1"/>
            </p:cNvSpPr>
            <p:nvPr/>
          </p:nvSpPr>
          <p:spPr bwMode="auto">
            <a:xfrm rot="4260000">
              <a:off x="2229" y="1601"/>
              <a:ext cx="120" cy="0"/>
            </a:xfrm>
            <a:prstGeom prst="line">
              <a:avLst/>
            </a:prstGeom>
            <a:noFill/>
            <a:ln w="44450">
              <a:solidFill>
                <a:srgbClr val="CC0000"/>
              </a:solidFill>
              <a:round/>
              <a:headEnd/>
              <a:tailEnd type="triangle" w="lg" len="lg"/>
            </a:ln>
          </p:spPr>
          <p:txBody>
            <a:bodyPr/>
            <a:lstStyle/>
            <a:p>
              <a:endParaRPr lang="zh-CN" altLang="en-US"/>
            </a:p>
          </p:txBody>
        </p:sp>
      </p:grpSp>
      <p:sp>
        <p:nvSpPr>
          <p:cNvPr id="43023" name="Rectangle 16"/>
          <p:cNvSpPr>
            <a:spLocks noChangeArrowheads="1"/>
          </p:cNvSpPr>
          <p:nvPr/>
        </p:nvSpPr>
        <p:spPr bwMode="auto">
          <a:xfrm>
            <a:off x="501650" y="1338263"/>
            <a:ext cx="3175000" cy="4316412"/>
          </a:xfrm>
          <a:prstGeom prst="rect">
            <a:avLst/>
          </a:prstGeom>
          <a:noFill/>
          <a:ln w="9525">
            <a:noFill/>
            <a:miter lim="800000"/>
            <a:headEnd/>
            <a:tailEnd/>
          </a:ln>
        </p:spPr>
        <p:txBody>
          <a:bodyPr/>
          <a:lstStyle/>
          <a:p>
            <a:pPr>
              <a:lnSpc>
                <a:spcPct val="105000"/>
              </a:lnSpc>
              <a:spcBef>
                <a:spcPct val="35000"/>
              </a:spcBef>
              <a:buClr>
                <a:srgbClr val="00B85C"/>
              </a:buClr>
              <a:buSzPct val="120000"/>
              <a:buFont typeface="Wingdings" pitchFamily="2" charset="2"/>
              <a:buNone/>
            </a:pPr>
            <a:r>
              <a:rPr lang="zh-CN" sz="2800" b="1" dirty="0">
                <a:latin typeface="华文中宋" panose="02010600040101010101" pitchFamily="2" charset="-122"/>
                <a:ea typeface="华文中宋" panose="02010600040101010101" pitchFamily="2" charset="-122"/>
              </a:rPr>
              <a:t>当经济把资源从啤酒行业向山地自行车行业转移时：</a:t>
            </a:r>
          </a:p>
          <a:p>
            <a:pPr marL="400050" lvl="1" indent="-285750">
              <a:lnSpc>
                <a:spcPct val="105000"/>
              </a:lnSpc>
              <a:spcBef>
                <a:spcPct val="3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生产可能性边界变得更加陡峭</a:t>
            </a:r>
          </a:p>
          <a:p>
            <a:pPr marL="400050" lvl="1" indent="-285750">
              <a:lnSpc>
                <a:spcPct val="105000"/>
              </a:lnSpc>
              <a:spcBef>
                <a:spcPct val="3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山地自行车的机会成本也不断上升</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23">
                                            <p:txEl>
                                              <p:pRg st="0" end="0"/>
                                            </p:txEl>
                                          </p:spTgt>
                                        </p:tgtEl>
                                        <p:attrNameLst>
                                          <p:attrName>style.visibility</p:attrName>
                                        </p:attrNameLst>
                                      </p:cBhvr>
                                      <p:to>
                                        <p:strVal val="visible"/>
                                      </p:to>
                                    </p:set>
                                    <p:animEffect transition="in" filter="wipe(left)">
                                      <p:cBhvr>
                                        <p:cTn id="7" dur="500"/>
                                        <p:tgtEl>
                                          <p:spTgt spid="43023">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023">
                                            <p:txEl>
                                              <p:pRg st="1" end="1"/>
                                            </p:txEl>
                                          </p:spTgt>
                                        </p:tgtEl>
                                        <p:attrNameLst>
                                          <p:attrName>style.visibility</p:attrName>
                                        </p:attrNameLst>
                                      </p:cBhvr>
                                      <p:to>
                                        <p:strVal val="visible"/>
                                      </p:to>
                                    </p:set>
                                    <p:animEffect transition="in" filter="wipe(left)">
                                      <p:cBhvr>
                                        <p:cTn id="16" dur="500"/>
                                        <p:tgtEl>
                                          <p:spTgt spid="4302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023">
                                            <p:txEl>
                                              <p:pRg st="2" end="2"/>
                                            </p:txEl>
                                          </p:spTgt>
                                        </p:tgtEl>
                                        <p:attrNameLst>
                                          <p:attrName>style.visibility</p:attrName>
                                        </p:attrNameLst>
                                      </p:cBhvr>
                                      <p:to>
                                        <p:strVal val="visible"/>
                                      </p:to>
                                    </p:set>
                                    <p:animEffect transition="in" filter="wipe(left)">
                                      <p:cBhvr>
                                        <p:cTn id="21" dur="500"/>
                                        <p:tgtEl>
                                          <p:spTgt spid="430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build="p" bldLvl="2"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页脚占位符 1"/>
          <p:cNvSpPr>
            <a:spLocks noGrp="1"/>
          </p:cNvSpPr>
          <p:nvPr>
            <p:ph type="ftr" sz="quarter" idx="10"/>
          </p:nvPr>
        </p:nvSpPr>
        <p:spPr/>
        <p:txBody>
          <a:bodyPr/>
          <a:lstStyle/>
          <a:p>
            <a:r>
              <a:rPr lang="zh-CN" altLang="en-US" dirty="0"/>
              <a:t>经济学的基本模型</a:t>
            </a:r>
          </a:p>
        </p:txBody>
      </p:sp>
      <p:sp>
        <p:nvSpPr>
          <p:cNvPr id="18" name="灯片编号占位符 2"/>
          <p:cNvSpPr>
            <a:spLocks noGrp="1"/>
          </p:cNvSpPr>
          <p:nvPr>
            <p:ph type="sldNum" sz="quarter" idx="11"/>
          </p:nvPr>
        </p:nvSpPr>
        <p:spPr/>
        <p:txBody>
          <a:bodyPr/>
          <a:lstStyle/>
          <a:p>
            <a:fld id="{1CB80447-7ABA-4D74-83A6-F46274640918}" type="slidenum">
              <a:rPr lang="en-US" altLang="zh-CN"/>
              <a:pPr/>
              <a:t>66</a:t>
            </a:fld>
            <a:endParaRPr lang="en-US" altLang="zh-CN"/>
          </a:p>
        </p:txBody>
      </p:sp>
      <p:sp>
        <p:nvSpPr>
          <p:cNvPr id="44034" name="Text Box 2"/>
          <p:cNvSpPr txBox="1">
            <a:spLocks noChangeArrowheads="1"/>
          </p:cNvSpPr>
          <p:nvPr/>
        </p:nvSpPr>
        <p:spPr bwMode="auto">
          <a:xfrm>
            <a:off x="4511675" y="1547813"/>
            <a:ext cx="379413"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A</a:t>
            </a:r>
          </a:p>
        </p:txBody>
      </p:sp>
      <p:sp>
        <p:nvSpPr>
          <p:cNvPr id="44035" name="Rectangle 3"/>
          <p:cNvSpPr>
            <a:spLocks noGrp="1" noChangeArrowheads="1"/>
          </p:cNvSpPr>
          <p:nvPr>
            <p:ph type="title" idx="4294967295"/>
          </p:nvPr>
        </p:nvSpPr>
        <p:spPr>
          <a:xfrm>
            <a:off x="457200" y="173038"/>
            <a:ext cx="8229600" cy="692150"/>
          </a:xfrm>
        </p:spPr>
        <p:txBody>
          <a:bodyPr/>
          <a:lstStyle/>
          <a:p>
            <a:r>
              <a:rPr lang="zh-CN" sz="3600" dirty="0">
                <a:ea typeface="宋体" pitchFamily="2" charset="-122"/>
              </a:rPr>
              <a:t>为什么生产可能性边界可能是曲线</a:t>
            </a:r>
          </a:p>
        </p:txBody>
      </p:sp>
      <p:sp>
        <p:nvSpPr>
          <p:cNvPr id="44036" name="Rectangle 4"/>
          <p:cNvSpPr>
            <a:spLocks noGrp="1" noChangeArrowheads="1"/>
          </p:cNvSpPr>
          <p:nvPr>
            <p:ph type="body" idx="4294967295"/>
          </p:nvPr>
        </p:nvSpPr>
        <p:spPr>
          <a:xfrm>
            <a:off x="428625" y="1341438"/>
            <a:ext cx="3282950" cy="4513262"/>
          </a:xfrm>
        </p:spPr>
        <p:txBody>
          <a:bodyPr/>
          <a:lstStyle/>
          <a:p>
            <a:pPr marL="0" indent="0">
              <a:spcBef>
                <a:spcPct val="35000"/>
              </a:spcBef>
              <a:buFont typeface="Wingdings" pitchFamily="2" charset="2"/>
              <a:buNone/>
            </a:pPr>
            <a:r>
              <a:rPr lang="zh-CN" b="1" dirty="0">
                <a:latin typeface="华文中宋" panose="02010600040101010101" pitchFamily="2" charset="-122"/>
                <a:ea typeface="华文中宋" panose="02010600040101010101" pitchFamily="2" charset="-122"/>
              </a:rPr>
              <a:t>在点A，大部分工人都在生产啤酒，即使这些工人更加适合于生产山地自行车。因此，为得到更多的自行车无需放弃太多啤酒</a:t>
            </a:r>
          </a:p>
        </p:txBody>
      </p:sp>
      <p:grpSp>
        <p:nvGrpSpPr>
          <p:cNvPr id="2" name="Group 5"/>
          <p:cNvGrpSpPr>
            <a:grpSpLocks/>
          </p:cNvGrpSpPr>
          <p:nvPr/>
        </p:nvGrpSpPr>
        <p:grpSpPr bwMode="auto">
          <a:xfrm>
            <a:off x="4246563" y="1458913"/>
            <a:ext cx="4116387" cy="3954462"/>
            <a:chOff x="0" y="0"/>
            <a:chExt cx="2871" cy="2379"/>
          </a:xfrm>
        </p:grpSpPr>
        <p:sp>
          <p:nvSpPr>
            <p:cNvPr id="44038" name="Line 6"/>
            <p:cNvSpPr>
              <a:spLocks noChangeShapeType="1"/>
            </p:cNvSpPr>
            <p:nvPr/>
          </p:nvSpPr>
          <p:spPr bwMode="auto">
            <a:xfrm>
              <a:off x="0" y="0"/>
              <a:ext cx="0" cy="2379"/>
            </a:xfrm>
            <a:prstGeom prst="line">
              <a:avLst/>
            </a:prstGeom>
            <a:noFill/>
            <a:ln w="9525">
              <a:solidFill>
                <a:schemeClr val="tx1"/>
              </a:solidFill>
              <a:round/>
              <a:headEnd/>
              <a:tailEnd/>
            </a:ln>
          </p:spPr>
          <p:txBody>
            <a:bodyPr/>
            <a:lstStyle/>
            <a:p>
              <a:endParaRPr lang="zh-CN" altLang="en-US"/>
            </a:p>
          </p:txBody>
        </p:sp>
        <p:sp>
          <p:nvSpPr>
            <p:cNvPr id="44039" name="Line 7"/>
            <p:cNvSpPr>
              <a:spLocks noChangeShapeType="1"/>
            </p:cNvSpPr>
            <p:nvPr/>
          </p:nvSpPr>
          <p:spPr bwMode="auto">
            <a:xfrm>
              <a:off x="0" y="2379"/>
              <a:ext cx="2871" cy="0"/>
            </a:xfrm>
            <a:prstGeom prst="line">
              <a:avLst/>
            </a:prstGeom>
            <a:noFill/>
            <a:ln w="9525">
              <a:solidFill>
                <a:schemeClr val="tx1"/>
              </a:solidFill>
              <a:round/>
              <a:headEnd/>
              <a:tailEnd/>
            </a:ln>
          </p:spPr>
          <p:txBody>
            <a:bodyPr/>
            <a:lstStyle/>
            <a:p>
              <a:endParaRPr lang="zh-CN" altLang="en-US"/>
            </a:p>
          </p:txBody>
        </p:sp>
      </p:grpSp>
      <p:sp>
        <p:nvSpPr>
          <p:cNvPr id="44040" name="Text Box 8"/>
          <p:cNvSpPr txBox="1">
            <a:spLocks noChangeArrowheads="1"/>
          </p:cNvSpPr>
          <p:nvPr/>
        </p:nvSpPr>
        <p:spPr bwMode="auto">
          <a:xfrm>
            <a:off x="6724650" y="5389563"/>
            <a:ext cx="1697038" cy="442912"/>
          </a:xfrm>
          <a:prstGeom prst="rect">
            <a:avLst/>
          </a:prstGeom>
          <a:noFill/>
          <a:ln w="9525">
            <a:noFill/>
            <a:miter lim="800000"/>
            <a:headEnd/>
            <a:tailEnd/>
          </a:ln>
        </p:spPr>
        <p:txBody>
          <a:bodyPr>
            <a:spAutoFit/>
          </a:bodyPr>
          <a:lstStyle/>
          <a:p>
            <a:pPr algn="ctr">
              <a:spcBef>
                <a:spcPct val="50000"/>
              </a:spcBef>
            </a:pPr>
            <a:r>
              <a:rPr lang="zh-CN" sz="2300" b="1">
                <a:ea typeface="宋体" pitchFamily="2" charset="-122"/>
              </a:rPr>
              <a:t>山地自行车</a:t>
            </a:r>
          </a:p>
        </p:txBody>
      </p:sp>
      <p:sp>
        <p:nvSpPr>
          <p:cNvPr id="44041" name="Text Box 9"/>
          <p:cNvSpPr txBox="1">
            <a:spLocks noChangeArrowheads="1"/>
          </p:cNvSpPr>
          <p:nvPr/>
        </p:nvSpPr>
        <p:spPr bwMode="auto">
          <a:xfrm rot="16200000">
            <a:off x="3207543" y="1932782"/>
            <a:ext cx="1446213" cy="457200"/>
          </a:xfrm>
          <a:prstGeom prst="rect">
            <a:avLst/>
          </a:prstGeom>
          <a:noFill/>
          <a:ln w="9525">
            <a:noFill/>
            <a:miter lim="800000"/>
            <a:headEnd/>
            <a:tailEnd/>
          </a:ln>
        </p:spPr>
        <p:txBody>
          <a:bodyPr>
            <a:spAutoFit/>
          </a:bodyPr>
          <a:lstStyle/>
          <a:p>
            <a:pPr algn="r">
              <a:spcBef>
                <a:spcPct val="50000"/>
              </a:spcBef>
            </a:pPr>
            <a:r>
              <a:rPr lang="zh-CN" sz="2400" b="1">
                <a:ea typeface="宋体" pitchFamily="2" charset="-122"/>
              </a:rPr>
              <a:t>啤酒</a:t>
            </a:r>
          </a:p>
        </p:txBody>
      </p:sp>
      <p:sp>
        <p:nvSpPr>
          <p:cNvPr id="44042" name="Arc 10"/>
          <p:cNvSpPr>
            <a:spLocks/>
          </p:cNvSpPr>
          <p:nvPr/>
        </p:nvSpPr>
        <p:spPr bwMode="auto">
          <a:xfrm>
            <a:off x="4008438" y="1984375"/>
            <a:ext cx="3608387" cy="3946525"/>
          </a:xfrm>
          <a:custGeom>
            <a:avLst/>
            <a:gdLst>
              <a:gd name="T0" fmla="*/ 2147483647 w 21415"/>
              <a:gd name="T1" fmla="*/ 0 h 21559"/>
              <a:gd name="T2" fmla="*/ 2147483647 w 21415"/>
              <a:gd name="T3" fmla="*/ 2147483647 h 21559"/>
              <a:gd name="T4" fmla="*/ 0 w 21415"/>
              <a:gd name="T5" fmla="*/ 2147483647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miter lim="800000"/>
            <a:headEnd/>
            <a:tailEnd/>
          </a:ln>
        </p:spPr>
        <p:txBody>
          <a:bodyPr wrap="none" anchor="ctr"/>
          <a:lstStyle/>
          <a:p>
            <a:endParaRPr lang="zh-CN">
              <a:ea typeface="宋体" pitchFamily="2" charset="-122"/>
            </a:endParaRPr>
          </a:p>
        </p:txBody>
      </p:sp>
      <p:sp>
        <p:nvSpPr>
          <p:cNvPr id="44043" name="Oval 11"/>
          <p:cNvSpPr>
            <a:spLocks noChangeArrowheads="1"/>
          </p:cNvSpPr>
          <p:nvPr/>
        </p:nvSpPr>
        <p:spPr bwMode="auto">
          <a:xfrm>
            <a:off x="4627563" y="1981200"/>
            <a:ext cx="141287" cy="138113"/>
          </a:xfrm>
          <a:prstGeom prst="ellipse">
            <a:avLst/>
          </a:prstGeom>
          <a:solidFill>
            <a:srgbClr val="CC0000"/>
          </a:solidFill>
          <a:ln w="9525">
            <a:noFill/>
            <a:round/>
            <a:headEnd/>
            <a:tailEnd/>
          </a:ln>
        </p:spPr>
        <p:txBody>
          <a:bodyPr wrap="none" anchor="ctr"/>
          <a:lstStyle/>
          <a:p>
            <a:endParaRPr lang="zh-CN">
              <a:ea typeface="宋体" pitchFamily="2" charset="-122"/>
            </a:endParaRPr>
          </a:p>
        </p:txBody>
      </p:sp>
      <p:sp>
        <p:nvSpPr>
          <p:cNvPr id="44044" name="Line 13"/>
          <p:cNvSpPr>
            <a:spLocks noChangeShapeType="1"/>
          </p:cNvSpPr>
          <p:nvPr/>
        </p:nvSpPr>
        <p:spPr bwMode="auto">
          <a:xfrm>
            <a:off x="4767263" y="2046288"/>
            <a:ext cx="669925" cy="0"/>
          </a:xfrm>
          <a:prstGeom prst="line">
            <a:avLst/>
          </a:prstGeom>
          <a:noFill/>
          <a:ln w="38100">
            <a:solidFill>
              <a:srgbClr val="00CC00"/>
            </a:solidFill>
            <a:round/>
            <a:headEnd/>
            <a:tailEnd type="triangle" w="lg" len="med"/>
          </a:ln>
        </p:spPr>
        <p:txBody>
          <a:bodyPr/>
          <a:lstStyle/>
          <a:p>
            <a:endParaRPr lang="zh-CN" altLang="en-US"/>
          </a:p>
        </p:txBody>
      </p:sp>
      <p:grpSp>
        <p:nvGrpSpPr>
          <p:cNvPr id="3" name="Group 13"/>
          <p:cNvGrpSpPr>
            <a:grpSpLocks/>
          </p:cNvGrpSpPr>
          <p:nvPr/>
        </p:nvGrpSpPr>
        <p:grpSpPr bwMode="auto">
          <a:xfrm>
            <a:off x="5341938" y="2039938"/>
            <a:ext cx="141287" cy="333375"/>
            <a:chOff x="0" y="0"/>
            <a:chExt cx="89" cy="210"/>
          </a:xfrm>
        </p:grpSpPr>
        <p:sp>
          <p:nvSpPr>
            <p:cNvPr id="44046" name="Oval 15"/>
            <p:cNvSpPr>
              <a:spLocks noChangeArrowheads="1"/>
            </p:cNvSpPr>
            <p:nvPr/>
          </p:nvSpPr>
          <p:spPr bwMode="auto">
            <a:xfrm>
              <a:off x="0" y="123"/>
              <a:ext cx="89" cy="87"/>
            </a:xfrm>
            <a:prstGeom prst="ellipse">
              <a:avLst/>
            </a:prstGeom>
            <a:solidFill>
              <a:srgbClr val="CC0000"/>
            </a:solidFill>
            <a:ln w="9525">
              <a:noFill/>
              <a:round/>
              <a:headEnd/>
              <a:tailEnd/>
            </a:ln>
          </p:spPr>
          <p:txBody>
            <a:bodyPr wrap="none" anchor="ctr"/>
            <a:lstStyle/>
            <a:p>
              <a:endParaRPr lang="zh-CN">
                <a:ea typeface="宋体" pitchFamily="2" charset="-122"/>
              </a:endParaRPr>
            </a:p>
          </p:txBody>
        </p:sp>
        <p:sp>
          <p:nvSpPr>
            <p:cNvPr id="44047" name="Line 16"/>
            <p:cNvSpPr>
              <a:spLocks noChangeShapeType="1"/>
            </p:cNvSpPr>
            <p:nvPr/>
          </p:nvSpPr>
          <p:spPr bwMode="auto">
            <a:xfrm>
              <a:off x="42" y="0"/>
              <a:ext cx="1" cy="167"/>
            </a:xfrm>
            <a:prstGeom prst="line">
              <a:avLst/>
            </a:prstGeom>
            <a:noFill/>
            <a:ln w="38100">
              <a:solidFill>
                <a:srgbClr val="00CC00"/>
              </a:solidFill>
              <a:round/>
              <a:headEnd/>
              <a:tailEnd type="triangle" w="lg" len="med"/>
            </a:ln>
          </p:spPr>
          <p:txBody>
            <a:bodyPr/>
            <a:lstStyle/>
            <a:p>
              <a:endParaRPr lang="zh-CN" altLang="en-US"/>
            </a:p>
          </p:txBody>
        </p:sp>
      </p:grpSp>
      <p:sp>
        <p:nvSpPr>
          <p:cNvPr id="44048" name="Text Box 17"/>
          <p:cNvSpPr txBox="1">
            <a:spLocks noChangeArrowheads="1"/>
          </p:cNvSpPr>
          <p:nvPr/>
        </p:nvSpPr>
        <p:spPr bwMode="auto">
          <a:xfrm>
            <a:off x="5824538" y="1236663"/>
            <a:ext cx="2714625" cy="1371600"/>
          </a:xfrm>
          <a:prstGeom prst="rect">
            <a:avLst/>
          </a:prstGeom>
          <a:solidFill>
            <a:srgbClr val="FFFFCC"/>
          </a:solidFill>
          <a:ln w="9525">
            <a:noFill/>
            <a:miter lim="800000"/>
            <a:headEnd/>
            <a:tailEnd/>
          </a:ln>
          <a:effectLst>
            <a:outerShdw dist="89803" dir="2700000" algn="ctr" rotWithShape="0">
              <a:schemeClr val="bg2"/>
            </a:outerShdw>
          </a:effectLst>
        </p:spPr>
        <p:txBody>
          <a:bodyPr>
            <a:spAutoFit/>
          </a:bodyPr>
          <a:lstStyle/>
          <a:p>
            <a:pPr algn="ctr">
              <a:spcBef>
                <a:spcPct val="50000"/>
              </a:spcBef>
            </a:pPr>
            <a:r>
              <a:rPr lang="zh-CN" sz="2800">
                <a:ea typeface="宋体" pitchFamily="2" charset="-122"/>
              </a:rPr>
              <a:t>在点A,山地自行车的机会成本很小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Effect transition="in" filter="wipe(left)">
                                      <p:cBhvr>
                                        <p:cTn id="7" dur="500"/>
                                        <p:tgtEl>
                                          <p:spTgt spid="4403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044"/>
                                        </p:tgtEl>
                                        <p:attrNameLst>
                                          <p:attrName>style.visibility</p:attrName>
                                        </p:attrNameLst>
                                      </p:cBhvr>
                                      <p:to>
                                        <p:strVal val="visible"/>
                                      </p:to>
                                    </p:set>
                                    <p:animEffect transition="in" filter="wipe(left)">
                                      <p:cBhvr>
                                        <p:cTn id="11" dur="500"/>
                                        <p:tgtEl>
                                          <p:spTgt spid="4404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4048"/>
                                        </p:tgtEl>
                                        <p:attrNameLst>
                                          <p:attrName>style.visibility</p:attrName>
                                        </p:attrNameLst>
                                      </p:cBhvr>
                                      <p:to>
                                        <p:strVal val="visible"/>
                                      </p:to>
                                    </p:set>
                                    <p:animEffect transition="in" filter="dissolve">
                                      <p:cBhvr>
                                        <p:cTn id="19"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bldLvl="5" autoUpdateAnimBg="0"/>
      <p:bldP spid="44044" grpId="0" animBg="1"/>
      <p:bldP spid="44048" grpId="0" bldLvl="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页脚占位符 1"/>
          <p:cNvSpPr>
            <a:spLocks noGrp="1"/>
          </p:cNvSpPr>
          <p:nvPr>
            <p:ph type="ftr" sz="quarter" idx="10"/>
          </p:nvPr>
        </p:nvSpPr>
        <p:spPr/>
        <p:txBody>
          <a:bodyPr/>
          <a:lstStyle/>
          <a:p>
            <a:r>
              <a:rPr lang="zh-CN" altLang="en-US" dirty="0"/>
              <a:t>经济学的基本模型</a:t>
            </a:r>
          </a:p>
        </p:txBody>
      </p:sp>
      <p:sp>
        <p:nvSpPr>
          <p:cNvPr id="18" name="灯片编号占位符 2"/>
          <p:cNvSpPr>
            <a:spLocks noGrp="1"/>
          </p:cNvSpPr>
          <p:nvPr>
            <p:ph type="sldNum" sz="quarter" idx="11"/>
          </p:nvPr>
        </p:nvSpPr>
        <p:spPr/>
        <p:txBody>
          <a:bodyPr/>
          <a:lstStyle/>
          <a:p>
            <a:fld id="{A4764013-A4DF-4D77-96E3-9A959B194ECF}" type="slidenum">
              <a:rPr lang="en-US" altLang="zh-CN"/>
              <a:pPr/>
              <a:t>67</a:t>
            </a:fld>
            <a:endParaRPr lang="en-US" altLang="zh-CN"/>
          </a:p>
        </p:txBody>
      </p:sp>
      <p:sp>
        <p:nvSpPr>
          <p:cNvPr id="46082" name="Text Box 2"/>
          <p:cNvSpPr txBox="1">
            <a:spLocks noChangeArrowheads="1"/>
          </p:cNvSpPr>
          <p:nvPr/>
        </p:nvSpPr>
        <p:spPr bwMode="auto">
          <a:xfrm>
            <a:off x="6799263" y="3052763"/>
            <a:ext cx="379412" cy="457200"/>
          </a:xfrm>
          <a:prstGeom prst="rect">
            <a:avLst/>
          </a:prstGeom>
          <a:noFill/>
          <a:ln w="9525">
            <a:noFill/>
            <a:miter lim="800000"/>
            <a:headEnd/>
            <a:tailEnd/>
          </a:ln>
        </p:spPr>
        <p:txBody>
          <a:bodyPr anchor="ctr" anchorCtr="1">
            <a:spAutoFit/>
          </a:bodyPr>
          <a:lstStyle/>
          <a:p>
            <a:pPr>
              <a:spcBef>
                <a:spcPct val="50000"/>
              </a:spcBef>
            </a:pPr>
            <a:r>
              <a:rPr lang="en-US" altLang="zh-CN" sz="2400" b="1">
                <a:ea typeface="宋体" pitchFamily="2" charset="-122"/>
              </a:rPr>
              <a:t>B</a:t>
            </a:r>
          </a:p>
        </p:txBody>
      </p:sp>
      <p:sp>
        <p:nvSpPr>
          <p:cNvPr id="46083" name="Rectangle 3"/>
          <p:cNvSpPr>
            <a:spLocks noGrp="1" noChangeArrowheads="1"/>
          </p:cNvSpPr>
          <p:nvPr>
            <p:ph type="title" idx="4294967295"/>
          </p:nvPr>
        </p:nvSpPr>
        <p:spPr>
          <a:xfrm>
            <a:off x="457200" y="0"/>
            <a:ext cx="8229600" cy="692150"/>
          </a:xfrm>
        </p:spPr>
        <p:txBody>
          <a:bodyPr/>
          <a:lstStyle/>
          <a:p>
            <a:r>
              <a:rPr lang="zh-CN" sz="3600" dirty="0">
                <a:ea typeface="宋体" pitchFamily="2" charset="-122"/>
              </a:rPr>
              <a:t>为什么生产可行性边界可能是曲线</a:t>
            </a:r>
          </a:p>
        </p:txBody>
      </p:sp>
      <p:sp>
        <p:nvSpPr>
          <p:cNvPr id="46084" name="Rectangle 4"/>
          <p:cNvSpPr>
            <a:spLocks noGrp="1" noChangeArrowheads="1"/>
          </p:cNvSpPr>
          <p:nvPr>
            <p:ph type="body" idx="4294967295"/>
          </p:nvPr>
        </p:nvSpPr>
        <p:spPr>
          <a:xfrm>
            <a:off x="400050" y="1268413"/>
            <a:ext cx="3357563" cy="4918075"/>
          </a:xfrm>
        </p:spPr>
        <p:txBody>
          <a:bodyPr/>
          <a:lstStyle/>
          <a:p>
            <a:pPr marL="0" indent="0">
              <a:spcBef>
                <a:spcPct val="35000"/>
              </a:spcBef>
              <a:buFont typeface="Wingdings" pitchFamily="2" charset="2"/>
              <a:buNone/>
            </a:pPr>
            <a:r>
              <a:rPr lang="zh-CN" b="1" dirty="0">
                <a:latin typeface="华文中宋" panose="02010600040101010101" pitchFamily="2" charset="-122"/>
                <a:ea typeface="华文中宋" panose="02010600040101010101" pitchFamily="2" charset="-122"/>
              </a:rPr>
              <a:t>在点B,大部分工人都在生产自行车，留在啤酒行业的工人是最好的酿酒师。生产更多的自行车需要将最好的酿酒师从啤酒行业转移出来，这会使啤酒产量大幅度降低</a:t>
            </a:r>
          </a:p>
        </p:txBody>
      </p:sp>
      <p:grpSp>
        <p:nvGrpSpPr>
          <p:cNvPr id="2" name="Group 5"/>
          <p:cNvGrpSpPr>
            <a:grpSpLocks/>
          </p:cNvGrpSpPr>
          <p:nvPr/>
        </p:nvGrpSpPr>
        <p:grpSpPr bwMode="auto">
          <a:xfrm>
            <a:off x="4246563" y="1458913"/>
            <a:ext cx="4116387" cy="3954462"/>
            <a:chOff x="0" y="0"/>
            <a:chExt cx="2871" cy="2379"/>
          </a:xfrm>
        </p:grpSpPr>
        <p:sp>
          <p:nvSpPr>
            <p:cNvPr id="46086" name="Line 6"/>
            <p:cNvSpPr>
              <a:spLocks noChangeShapeType="1"/>
            </p:cNvSpPr>
            <p:nvPr/>
          </p:nvSpPr>
          <p:spPr bwMode="auto">
            <a:xfrm>
              <a:off x="0" y="0"/>
              <a:ext cx="0" cy="2379"/>
            </a:xfrm>
            <a:prstGeom prst="line">
              <a:avLst/>
            </a:prstGeom>
            <a:noFill/>
            <a:ln w="9525">
              <a:solidFill>
                <a:schemeClr val="tx1"/>
              </a:solidFill>
              <a:round/>
              <a:headEnd/>
              <a:tailEnd/>
            </a:ln>
          </p:spPr>
          <p:txBody>
            <a:bodyPr/>
            <a:lstStyle/>
            <a:p>
              <a:endParaRPr lang="zh-CN" altLang="en-US"/>
            </a:p>
          </p:txBody>
        </p:sp>
        <p:sp>
          <p:nvSpPr>
            <p:cNvPr id="46087" name="Line 7"/>
            <p:cNvSpPr>
              <a:spLocks noChangeShapeType="1"/>
            </p:cNvSpPr>
            <p:nvPr/>
          </p:nvSpPr>
          <p:spPr bwMode="auto">
            <a:xfrm>
              <a:off x="0" y="2379"/>
              <a:ext cx="2871" cy="0"/>
            </a:xfrm>
            <a:prstGeom prst="line">
              <a:avLst/>
            </a:prstGeom>
            <a:noFill/>
            <a:ln w="9525">
              <a:solidFill>
                <a:schemeClr val="tx1"/>
              </a:solidFill>
              <a:round/>
              <a:headEnd/>
              <a:tailEnd/>
            </a:ln>
          </p:spPr>
          <p:txBody>
            <a:bodyPr/>
            <a:lstStyle/>
            <a:p>
              <a:endParaRPr lang="zh-CN" altLang="en-US"/>
            </a:p>
          </p:txBody>
        </p:sp>
      </p:grpSp>
      <p:sp>
        <p:nvSpPr>
          <p:cNvPr id="46088" name="Text Box 8"/>
          <p:cNvSpPr txBox="1">
            <a:spLocks noChangeArrowheads="1"/>
          </p:cNvSpPr>
          <p:nvPr/>
        </p:nvSpPr>
        <p:spPr bwMode="auto">
          <a:xfrm>
            <a:off x="6724650" y="5389563"/>
            <a:ext cx="1697038" cy="442912"/>
          </a:xfrm>
          <a:prstGeom prst="rect">
            <a:avLst/>
          </a:prstGeom>
          <a:noFill/>
          <a:ln w="9525">
            <a:noFill/>
            <a:miter lim="800000"/>
            <a:headEnd/>
            <a:tailEnd/>
          </a:ln>
        </p:spPr>
        <p:txBody>
          <a:bodyPr>
            <a:spAutoFit/>
          </a:bodyPr>
          <a:lstStyle/>
          <a:p>
            <a:pPr algn="ctr">
              <a:spcBef>
                <a:spcPct val="50000"/>
              </a:spcBef>
            </a:pPr>
            <a:r>
              <a:rPr lang="zh-CN" sz="2300" b="1">
                <a:ea typeface="宋体" pitchFamily="2" charset="-122"/>
              </a:rPr>
              <a:t>山地自行车</a:t>
            </a:r>
          </a:p>
        </p:txBody>
      </p:sp>
      <p:sp>
        <p:nvSpPr>
          <p:cNvPr id="46089" name="Text Box 9"/>
          <p:cNvSpPr txBox="1">
            <a:spLocks noChangeArrowheads="1"/>
          </p:cNvSpPr>
          <p:nvPr/>
        </p:nvSpPr>
        <p:spPr bwMode="auto">
          <a:xfrm rot="16200000">
            <a:off x="3207543" y="1932782"/>
            <a:ext cx="1446213" cy="457200"/>
          </a:xfrm>
          <a:prstGeom prst="rect">
            <a:avLst/>
          </a:prstGeom>
          <a:noFill/>
          <a:ln w="9525">
            <a:noFill/>
            <a:miter lim="800000"/>
            <a:headEnd/>
            <a:tailEnd/>
          </a:ln>
        </p:spPr>
        <p:txBody>
          <a:bodyPr>
            <a:spAutoFit/>
          </a:bodyPr>
          <a:lstStyle/>
          <a:p>
            <a:pPr algn="r">
              <a:spcBef>
                <a:spcPct val="50000"/>
              </a:spcBef>
            </a:pPr>
            <a:r>
              <a:rPr lang="zh-CN" sz="2400" b="1">
                <a:ea typeface="宋体" pitchFamily="2" charset="-122"/>
              </a:rPr>
              <a:t>啤酒</a:t>
            </a:r>
          </a:p>
        </p:txBody>
      </p:sp>
      <p:sp>
        <p:nvSpPr>
          <p:cNvPr id="46090" name="Arc 10"/>
          <p:cNvSpPr>
            <a:spLocks/>
          </p:cNvSpPr>
          <p:nvPr/>
        </p:nvSpPr>
        <p:spPr bwMode="auto">
          <a:xfrm>
            <a:off x="4008438" y="1984375"/>
            <a:ext cx="3608387" cy="3946525"/>
          </a:xfrm>
          <a:custGeom>
            <a:avLst/>
            <a:gdLst>
              <a:gd name="T0" fmla="*/ 2147483647 w 21415"/>
              <a:gd name="T1" fmla="*/ 0 h 21559"/>
              <a:gd name="T2" fmla="*/ 2147483647 w 21415"/>
              <a:gd name="T3" fmla="*/ 2147483647 h 21559"/>
              <a:gd name="T4" fmla="*/ 0 w 21415"/>
              <a:gd name="T5" fmla="*/ 2147483647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miter lim="800000"/>
            <a:headEnd/>
            <a:tailEnd/>
          </a:ln>
        </p:spPr>
        <p:txBody>
          <a:bodyPr wrap="none" anchor="ctr"/>
          <a:lstStyle/>
          <a:p>
            <a:endParaRPr lang="zh-CN">
              <a:ea typeface="宋体" pitchFamily="2" charset="-122"/>
            </a:endParaRPr>
          </a:p>
        </p:txBody>
      </p:sp>
      <p:sp>
        <p:nvSpPr>
          <p:cNvPr id="46091" name="Oval 11"/>
          <p:cNvSpPr>
            <a:spLocks noChangeArrowheads="1"/>
          </p:cNvSpPr>
          <p:nvPr/>
        </p:nvSpPr>
        <p:spPr bwMode="auto">
          <a:xfrm>
            <a:off x="6815138" y="3448050"/>
            <a:ext cx="141287" cy="138113"/>
          </a:xfrm>
          <a:prstGeom prst="ellipse">
            <a:avLst/>
          </a:prstGeom>
          <a:solidFill>
            <a:srgbClr val="CC0000"/>
          </a:solidFill>
          <a:ln w="9525">
            <a:noFill/>
            <a:round/>
            <a:headEnd/>
            <a:tailEnd/>
          </a:ln>
        </p:spPr>
        <p:txBody>
          <a:bodyPr wrap="none" anchor="ctr"/>
          <a:lstStyle/>
          <a:p>
            <a:endParaRPr lang="zh-CN">
              <a:ea typeface="宋体" pitchFamily="2" charset="-122"/>
            </a:endParaRPr>
          </a:p>
        </p:txBody>
      </p:sp>
      <p:sp>
        <p:nvSpPr>
          <p:cNvPr id="46092" name="Line 13"/>
          <p:cNvSpPr>
            <a:spLocks noChangeShapeType="1"/>
          </p:cNvSpPr>
          <p:nvPr/>
        </p:nvSpPr>
        <p:spPr bwMode="auto">
          <a:xfrm>
            <a:off x="6927850" y="3513138"/>
            <a:ext cx="546100" cy="0"/>
          </a:xfrm>
          <a:prstGeom prst="line">
            <a:avLst/>
          </a:prstGeom>
          <a:noFill/>
          <a:ln w="38100">
            <a:solidFill>
              <a:srgbClr val="00CC00"/>
            </a:solidFill>
            <a:round/>
            <a:headEnd/>
            <a:tailEnd type="triangle" w="lg" len="med"/>
          </a:ln>
        </p:spPr>
        <p:txBody>
          <a:bodyPr/>
          <a:lstStyle/>
          <a:p>
            <a:endParaRPr lang="zh-CN" altLang="en-US"/>
          </a:p>
        </p:txBody>
      </p:sp>
      <p:grpSp>
        <p:nvGrpSpPr>
          <p:cNvPr id="3" name="Group 13"/>
          <p:cNvGrpSpPr>
            <a:grpSpLocks/>
          </p:cNvGrpSpPr>
          <p:nvPr/>
        </p:nvGrpSpPr>
        <p:grpSpPr bwMode="auto">
          <a:xfrm>
            <a:off x="7378700" y="3511550"/>
            <a:ext cx="141288" cy="1182688"/>
            <a:chOff x="0" y="0"/>
            <a:chExt cx="89" cy="745"/>
          </a:xfrm>
        </p:grpSpPr>
        <p:sp>
          <p:nvSpPr>
            <p:cNvPr id="46094" name="Oval 15"/>
            <p:cNvSpPr>
              <a:spLocks noChangeArrowheads="1"/>
            </p:cNvSpPr>
            <p:nvPr/>
          </p:nvSpPr>
          <p:spPr bwMode="auto">
            <a:xfrm>
              <a:off x="0" y="658"/>
              <a:ext cx="89" cy="87"/>
            </a:xfrm>
            <a:prstGeom prst="ellipse">
              <a:avLst/>
            </a:prstGeom>
            <a:solidFill>
              <a:srgbClr val="CC0000"/>
            </a:solidFill>
            <a:ln w="9525">
              <a:noFill/>
              <a:round/>
              <a:headEnd/>
              <a:tailEnd/>
            </a:ln>
          </p:spPr>
          <p:txBody>
            <a:bodyPr wrap="none" anchor="ctr"/>
            <a:lstStyle/>
            <a:p>
              <a:endParaRPr lang="zh-CN">
                <a:ea typeface="宋体" pitchFamily="2" charset="-122"/>
              </a:endParaRPr>
            </a:p>
          </p:txBody>
        </p:sp>
        <p:sp>
          <p:nvSpPr>
            <p:cNvPr id="46095" name="Line 16"/>
            <p:cNvSpPr>
              <a:spLocks noChangeShapeType="1"/>
            </p:cNvSpPr>
            <p:nvPr/>
          </p:nvSpPr>
          <p:spPr bwMode="auto">
            <a:xfrm flipH="1">
              <a:off x="45" y="0"/>
              <a:ext cx="0" cy="662"/>
            </a:xfrm>
            <a:prstGeom prst="line">
              <a:avLst/>
            </a:prstGeom>
            <a:noFill/>
            <a:ln w="38100">
              <a:solidFill>
                <a:srgbClr val="00CC00"/>
              </a:solidFill>
              <a:round/>
              <a:headEnd/>
              <a:tailEnd type="triangle" w="lg" len="med"/>
            </a:ln>
          </p:spPr>
          <p:txBody>
            <a:bodyPr/>
            <a:lstStyle/>
            <a:p>
              <a:endParaRPr lang="zh-CN" altLang="en-US"/>
            </a:p>
          </p:txBody>
        </p:sp>
      </p:grpSp>
      <p:sp>
        <p:nvSpPr>
          <p:cNvPr id="46096" name="Text Box 17"/>
          <p:cNvSpPr txBox="1">
            <a:spLocks noChangeArrowheads="1"/>
          </p:cNvSpPr>
          <p:nvPr/>
        </p:nvSpPr>
        <p:spPr bwMode="auto">
          <a:xfrm>
            <a:off x="6370638" y="1481138"/>
            <a:ext cx="2359025" cy="1373187"/>
          </a:xfrm>
          <a:prstGeom prst="rect">
            <a:avLst/>
          </a:prstGeom>
          <a:solidFill>
            <a:srgbClr val="FFFFCC"/>
          </a:solidFill>
          <a:ln w="9525">
            <a:noFill/>
            <a:miter lim="800000"/>
            <a:headEnd/>
            <a:tailEnd/>
          </a:ln>
          <a:effectLst>
            <a:outerShdw dist="89803" dir="2700000" algn="ctr" rotWithShape="0">
              <a:schemeClr val="bg2"/>
            </a:outerShdw>
          </a:effectLst>
        </p:spPr>
        <p:txBody>
          <a:bodyPr>
            <a:spAutoFit/>
          </a:bodyPr>
          <a:lstStyle/>
          <a:p>
            <a:pPr algn="ctr">
              <a:spcBef>
                <a:spcPct val="50000"/>
              </a:spcBef>
            </a:pPr>
            <a:r>
              <a:rPr lang="zh-CN" sz="2800">
                <a:ea typeface="宋体" pitchFamily="2" charset="-122"/>
              </a:rPr>
              <a:t>在点B,山地自行车的机会成本很高</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Effect transition="in" filter="wipe(left)">
                                      <p:cBhvr>
                                        <p:cTn id="7" dur="500"/>
                                        <p:tgtEl>
                                          <p:spTgt spid="4608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092"/>
                                        </p:tgtEl>
                                        <p:attrNameLst>
                                          <p:attrName>style.visibility</p:attrName>
                                        </p:attrNameLst>
                                      </p:cBhvr>
                                      <p:to>
                                        <p:strVal val="visible"/>
                                      </p:to>
                                    </p:set>
                                    <p:animEffect transition="in" filter="wipe(left)">
                                      <p:cBhvr>
                                        <p:cTn id="11" dur="500"/>
                                        <p:tgtEl>
                                          <p:spTgt spid="4609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6096"/>
                                        </p:tgtEl>
                                        <p:attrNameLst>
                                          <p:attrName>style.visibility</p:attrName>
                                        </p:attrNameLst>
                                      </p:cBhvr>
                                      <p:to>
                                        <p:strVal val="visible"/>
                                      </p:to>
                                    </p:set>
                                    <p:animEffect transition="in" filter="dissolve">
                                      <p:cBhvr>
                                        <p:cTn id="19" dur="500"/>
                                        <p:tgtEl>
                                          <p:spTgt spid="4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uild="p" bldLvl="5" autoUpdateAnimBg="0"/>
      <p:bldP spid="46092" grpId="0" animBg="1"/>
      <p:bldP spid="46096"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10"/>
          </p:nvPr>
        </p:nvSpPr>
        <p:spPr/>
        <p:txBody>
          <a:bodyPr/>
          <a:lstStyle/>
          <a:p>
            <a:r>
              <a:rPr lang="zh-CN" altLang="en-US" dirty="0"/>
              <a:t>经济学的基本模型</a:t>
            </a:r>
          </a:p>
        </p:txBody>
      </p:sp>
      <p:sp>
        <p:nvSpPr>
          <p:cNvPr id="5" name="灯片编号占位符 2"/>
          <p:cNvSpPr>
            <a:spLocks noGrp="1"/>
          </p:cNvSpPr>
          <p:nvPr>
            <p:ph type="sldNum" sz="quarter" idx="11"/>
          </p:nvPr>
        </p:nvSpPr>
        <p:spPr/>
        <p:txBody>
          <a:bodyPr/>
          <a:lstStyle/>
          <a:p>
            <a:fld id="{F36FF750-22DE-4A05-BF08-9011AAC57B63}" type="slidenum">
              <a:rPr lang="en-US" altLang="zh-CN"/>
              <a:pPr/>
              <a:t>68</a:t>
            </a:fld>
            <a:endParaRPr lang="en-US" altLang="zh-CN"/>
          </a:p>
        </p:txBody>
      </p:sp>
      <p:sp>
        <p:nvSpPr>
          <p:cNvPr id="47106" name="Rectangle 2"/>
          <p:cNvSpPr>
            <a:spLocks noGrp="1" noChangeArrowheads="1"/>
          </p:cNvSpPr>
          <p:nvPr>
            <p:ph type="title" idx="4294967295"/>
          </p:nvPr>
        </p:nvSpPr>
        <p:spPr>
          <a:xfrm>
            <a:off x="457200" y="196850"/>
            <a:ext cx="8229600" cy="649288"/>
          </a:xfrm>
        </p:spPr>
        <p:txBody>
          <a:bodyPr/>
          <a:lstStyle/>
          <a:p>
            <a:r>
              <a:rPr lang="zh-CN" sz="3600" dirty="0">
                <a:ea typeface="宋体" pitchFamily="2" charset="-122"/>
              </a:rPr>
              <a:t>为什么生产可能性边界可能是曲线</a:t>
            </a:r>
          </a:p>
        </p:txBody>
      </p:sp>
      <p:sp>
        <p:nvSpPr>
          <p:cNvPr id="47107" name="Rectangle 3"/>
          <p:cNvSpPr>
            <a:spLocks noGrp="1" noChangeArrowheads="1"/>
          </p:cNvSpPr>
          <p:nvPr>
            <p:ph type="body" idx="4294967295"/>
          </p:nvPr>
        </p:nvSpPr>
        <p:spPr>
          <a:xfrm>
            <a:off x="468313" y="866775"/>
            <a:ext cx="8062912" cy="5472113"/>
          </a:xfrm>
        </p:spPr>
        <p:txBody>
          <a:bodyPr/>
          <a:lstStyle/>
          <a:p>
            <a:pPr marL="344488" indent="-344488"/>
            <a:endParaRPr lang="zh-CN" dirty="0">
              <a:ea typeface="宋体" pitchFamily="2" charset="-122"/>
            </a:endParaRPr>
          </a:p>
          <a:p>
            <a:pPr marL="344488" indent="-344488"/>
            <a:r>
              <a:rPr lang="zh-CN" b="1" dirty="0">
                <a:latin typeface="华文中宋" panose="02010600040101010101" pitchFamily="2" charset="-122"/>
                <a:ea typeface="华文中宋" panose="02010600040101010101" pitchFamily="2" charset="-122"/>
              </a:rPr>
              <a:t>因此，当不同的工人有不同的技能，多生产1单位物品的机会成本也不同，这使生产可能性边界为曲线</a:t>
            </a:r>
          </a:p>
          <a:p>
            <a:pPr marL="344488" indent="-344488"/>
            <a:endParaRPr lang="zh-CN" b="1" dirty="0">
              <a:latin typeface="华文中宋" panose="02010600040101010101" pitchFamily="2" charset="-122"/>
              <a:ea typeface="华文中宋" panose="02010600040101010101" pitchFamily="2" charset="-122"/>
            </a:endParaRPr>
          </a:p>
          <a:p>
            <a:pPr marL="344488" indent="-344488"/>
            <a:r>
              <a:rPr lang="zh-CN" b="1" dirty="0">
                <a:latin typeface="华文中宋" panose="02010600040101010101" pitchFamily="2" charset="-122"/>
                <a:ea typeface="华文中宋" panose="02010600040101010101" pitchFamily="2" charset="-122"/>
              </a:rPr>
              <a:t>当经济中存在一些其他资源，或者机会成本不同的资源混合时，生产可能性边界也可能是曲线（例如，不同类型的土地有不同的用处）</a:t>
            </a:r>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zh-CN" dirty="0"/>
              <a:t>经济学</a:t>
            </a:r>
            <a:r>
              <a:rPr lang="zh-CN" altLang="en-US" dirty="0"/>
              <a:t>导论</a:t>
            </a:r>
            <a:endParaRPr lang="zh-CN" dirty="0"/>
          </a:p>
        </p:txBody>
      </p:sp>
      <p:sp>
        <p:nvSpPr>
          <p:cNvPr id="5" name="灯片编号占位符 4"/>
          <p:cNvSpPr>
            <a:spLocks noGrp="1"/>
          </p:cNvSpPr>
          <p:nvPr>
            <p:ph type="sldNum" sz="quarter" idx="11"/>
          </p:nvPr>
        </p:nvSpPr>
        <p:spPr/>
        <p:txBody>
          <a:bodyPr/>
          <a:lstStyle/>
          <a:p>
            <a:fld id="{CA91A399-1EE1-47BB-A2FF-66C1B24D2703}" type="slidenum">
              <a:rPr lang="en-US" altLang="zh-CN" smtClean="0"/>
              <a:pPr/>
              <a:t>6</a:t>
            </a:fld>
            <a:endParaRPr lang="en-US" altLang="zh-CN"/>
          </a:p>
        </p:txBody>
      </p:sp>
      <p:pic>
        <p:nvPicPr>
          <p:cNvPr id="6" name="Picture 8" descr="Mankiw_brshstroke_rust"/>
          <p:cNvPicPr>
            <a:picLocks noChangeAspect="1" noChangeArrowheads="1"/>
          </p:cNvPicPr>
          <p:nvPr/>
        </p:nvPicPr>
        <p:blipFill>
          <a:blip r:embed="rId2"/>
          <a:srcRect/>
          <a:stretch>
            <a:fillRect/>
          </a:stretch>
        </p:blipFill>
        <p:spPr bwMode="auto">
          <a:xfrm>
            <a:off x="0" y="872596"/>
            <a:ext cx="9144000" cy="5097462"/>
          </a:xfrm>
          <a:prstGeom prst="rect">
            <a:avLst/>
          </a:prstGeom>
          <a:noFill/>
          <a:ln w="9525">
            <a:noFill/>
            <a:miter lim="800000"/>
            <a:headEnd/>
            <a:tailEnd/>
          </a:ln>
        </p:spPr>
      </p:pic>
      <p:sp>
        <p:nvSpPr>
          <p:cNvPr id="8" name="Rectangle 3"/>
          <p:cNvSpPr txBox="1">
            <a:spLocks noChangeArrowheads="1"/>
          </p:cNvSpPr>
          <p:nvPr/>
        </p:nvSpPr>
        <p:spPr bwMode="auto">
          <a:xfrm>
            <a:off x="0" y="2230868"/>
            <a:ext cx="91440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sz="7200" b="1" i="0" u="none" strike="noStrike" kern="0" cap="none" spc="0" normalizeH="0" noProof="0" dirty="0">
                <a:ln>
                  <a:noFill/>
                </a:ln>
                <a:solidFill>
                  <a:schemeClr val="bg1"/>
                </a:solidFill>
                <a:effectLst/>
                <a:uLnTx/>
                <a:uFillTx/>
                <a:latin typeface="+mj-lt"/>
                <a:ea typeface="宋体" pitchFamily="2" charset="-122"/>
                <a:cs typeface="+mj-cs"/>
              </a:rPr>
              <a:t>经济学</a:t>
            </a:r>
            <a:r>
              <a:rPr kumimoji="0" lang="zh-CN" altLang="en-US" sz="7200" b="1" i="0" u="none" strike="noStrike" kern="0" cap="none" spc="0" normalizeH="0" noProof="0" dirty="0">
                <a:ln>
                  <a:noFill/>
                </a:ln>
                <a:solidFill>
                  <a:schemeClr val="bg1"/>
                </a:solidFill>
                <a:effectLst/>
                <a:uLnTx/>
                <a:uFillTx/>
                <a:latin typeface="+mj-lt"/>
                <a:ea typeface="宋体" pitchFamily="2" charset="-122"/>
                <a:cs typeface="+mj-cs"/>
              </a:rPr>
              <a:t>导论</a:t>
            </a:r>
            <a:endParaRPr kumimoji="0" lang="zh-CN" sz="7200" b="1" i="0" u="none" strike="noStrike" kern="0" cap="none" spc="0" normalizeH="0" noProof="0" dirty="0">
              <a:ln>
                <a:noFill/>
              </a:ln>
              <a:solidFill>
                <a:schemeClr val="bg1"/>
              </a:solidFill>
              <a:effectLst/>
              <a:uLnTx/>
              <a:uFillTx/>
              <a:latin typeface="+mj-lt"/>
              <a:ea typeface="宋体" pitchFamily="2" charset="-122"/>
              <a:cs typeface="+mj-cs"/>
            </a:endParaRPr>
          </a:p>
        </p:txBody>
      </p:sp>
      <p:sp>
        <p:nvSpPr>
          <p:cNvPr id="9" name="Rectangle 3"/>
          <p:cNvSpPr txBox="1">
            <a:spLocks noChangeArrowheads="1"/>
          </p:cNvSpPr>
          <p:nvPr/>
        </p:nvSpPr>
        <p:spPr bwMode="auto">
          <a:xfrm>
            <a:off x="0" y="5328919"/>
            <a:ext cx="8880953" cy="1084407"/>
          </a:xfrm>
          <a:prstGeom prst="rect">
            <a:avLst/>
          </a:prstGeom>
          <a:noFill/>
          <a:ln w="9525">
            <a:noFill/>
            <a:miter lim="800000"/>
            <a:headEnd/>
            <a:tailEnd/>
          </a:ln>
        </p:spPr>
        <p:txBody>
          <a:bodyPr/>
          <a:lstStyle/>
          <a:p>
            <a:pPr marL="742950" lvl="1" eaLnBrk="1" hangingPunct="1">
              <a:lnSpc>
                <a:spcPct val="120000"/>
              </a:lnSpc>
              <a:spcBef>
                <a:spcPct val="20000"/>
              </a:spcBef>
              <a:buFont typeface="Wingdings" pitchFamily="2" charset="2"/>
              <a:buNone/>
              <a:defRPr/>
            </a:pPr>
            <a:r>
              <a:rPr lang="zh-CN" altLang="en-US" sz="2800" b="1" dirty="0"/>
              <a:t>授课内容对应“马工程教材”的导论，“曼昆</a:t>
            </a:r>
            <a:r>
              <a:rPr lang="en-US" altLang="zh-CN" sz="2800" b="1" dirty="0"/>
              <a:t>《</a:t>
            </a:r>
            <a:r>
              <a:rPr lang="zh-CN" altLang="en-US" sz="2800" b="1" dirty="0"/>
              <a:t>经济学原理</a:t>
            </a:r>
            <a:r>
              <a:rPr lang="en-US" altLang="zh-CN" sz="2800" b="1" dirty="0"/>
              <a:t>》</a:t>
            </a:r>
            <a:r>
              <a:rPr lang="zh-CN" altLang="en-US" sz="2800" b="1" dirty="0"/>
              <a:t>”第</a:t>
            </a:r>
            <a:r>
              <a:rPr lang="en-US" sz="2800" b="1" dirty="0"/>
              <a:t>1-3</a:t>
            </a:r>
            <a:r>
              <a:rPr lang="zh-CN" altLang="en-US" sz="2800" b="1" dirty="0"/>
              <a:t>章</a:t>
            </a:r>
            <a:endParaRPr lang="en-US" altLang="zh-CN" sz="2800" b="1" kern="0" dirty="0">
              <a:solidFill>
                <a:srgbClr val="008080"/>
              </a:solidFill>
              <a:latin typeface="+mn-lt"/>
              <a:ea typeface="+mn-ea"/>
            </a:endParaRPr>
          </a:p>
        </p:txBody>
      </p:sp>
      <p:sp>
        <p:nvSpPr>
          <p:cNvPr id="12" name="矩形 11"/>
          <p:cNvSpPr/>
          <p:nvPr/>
        </p:nvSpPr>
        <p:spPr>
          <a:xfrm>
            <a:off x="329986" y="173757"/>
            <a:ext cx="2262158" cy="923330"/>
          </a:xfrm>
          <a:prstGeom prst="rect">
            <a:avLst/>
          </a:prstGeom>
        </p:spPr>
        <p:txBody>
          <a:bodyPr wrap="none">
            <a:spAutoFit/>
          </a:bodyPr>
          <a:lstStyle/>
          <a:p>
            <a:r>
              <a:rPr lang="zh-CN" altLang="en-US" sz="5400" b="1" dirty="0">
                <a:solidFill>
                  <a:srgbClr val="008080"/>
                </a:solidFill>
              </a:rPr>
              <a:t>第一讲</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p:cNvSpPr>
            <a:spLocks noGrp="1"/>
          </p:cNvSpPr>
          <p:nvPr>
            <p:ph type="ftr" sz="quarter" idx="10"/>
          </p:nvPr>
        </p:nvSpPr>
        <p:spPr/>
        <p:txBody>
          <a:bodyPr/>
          <a:lstStyle/>
          <a:p>
            <a:r>
              <a:rPr lang="zh-CN" altLang="en-US" dirty="0"/>
              <a:t>经济学的基本模型</a:t>
            </a:r>
          </a:p>
        </p:txBody>
      </p:sp>
      <p:sp>
        <p:nvSpPr>
          <p:cNvPr id="7" name="灯片编号占位符 2"/>
          <p:cNvSpPr>
            <a:spLocks noGrp="1"/>
          </p:cNvSpPr>
          <p:nvPr>
            <p:ph type="sldNum" sz="quarter" idx="11"/>
          </p:nvPr>
        </p:nvSpPr>
        <p:spPr/>
        <p:txBody>
          <a:bodyPr/>
          <a:lstStyle/>
          <a:p>
            <a:fld id="{123DCDE1-A6DA-48DF-A9BB-DB7A74055ACE}" type="slidenum">
              <a:rPr lang="en-US" altLang="zh-CN"/>
              <a:pPr/>
              <a:t>69</a:t>
            </a:fld>
            <a:endParaRPr lang="en-US" altLang="zh-CN"/>
          </a:p>
        </p:txBody>
      </p:sp>
      <p:sp>
        <p:nvSpPr>
          <p:cNvPr id="49154" name="Rectangle 2"/>
          <p:cNvSpPr>
            <a:spLocks noGrp="1" noChangeArrowheads="1"/>
          </p:cNvSpPr>
          <p:nvPr>
            <p:ph type="title" idx="4294967295"/>
          </p:nvPr>
        </p:nvSpPr>
        <p:spPr/>
        <p:txBody>
          <a:bodyPr/>
          <a:lstStyle/>
          <a:p>
            <a:r>
              <a:rPr lang="zh-CN" sz="3600" dirty="0">
                <a:ea typeface="宋体" pitchFamily="2" charset="-122"/>
              </a:rPr>
              <a:t>生产可能性边界：一个总结</a:t>
            </a:r>
          </a:p>
        </p:txBody>
      </p:sp>
      <p:sp>
        <p:nvSpPr>
          <p:cNvPr id="49155" name="Rectangle 3"/>
          <p:cNvSpPr>
            <a:spLocks noGrp="1" noChangeArrowheads="1"/>
          </p:cNvSpPr>
          <p:nvPr>
            <p:ph type="body" idx="4294967295"/>
          </p:nvPr>
        </p:nvSpPr>
        <p:spPr>
          <a:xfrm>
            <a:off x="373063" y="1008063"/>
            <a:ext cx="8313737" cy="1584325"/>
          </a:xfrm>
        </p:spPr>
        <p:txBody>
          <a:bodyPr/>
          <a:lstStyle/>
          <a:p>
            <a:pPr marL="344488" indent="-344488"/>
            <a:r>
              <a:rPr lang="zh-CN" b="1" kern="1200" dirty="0">
                <a:latin typeface="华文中宋" panose="02010600040101010101" pitchFamily="2" charset="-122"/>
                <a:ea typeface="华文中宋" panose="02010600040101010101" pitchFamily="2" charset="-122"/>
              </a:rPr>
              <a:t>生产可能性边界表示在可得到的生产要素与生产技术既定时，一个经济所能生产的两种产品数量的各种组合</a:t>
            </a:r>
          </a:p>
          <a:p>
            <a:endParaRPr lang="zh-CN" dirty="0">
              <a:ea typeface="宋体" pitchFamily="2" charset="-122"/>
            </a:endParaRPr>
          </a:p>
        </p:txBody>
      </p:sp>
      <p:sp>
        <p:nvSpPr>
          <p:cNvPr id="49156" name="Rectangle 5"/>
          <p:cNvSpPr>
            <a:spLocks noChangeArrowheads="1"/>
          </p:cNvSpPr>
          <p:nvPr/>
        </p:nvSpPr>
        <p:spPr bwMode="auto">
          <a:xfrm>
            <a:off x="320675" y="2946400"/>
            <a:ext cx="8229600" cy="1917700"/>
          </a:xfrm>
          <a:prstGeom prst="rect">
            <a:avLst/>
          </a:prstGeom>
          <a:noFill/>
          <a:ln w="9525">
            <a:noFill/>
            <a:miter lim="800000"/>
            <a:headEnd/>
            <a:tailEnd/>
          </a:ln>
        </p:spPr>
        <p:txBody>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生产可能性边界阐释了权衡取舍与机会成本，效率与无效率，失业和经济增长等的思想</a:t>
            </a:r>
          </a:p>
        </p:txBody>
      </p:sp>
      <p:sp>
        <p:nvSpPr>
          <p:cNvPr id="49157" name="Rectangle 6"/>
          <p:cNvSpPr>
            <a:spLocks noChangeArrowheads="1"/>
          </p:cNvSpPr>
          <p:nvPr/>
        </p:nvSpPr>
        <p:spPr bwMode="auto">
          <a:xfrm>
            <a:off x="457200" y="4746625"/>
            <a:ext cx="8229600" cy="1063625"/>
          </a:xfrm>
          <a:prstGeom prst="rect">
            <a:avLst/>
          </a:prstGeom>
          <a:noFill/>
          <a:ln w="9525">
            <a:noFill/>
            <a:miter lim="800000"/>
            <a:headEnd/>
            <a:tailEnd/>
          </a:ln>
        </p:spPr>
        <p:txBody>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曲状的生产可能性边界意味着递增的机会成本</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wipe(left)">
                                      <p:cBhvr>
                                        <p:cTn id="7" dur="500"/>
                                        <p:tgtEl>
                                          <p:spTgt spid="49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56">
                                            <p:txEl>
                                              <p:pRg st="0" end="0"/>
                                            </p:txEl>
                                          </p:spTgt>
                                        </p:tgtEl>
                                        <p:attrNameLst>
                                          <p:attrName>style.visibility</p:attrName>
                                        </p:attrNameLst>
                                      </p:cBhvr>
                                      <p:to>
                                        <p:strVal val="visible"/>
                                      </p:to>
                                    </p:set>
                                    <p:animEffect transition="in" filter="wipe(left)">
                                      <p:cBhvr>
                                        <p:cTn id="12" dur="500"/>
                                        <p:tgtEl>
                                          <p:spTgt spid="491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7">
                                            <p:txEl>
                                              <p:pRg st="0" end="0"/>
                                            </p:txEl>
                                          </p:spTgt>
                                        </p:tgtEl>
                                        <p:attrNameLst>
                                          <p:attrName>style.visibility</p:attrName>
                                        </p:attrNameLst>
                                      </p:cBhvr>
                                      <p:to>
                                        <p:strVal val="visible"/>
                                      </p:to>
                                    </p:set>
                                    <p:animEffect transition="in" filter="wipe(left)">
                                      <p:cBhvr>
                                        <p:cTn id="17" dur="500"/>
                                        <p:tgtEl>
                                          <p:spTgt spid="491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bldLvl="5" autoUpdateAnimBg="0"/>
      <p:bldP spid="49156" grpId="0" build="p" bldLvl="5" autoUpdateAnimBg="0"/>
      <p:bldP spid="49157" grpId="0" build="p" bldLvl="5"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457200" y="195263"/>
            <a:ext cx="8229600" cy="649287"/>
          </a:xfrm>
        </p:spPr>
        <p:txBody>
          <a:bodyPr/>
          <a:lstStyle/>
          <a:p>
            <a:r>
              <a:rPr lang="zh-CN" altLang="en-US" sz="3600" dirty="0">
                <a:ea typeface="宋体" pitchFamily="2" charset="-122"/>
              </a:rPr>
              <a:t>模型三：</a:t>
            </a:r>
            <a:r>
              <a:rPr lang="zh-CN" sz="3600" dirty="0">
                <a:ea typeface="宋体" pitchFamily="2" charset="-122"/>
              </a:rPr>
              <a:t>相互依存性</a:t>
            </a:r>
            <a:r>
              <a:rPr lang="zh-CN" altLang="en-US" sz="3600" dirty="0">
                <a:ea typeface="宋体" pitchFamily="2" charset="-122"/>
              </a:rPr>
              <a:t>与比较优势</a:t>
            </a:r>
            <a:endParaRPr lang="zh-CN" sz="3600" dirty="0">
              <a:ea typeface="宋体" pitchFamily="2" charset="-122"/>
            </a:endParaRPr>
          </a:p>
        </p:txBody>
      </p:sp>
      <p:sp>
        <p:nvSpPr>
          <p:cNvPr id="10243" name="Rectangle 3"/>
          <p:cNvSpPr>
            <a:spLocks noGrp="1" noChangeArrowheads="1"/>
          </p:cNvSpPr>
          <p:nvPr>
            <p:ph type="body" idx="4294967295"/>
          </p:nvPr>
        </p:nvSpPr>
        <p:spPr>
          <a:xfrm>
            <a:off x="357188" y="1079500"/>
            <a:ext cx="3065462" cy="5095875"/>
          </a:xfrm>
        </p:spPr>
        <p:txBody>
          <a:bodyPr/>
          <a:lstStyle/>
          <a:p>
            <a:pPr marL="0" indent="0">
              <a:buNone/>
            </a:pPr>
            <a:r>
              <a:rPr lang="zh-CN" b="1" kern="1200" dirty="0">
                <a:latin typeface="华文中宋" panose="02010600040101010101" pitchFamily="2" charset="-122"/>
                <a:ea typeface="华文中宋" panose="02010600040101010101" pitchFamily="2" charset="-122"/>
              </a:rPr>
              <a:t>你每天都在享用世界上许多素不相识的人向你提供的物品与劳务，而其中绝大多数人你根本不认识</a:t>
            </a:r>
          </a:p>
        </p:txBody>
      </p:sp>
      <p:pic>
        <p:nvPicPr>
          <p:cNvPr id="10244" name="Picture 4" descr="stk69820cor(large)"/>
          <p:cNvPicPr>
            <a:picLocks noChangeAspect="1" noChangeArrowheads="1"/>
          </p:cNvPicPr>
          <p:nvPr/>
        </p:nvPicPr>
        <p:blipFill>
          <a:blip r:embed="rId2"/>
          <a:srcRect l="20920" r="25569" b="4649"/>
          <a:stretch>
            <a:fillRect/>
          </a:stretch>
        </p:blipFill>
        <p:spPr bwMode="auto">
          <a:xfrm>
            <a:off x="5410200" y="868363"/>
            <a:ext cx="3363913" cy="5989637"/>
          </a:xfrm>
          <a:prstGeom prst="rect">
            <a:avLst/>
          </a:prstGeom>
          <a:noFill/>
          <a:ln w="9525">
            <a:solidFill>
              <a:srgbClr val="000000"/>
            </a:solidFill>
            <a:miter lim="800000"/>
            <a:headEnd/>
            <a:tailEnd/>
          </a:ln>
        </p:spPr>
      </p:pic>
      <p:sp>
        <p:nvSpPr>
          <p:cNvPr id="10245" name="Oval 5"/>
          <p:cNvSpPr>
            <a:spLocks noChangeArrowheads="1"/>
          </p:cNvSpPr>
          <p:nvPr/>
        </p:nvSpPr>
        <p:spPr bwMode="auto">
          <a:xfrm>
            <a:off x="6665913" y="928688"/>
            <a:ext cx="1193800" cy="811212"/>
          </a:xfrm>
          <a:prstGeom prst="ellipse">
            <a:avLst/>
          </a:prstGeom>
          <a:noFill/>
          <a:ln w="38100">
            <a:solidFill>
              <a:srgbClr val="FF9900"/>
            </a:solidFill>
            <a:round/>
            <a:headEnd/>
            <a:tailEnd/>
          </a:ln>
        </p:spPr>
        <p:txBody>
          <a:bodyPr wrap="none" anchor="ctr"/>
          <a:lstStyle/>
          <a:p>
            <a:endParaRPr lang="zh-CN">
              <a:ea typeface="宋体" pitchFamily="2" charset="-122"/>
            </a:endParaRPr>
          </a:p>
        </p:txBody>
      </p:sp>
      <p:sp>
        <p:nvSpPr>
          <p:cNvPr id="10246"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2" name="Group 7"/>
          <p:cNvGrpSpPr>
            <a:grpSpLocks/>
          </p:cNvGrpSpPr>
          <p:nvPr/>
        </p:nvGrpSpPr>
        <p:grpSpPr bwMode="auto">
          <a:xfrm>
            <a:off x="3963988" y="4895850"/>
            <a:ext cx="3586162" cy="831850"/>
            <a:chOff x="0" y="0"/>
            <a:chExt cx="2259" cy="524"/>
          </a:xfrm>
        </p:grpSpPr>
        <p:sp>
          <p:nvSpPr>
            <p:cNvPr id="10248" name="Line 8"/>
            <p:cNvSpPr>
              <a:spLocks noChangeShapeType="1"/>
            </p:cNvSpPr>
            <p:nvPr/>
          </p:nvSpPr>
          <p:spPr bwMode="auto">
            <a:xfrm>
              <a:off x="1005" y="251"/>
              <a:ext cx="1254" cy="223"/>
            </a:xfrm>
            <a:prstGeom prst="line">
              <a:avLst/>
            </a:prstGeom>
            <a:noFill/>
            <a:ln w="57150">
              <a:solidFill>
                <a:srgbClr val="FF9900"/>
              </a:solidFill>
              <a:round/>
              <a:headEnd/>
              <a:tailEnd type="triangle" w="lg" len="med"/>
            </a:ln>
          </p:spPr>
          <p:txBody>
            <a:bodyPr/>
            <a:lstStyle/>
            <a:p>
              <a:endParaRPr lang="zh-CN" altLang="en-US"/>
            </a:p>
          </p:txBody>
        </p:sp>
        <p:sp>
          <p:nvSpPr>
            <p:cNvPr id="10249" name="Text Box 9"/>
            <p:cNvSpPr txBox="1">
              <a:spLocks noChangeArrowheads="1"/>
            </p:cNvSpPr>
            <p:nvPr/>
          </p:nvSpPr>
          <p:spPr bwMode="auto">
            <a:xfrm>
              <a:off x="0" y="0"/>
              <a:ext cx="1143" cy="524"/>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zh-CN" sz="2400">
                  <a:ea typeface="宋体" pitchFamily="2" charset="-122"/>
                </a:rPr>
                <a:t>来自肯尼亚的咖啡</a:t>
              </a:r>
            </a:p>
          </p:txBody>
        </p:sp>
      </p:grpSp>
      <p:grpSp>
        <p:nvGrpSpPr>
          <p:cNvPr id="3" name="Group 10"/>
          <p:cNvGrpSpPr>
            <a:grpSpLocks/>
          </p:cNvGrpSpPr>
          <p:nvPr/>
        </p:nvGrpSpPr>
        <p:grpSpPr bwMode="auto">
          <a:xfrm>
            <a:off x="3540125" y="3586163"/>
            <a:ext cx="2508250" cy="831850"/>
            <a:chOff x="0" y="0"/>
            <a:chExt cx="1580" cy="524"/>
          </a:xfrm>
        </p:grpSpPr>
        <p:sp>
          <p:nvSpPr>
            <p:cNvPr id="10251" name="Line 11"/>
            <p:cNvSpPr>
              <a:spLocks noChangeShapeType="1"/>
            </p:cNvSpPr>
            <p:nvPr/>
          </p:nvSpPr>
          <p:spPr bwMode="auto">
            <a:xfrm flipV="1">
              <a:off x="845" y="207"/>
              <a:ext cx="735" cy="1"/>
            </a:xfrm>
            <a:prstGeom prst="line">
              <a:avLst/>
            </a:prstGeom>
            <a:noFill/>
            <a:ln w="57150">
              <a:solidFill>
                <a:srgbClr val="FF9900"/>
              </a:solidFill>
              <a:round/>
              <a:headEnd/>
              <a:tailEnd type="triangle" w="lg" len="med"/>
            </a:ln>
          </p:spPr>
          <p:txBody>
            <a:bodyPr/>
            <a:lstStyle/>
            <a:p>
              <a:endParaRPr lang="zh-CN" altLang="en-US"/>
            </a:p>
          </p:txBody>
        </p:sp>
        <p:sp>
          <p:nvSpPr>
            <p:cNvPr id="10252" name="Text Box 12"/>
            <p:cNvSpPr txBox="1">
              <a:spLocks noChangeArrowheads="1"/>
            </p:cNvSpPr>
            <p:nvPr/>
          </p:nvSpPr>
          <p:spPr bwMode="auto">
            <a:xfrm>
              <a:off x="0" y="0"/>
              <a:ext cx="1254" cy="524"/>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zh-CN" sz="2400">
                  <a:ea typeface="宋体" pitchFamily="2" charset="-122"/>
                </a:rPr>
                <a:t>来自中国的衬衫</a:t>
              </a:r>
            </a:p>
          </p:txBody>
        </p:sp>
      </p:grpSp>
      <p:grpSp>
        <p:nvGrpSpPr>
          <p:cNvPr id="4" name="Group 13"/>
          <p:cNvGrpSpPr>
            <a:grpSpLocks/>
          </p:cNvGrpSpPr>
          <p:nvPr/>
        </p:nvGrpSpPr>
        <p:grpSpPr bwMode="auto">
          <a:xfrm>
            <a:off x="3541713" y="2305050"/>
            <a:ext cx="3128962" cy="879475"/>
            <a:chOff x="0" y="0"/>
            <a:chExt cx="1971" cy="554"/>
          </a:xfrm>
        </p:grpSpPr>
        <p:sp>
          <p:nvSpPr>
            <p:cNvPr id="10254" name="Line 14"/>
            <p:cNvSpPr>
              <a:spLocks noChangeShapeType="1"/>
            </p:cNvSpPr>
            <p:nvPr/>
          </p:nvSpPr>
          <p:spPr bwMode="auto">
            <a:xfrm flipV="1">
              <a:off x="975" y="0"/>
              <a:ext cx="996" cy="371"/>
            </a:xfrm>
            <a:prstGeom prst="line">
              <a:avLst/>
            </a:prstGeom>
            <a:noFill/>
            <a:ln w="57150">
              <a:solidFill>
                <a:srgbClr val="FF9900"/>
              </a:solidFill>
              <a:round/>
              <a:headEnd/>
              <a:tailEnd type="triangle" w="lg" len="med"/>
            </a:ln>
          </p:spPr>
          <p:txBody>
            <a:bodyPr/>
            <a:lstStyle/>
            <a:p>
              <a:endParaRPr lang="zh-CN" altLang="en-US"/>
            </a:p>
          </p:txBody>
        </p:sp>
        <p:sp>
          <p:nvSpPr>
            <p:cNvPr id="10255" name="Text Box 15"/>
            <p:cNvSpPr txBox="1">
              <a:spLocks noChangeArrowheads="1"/>
            </p:cNvSpPr>
            <p:nvPr/>
          </p:nvSpPr>
          <p:spPr bwMode="auto">
            <a:xfrm>
              <a:off x="0" y="31"/>
              <a:ext cx="1514" cy="523"/>
            </a:xfrm>
            <a:prstGeom prst="rect">
              <a:avLst/>
            </a:prstGeom>
            <a:solidFill>
              <a:srgbClr val="FFFFCC"/>
            </a:solidFill>
            <a:ln w="9525">
              <a:solidFill>
                <a:srgbClr val="FF9900"/>
              </a:solidFill>
              <a:miter lim="800000"/>
              <a:headEnd/>
              <a:tailEnd/>
            </a:ln>
          </p:spPr>
          <p:txBody>
            <a:bodyPr wrap="square">
              <a:spAutoFit/>
            </a:bodyPr>
            <a:lstStyle/>
            <a:p>
              <a:pPr algn="ctr">
                <a:spcBef>
                  <a:spcPct val="50000"/>
                </a:spcBef>
              </a:pPr>
              <a:r>
                <a:rPr lang="zh-CN" sz="2400" dirty="0">
                  <a:ea typeface="宋体" pitchFamily="2" charset="-122"/>
                </a:rPr>
                <a:t>来自</a:t>
              </a:r>
              <a:r>
                <a:rPr lang="zh-CN" altLang="en-US" sz="2400" dirty="0">
                  <a:ea typeface="宋体" pitchFamily="2" charset="-122"/>
                </a:rPr>
                <a:t>中国</a:t>
              </a:r>
              <a:r>
                <a:rPr lang="zh-CN" sz="2400" dirty="0">
                  <a:ea typeface="宋体" pitchFamily="2" charset="-122"/>
                </a:rPr>
                <a:t>台湾的移动电话</a:t>
              </a:r>
            </a:p>
          </p:txBody>
        </p:sp>
      </p:grpSp>
      <p:grpSp>
        <p:nvGrpSpPr>
          <p:cNvPr id="5" name="Group 16"/>
          <p:cNvGrpSpPr>
            <a:grpSpLocks/>
          </p:cNvGrpSpPr>
          <p:nvPr/>
        </p:nvGrpSpPr>
        <p:grpSpPr bwMode="auto">
          <a:xfrm>
            <a:off x="3333750" y="1201738"/>
            <a:ext cx="3321050" cy="831850"/>
            <a:chOff x="0" y="0"/>
            <a:chExt cx="2092" cy="524"/>
          </a:xfrm>
        </p:grpSpPr>
        <p:sp>
          <p:nvSpPr>
            <p:cNvPr id="10257" name="Line 17"/>
            <p:cNvSpPr>
              <a:spLocks noChangeShapeType="1"/>
            </p:cNvSpPr>
            <p:nvPr/>
          </p:nvSpPr>
          <p:spPr bwMode="auto">
            <a:xfrm flipV="1">
              <a:off x="1190" y="91"/>
              <a:ext cx="902" cy="186"/>
            </a:xfrm>
            <a:prstGeom prst="line">
              <a:avLst/>
            </a:prstGeom>
            <a:noFill/>
            <a:ln w="57150">
              <a:solidFill>
                <a:srgbClr val="FF9900"/>
              </a:solidFill>
              <a:round/>
              <a:headEnd/>
              <a:tailEnd type="triangle" w="lg" len="med"/>
            </a:ln>
          </p:spPr>
          <p:txBody>
            <a:bodyPr/>
            <a:lstStyle/>
            <a:p>
              <a:endParaRPr lang="zh-CN" altLang="en-US"/>
            </a:p>
          </p:txBody>
        </p:sp>
        <p:sp>
          <p:nvSpPr>
            <p:cNvPr id="10258" name="Text Box 18"/>
            <p:cNvSpPr txBox="1">
              <a:spLocks noChangeArrowheads="1"/>
            </p:cNvSpPr>
            <p:nvPr/>
          </p:nvSpPr>
          <p:spPr bwMode="auto">
            <a:xfrm>
              <a:off x="0" y="0"/>
              <a:ext cx="1514" cy="524"/>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zh-CN" sz="2400" dirty="0">
                  <a:ea typeface="宋体" pitchFamily="2" charset="-122"/>
                </a:rPr>
                <a:t>来自俄亥俄州克里夫兰的发胶</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dissolve">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23" presetClass="entr" presetSubtype="288" fill="hold" grpId="0" nodeType="afterEffect">
                                  <p:stCondLst>
                                    <p:cond delay="0"/>
                                  </p:stCondLst>
                                  <p:childTnLst>
                                    <p:set>
                                      <p:cBhvr>
                                        <p:cTn id="30" dur="1" fill="hold">
                                          <p:stCondLst>
                                            <p:cond delay="0"/>
                                          </p:stCondLst>
                                        </p:cTn>
                                        <p:tgtEl>
                                          <p:spTgt spid="10245"/>
                                        </p:tgtEl>
                                        <p:attrNameLst>
                                          <p:attrName>style.visibility</p:attrName>
                                        </p:attrNameLst>
                                      </p:cBhvr>
                                      <p:to>
                                        <p:strVal val="visible"/>
                                      </p:to>
                                    </p:set>
                                    <p:anim calcmode="lin" valueType="num">
                                      <p:cBhvr>
                                        <p:cTn id="31" dur="500" fill="hold"/>
                                        <p:tgtEl>
                                          <p:spTgt spid="10245"/>
                                        </p:tgtEl>
                                        <p:attrNameLst>
                                          <p:attrName>ppt_w</p:attrName>
                                        </p:attrNameLst>
                                      </p:cBhvr>
                                      <p:tavLst>
                                        <p:tav tm="0">
                                          <p:val>
                                            <p:strVal val="4/3*#ppt_w"/>
                                          </p:val>
                                        </p:tav>
                                        <p:tav tm="100000">
                                          <p:val>
                                            <p:strVal val="#ppt_w"/>
                                          </p:val>
                                        </p:tav>
                                      </p:tavLst>
                                    </p:anim>
                                    <p:anim calcmode="lin" valueType="num">
                                      <p:cBhvr>
                                        <p:cTn id="32" dur="500" fill="hold"/>
                                        <p:tgtEl>
                                          <p:spTgt spid="1024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5" autoUpdateAnimBg="0"/>
      <p:bldP spid="10245"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zh-CN" altLang="en-US" dirty="0"/>
              <a:t>经济学的基本模型</a:t>
            </a:r>
          </a:p>
        </p:txBody>
      </p:sp>
      <p:sp>
        <p:nvSpPr>
          <p:cNvPr id="5" name="灯片编号占位符 4"/>
          <p:cNvSpPr>
            <a:spLocks noGrp="1"/>
          </p:cNvSpPr>
          <p:nvPr>
            <p:ph type="sldNum" sz="quarter" idx="11"/>
          </p:nvPr>
        </p:nvSpPr>
        <p:spPr/>
        <p:txBody>
          <a:bodyPr/>
          <a:lstStyle/>
          <a:p>
            <a:fld id="{BA4C9665-C453-4AFC-9EE9-BAE0A79AE947}" type="slidenum">
              <a:rPr lang="en-US" altLang="zh-CN"/>
              <a:pPr/>
              <a:t>71</a:t>
            </a:fld>
            <a:endParaRPr lang="en-US" altLang="zh-CN"/>
          </a:p>
        </p:txBody>
      </p:sp>
      <p:sp>
        <p:nvSpPr>
          <p:cNvPr id="11266" name="Rectangle 2"/>
          <p:cNvSpPr>
            <a:spLocks noGrp="1" noChangeArrowheads="1"/>
          </p:cNvSpPr>
          <p:nvPr>
            <p:ph type="title"/>
          </p:nvPr>
        </p:nvSpPr>
        <p:spPr/>
        <p:txBody>
          <a:bodyPr/>
          <a:lstStyle/>
          <a:p>
            <a:r>
              <a:rPr lang="zh-CN" altLang="en-US" sz="3600" dirty="0">
                <a:ea typeface="宋体" pitchFamily="2" charset="-122"/>
              </a:rPr>
              <a:t>二、</a:t>
            </a:r>
            <a:r>
              <a:rPr lang="zh-CN" sz="3600" dirty="0">
                <a:ea typeface="宋体" pitchFamily="2" charset="-122"/>
              </a:rPr>
              <a:t>相互依存性</a:t>
            </a:r>
          </a:p>
        </p:txBody>
      </p:sp>
      <p:sp>
        <p:nvSpPr>
          <p:cNvPr id="11267" name="Rectangle 3"/>
          <p:cNvSpPr>
            <a:spLocks noGrp="1" noChangeArrowheads="1"/>
          </p:cNvSpPr>
          <p:nvPr>
            <p:ph type="body" idx="1"/>
          </p:nvPr>
        </p:nvSpPr>
        <p:spPr>
          <a:xfrm>
            <a:off x="373063" y="1033463"/>
            <a:ext cx="8313737" cy="5118100"/>
          </a:xfrm>
        </p:spPr>
        <p:txBody>
          <a:bodyPr/>
          <a:lstStyle/>
          <a:p>
            <a:pPr marL="344488" indent="-344488"/>
            <a:r>
              <a:rPr lang="zh-CN" kern="1200" dirty="0">
                <a:latin typeface="华文中宋" panose="02010600040101010101" pitchFamily="2" charset="-122"/>
                <a:ea typeface="华文中宋" panose="02010600040101010101" pitchFamily="2" charset="-122"/>
              </a:rPr>
              <a:t>第一章所强调的经济学十大原理之一：贸易可以使每个人的状况都变得更好</a:t>
            </a:r>
          </a:p>
          <a:p>
            <a:endParaRPr lang="zh-CN" dirty="0">
              <a:ea typeface="宋体" pitchFamily="2" charset="-122"/>
            </a:endParaRPr>
          </a:p>
          <a:p>
            <a:endParaRPr lang="zh-CN" dirty="0">
              <a:ea typeface="宋体" pitchFamily="2" charset="-122"/>
            </a:endParaRPr>
          </a:p>
          <a:p>
            <a:pPr marL="344488" indent="-344488"/>
            <a:r>
              <a:rPr lang="zh-CN" kern="1200" dirty="0">
                <a:latin typeface="华文中宋" panose="02010600040101010101" pitchFamily="2" charset="-122"/>
                <a:ea typeface="华文中宋" panose="02010600040101010101" pitchFamily="2" charset="-122"/>
              </a:rPr>
              <a:t>现在我们开始学习为什么人们（还有国家）之间会选择相互依存？他们又是如何从贸易中获益的？</a:t>
            </a:r>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p>
        </p:txBody>
      </p:sp>
      <p:sp>
        <p:nvSpPr>
          <p:cNvPr id="6" name="灯片编号占位符 2"/>
          <p:cNvSpPr>
            <a:spLocks noGrp="1"/>
          </p:cNvSpPr>
          <p:nvPr>
            <p:ph type="sldNum" sz="quarter" idx="11"/>
          </p:nvPr>
        </p:nvSpPr>
        <p:spPr/>
        <p:txBody>
          <a:bodyPr/>
          <a:lstStyle/>
          <a:p>
            <a:fld id="{7AAFD6E7-A6CE-4029-865D-B863693861FC}" type="slidenum">
              <a:rPr lang="en-US" altLang="zh-CN"/>
              <a:pPr/>
              <a:t>72</a:t>
            </a:fld>
            <a:endParaRPr lang="en-US" altLang="zh-CN"/>
          </a:p>
        </p:txBody>
      </p:sp>
      <p:sp>
        <p:nvSpPr>
          <p:cNvPr id="12290" name="Rectangle 2"/>
          <p:cNvSpPr>
            <a:spLocks noGrp="1" noChangeArrowheads="1"/>
          </p:cNvSpPr>
          <p:nvPr>
            <p:ph type="title" idx="4294967295"/>
          </p:nvPr>
        </p:nvSpPr>
        <p:spPr/>
        <p:txBody>
          <a:bodyPr/>
          <a:lstStyle/>
          <a:p>
            <a:r>
              <a:rPr lang="zh-CN" sz="3600" dirty="0">
                <a:ea typeface="宋体" pitchFamily="2" charset="-122"/>
              </a:rPr>
              <a:t>我们的例子</a:t>
            </a:r>
          </a:p>
        </p:txBody>
      </p:sp>
      <p:sp>
        <p:nvSpPr>
          <p:cNvPr id="12291" name="Rectangle 3"/>
          <p:cNvSpPr>
            <a:spLocks noGrp="1" noChangeArrowheads="1"/>
          </p:cNvSpPr>
          <p:nvPr>
            <p:ph type="body" idx="4294967295"/>
          </p:nvPr>
        </p:nvSpPr>
        <p:spPr/>
        <p:txBody>
          <a:bodyPr/>
          <a:lstStyle/>
          <a:p>
            <a:pPr marL="344488" indent="-344488"/>
            <a:r>
              <a:rPr lang="zh-CN" b="1" kern="1200" dirty="0">
                <a:latin typeface="华文中宋" panose="02010600040101010101" pitchFamily="2" charset="-122"/>
                <a:ea typeface="华文中宋" panose="02010600040101010101" pitchFamily="2" charset="-122"/>
              </a:rPr>
              <a:t>两个国家：</a:t>
            </a:r>
            <a:r>
              <a:rPr lang="zh-CN" altLang="en-US" b="1" kern="1200" dirty="0">
                <a:latin typeface="华文中宋" panose="02010600040101010101" pitchFamily="2" charset="-122"/>
                <a:ea typeface="华文中宋" panose="02010600040101010101" pitchFamily="2" charset="-122"/>
              </a:rPr>
              <a:t>中国和</a:t>
            </a:r>
            <a:r>
              <a:rPr lang="zh-CN" b="1" kern="1200" dirty="0">
                <a:latin typeface="华文中宋" panose="02010600040101010101" pitchFamily="2" charset="-122"/>
                <a:ea typeface="华文中宋" panose="02010600040101010101" pitchFamily="2" charset="-122"/>
              </a:rPr>
              <a:t>美国</a:t>
            </a:r>
          </a:p>
          <a:p>
            <a:pPr marL="344488" indent="-344488"/>
            <a:r>
              <a:rPr lang="zh-CN" b="1" kern="1200" dirty="0">
                <a:latin typeface="华文中宋" panose="02010600040101010101" pitchFamily="2" charset="-122"/>
                <a:ea typeface="华文中宋" panose="02010600040101010101" pitchFamily="2" charset="-122"/>
              </a:rPr>
              <a:t>两种物品：电脑和小麦</a:t>
            </a:r>
          </a:p>
          <a:p>
            <a:pPr marL="344488" indent="-344488"/>
            <a:r>
              <a:rPr lang="zh-CN" b="1" kern="1200" dirty="0">
                <a:latin typeface="华文中宋" panose="02010600040101010101" pitchFamily="2" charset="-122"/>
                <a:ea typeface="华文中宋" panose="02010600040101010101" pitchFamily="2" charset="-122"/>
              </a:rPr>
              <a:t>一种资源：劳动，用小时为单位衡量</a:t>
            </a:r>
          </a:p>
          <a:p>
            <a:pPr marL="0" indent="0">
              <a:buNone/>
            </a:pPr>
            <a:r>
              <a:rPr lang="en-US" altLang="zh-CN" b="1" kern="1200" dirty="0">
                <a:latin typeface="华文中宋" panose="02010600040101010101" pitchFamily="2" charset="-122"/>
                <a:ea typeface="华文中宋" panose="02010600040101010101" pitchFamily="2" charset="-122"/>
              </a:rPr>
              <a:t>    </a:t>
            </a:r>
            <a:r>
              <a:rPr lang="zh-CN" b="1" kern="1200" dirty="0">
                <a:latin typeface="华文中宋" panose="02010600040101010101" pitchFamily="2" charset="-122"/>
                <a:ea typeface="华文中宋" panose="02010600040101010101" pitchFamily="2" charset="-122"/>
              </a:rPr>
              <a:t>我们</a:t>
            </a:r>
            <a:r>
              <a:rPr lang="zh-CN" altLang="en-US" b="1" kern="1200" dirty="0">
                <a:latin typeface="华文中宋" panose="02010600040101010101" pitchFamily="2" charset="-122"/>
                <a:ea typeface="华文中宋" panose="02010600040101010101" pitchFamily="2" charset="-122"/>
              </a:rPr>
              <a:t>分析中国和美国将</a:t>
            </a:r>
            <a:r>
              <a:rPr lang="zh-CN" b="1" kern="1200" dirty="0">
                <a:latin typeface="华文中宋" panose="02010600040101010101" pitchFamily="2" charset="-122"/>
                <a:ea typeface="华文中宋" panose="02010600040101010101" pitchFamily="2" charset="-122"/>
              </a:rPr>
              <a:t>分别生产和消费多少物品</a:t>
            </a:r>
          </a:p>
          <a:p>
            <a:pPr marL="344488" lvl="1" indent="-344488">
              <a:lnSpc>
                <a:spcPct val="105000"/>
              </a:lnSpc>
              <a:spcBef>
                <a:spcPct val="45000"/>
              </a:spcBef>
              <a:buClr>
                <a:srgbClr val="339966"/>
              </a:buClr>
            </a:pPr>
            <a:r>
              <a:rPr lang="zh-CN" sz="2800" b="1" kern="1200" dirty="0">
                <a:latin typeface="华文中宋" panose="02010600040101010101" pitchFamily="2" charset="-122"/>
                <a:ea typeface="华文中宋" panose="02010600040101010101" pitchFamily="2" charset="-122"/>
                <a:cs typeface="+mn-cs"/>
              </a:rPr>
              <a:t>如果两个国家都选择自给自足</a:t>
            </a:r>
          </a:p>
          <a:p>
            <a:pPr marL="344488" lvl="1" indent="-344488">
              <a:lnSpc>
                <a:spcPct val="105000"/>
              </a:lnSpc>
              <a:spcBef>
                <a:spcPct val="45000"/>
              </a:spcBef>
              <a:buClr>
                <a:srgbClr val="339966"/>
              </a:buClr>
            </a:pPr>
            <a:r>
              <a:rPr lang="zh-CN" sz="2800" b="1" kern="1200" dirty="0">
                <a:latin typeface="华文中宋" panose="02010600040101010101" pitchFamily="2" charset="-122"/>
                <a:ea typeface="华文中宋" panose="02010600040101010101" pitchFamily="2" charset="-122"/>
                <a:cs typeface="+mn-cs"/>
              </a:rPr>
              <a:t>如果两个国家之间进行贸易</a:t>
            </a:r>
          </a:p>
        </p:txBody>
      </p:sp>
      <p:sp>
        <p:nvSpPr>
          <p:cNvPr id="12292"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5488753F-8769-41C3-AE77-3A997AACA0BC}" type="slidenum">
              <a:rPr lang="en-US" altLang="zh-CN"/>
              <a:pPr/>
              <a:t>73</a:t>
            </a:fld>
            <a:endParaRPr lang="en-US" altLang="zh-CN"/>
          </a:p>
        </p:txBody>
      </p:sp>
      <p:sp>
        <p:nvSpPr>
          <p:cNvPr id="14338" name="Rectangle 2"/>
          <p:cNvSpPr>
            <a:spLocks noGrp="1" noChangeArrowheads="1"/>
          </p:cNvSpPr>
          <p:nvPr>
            <p:ph type="title" idx="4294967295"/>
          </p:nvPr>
        </p:nvSpPr>
        <p:spPr/>
        <p:txBody>
          <a:bodyPr/>
          <a:lstStyle/>
          <a:p>
            <a:r>
              <a:rPr lang="zh-CN" sz="3600" dirty="0">
                <a:ea typeface="宋体" pitchFamily="2" charset="-122"/>
              </a:rPr>
              <a:t>美国的生产可能性</a:t>
            </a:r>
            <a:r>
              <a:rPr lang="zh-CN" dirty="0">
                <a:ea typeface="宋体" pitchFamily="2" charset="-122"/>
              </a:rPr>
              <a:t> </a:t>
            </a:r>
          </a:p>
        </p:txBody>
      </p:sp>
      <p:sp>
        <p:nvSpPr>
          <p:cNvPr id="14339" name="Rectangle 3"/>
          <p:cNvSpPr>
            <a:spLocks noGrp="1" noChangeArrowheads="1"/>
          </p:cNvSpPr>
          <p:nvPr>
            <p:ph type="body" idx="4294967295"/>
          </p:nvPr>
        </p:nvSpPr>
        <p:spPr>
          <a:xfrm>
            <a:off x="444500" y="1068388"/>
            <a:ext cx="8242300" cy="5057775"/>
          </a:xfrm>
        </p:spPr>
        <p:txBody>
          <a:bodyPr/>
          <a:lstStyle/>
          <a:p>
            <a:pPr marL="344488" indent="-344488"/>
            <a:r>
              <a:rPr lang="zh-CN" b="1" kern="1200" dirty="0">
                <a:latin typeface="华文中宋" panose="02010600040101010101" pitchFamily="2" charset="-122"/>
                <a:ea typeface="华文中宋" panose="02010600040101010101" pitchFamily="2" charset="-122"/>
              </a:rPr>
              <a:t>美国每个月有50，000个小时的劳动能用在生产上</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生产1台电脑需要100个小时的劳动</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生产1吨小麦需要10个小时的劳动</a:t>
            </a:r>
          </a:p>
        </p:txBody>
      </p:sp>
      <p:sp>
        <p:nvSpPr>
          <p:cNvPr id="14340"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页脚占位符 1"/>
          <p:cNvSpPr>
            <a:spLocks noGrp="1"/>
          </p:cNvSpPr>
          <p:nvPr>
            <p:ph type="ftr" sz="quarter" idx="10"/>
          </p:nvPr>
        </p:nvSpPr>
        <p:spPr/>
        <p:txBody>
          <a:bodyPr/>
          <a:lstStyle/>
          <a:p>
            <a:r>
              <a:rPr lang="zh-CN" altLang="en-US" dirty="0"/>
              <a:t>经济学的基本模型</a:t>
            </a:r>
            <a:endParaRPr lang="zh-CN" dirty="0"/>
          </a:p>
        </p:txBody>
      </p:sp>
      <p:sp>
        <p:nvSpPr>
          <p:cNvPr id="49" name="灯片编号占位符 2"/>
          <p:cNvSpPr>
            <a:spLocks noGrp="1"/>
          </p:cNvSpPr>
          <p:nvPr>
            <p:ph type="sldNum" sz="quarter" idx="11"/>
          </p:nvPr>
        </p:nvSpPr>
        <p:spPr/>
        <p:txBody>
          <a:bodyPr/>
          <a:lstStyle/>
          <a:p>
            <a:fld id="{D5F5C5D8-90E2-4310-9AC8-A4332296E44E}" type="slidenum">
              <a:rPr lang="en-US" altLang="zh-CN"/>
              <a:pPr/>
              <a:t>74</a:t>
            </a:fld>
            <a:endParaRPr lang="en-US" altLang="zh-CN"/>
          </a:p>
        </p:txBody>
      </p:sp>
      <p:grpSp>
        <p:nvGrpSpPr>
          <p:cNvPr id="2" name="Group 2"/>
          <p:cNvGrpSpPr>
            <a:grpSpLocks/>
          </p:cNvGrpSpPr>
          <p:nvPr/>
        </p:nvGrpSpPr>
        <p:grpSpPr bwMode="auto">
          <a:xfrm>
            <a:off x="322263" y="742950"/>
            <a:ext cx="7315200" cy="5329238"/>
            <a:chOff x="0" y="0"/>
            <a:chExt cx="4608" cy="3357"/>
          </a:xfrm>
        </p:grpSpPr>
        <p:grpSp>
          <p:nvGrpSpPr>
            <p:cNvPr id="3" name="Group 3"/>
            <p:cNvGrpSpPr>
              <a:grpSpLocks/>
            </p:cNvGrpSpPr>
            <p:nvPr/>
          </p:nvGrpSpPr>
          <p:grpSpPr bwMode="auto">
            <a:xfrm>
              <a:off x="0" y="504"/>
              <a:ext cx="3474" cy="2853"/>
              <a:chOff x="0" y="0"/>
              <a:chExt cx="3474" cy="2853"/>
            </a:xfrm>
          </p:grpSpPr>
          <p:grpSp>
            <p:nvGrpSpPr>
              <p:cNvPr id="4" name="Group 4"/>
              <p:cNvGrpSpPr>
                <a:grpSpLocks/>
              </p:cNvGrpSpPr>
              <p:nvPr/>
            </p:nvGrpSpPr>
            <p:grpSpPr bwMode="auto">
              <a:xfrm>
                <a:off x="656" y="0"/>
                <a:ext cx="2818" cy="2480"/>
                <a:chOff x="0" y="0"/>
                <a:chExt cx="610" cy="548"/>
              </a:xfrm>
            </p:grpSpPr>
            <p:sp>
              <p:nvSpPr>
                <p:cNvPr id="16389" name="Line 5"/>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16390" name="Line 6"/>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7"/>
              <p:cNvGrpSpPr>
                <a:grpSpLocks/>
              </p:cNvGrpSpPr>
              <p:nvPr/>
            </p:nvGrpSpPr>
            <p:grpSpPr bwMode="auto">
              <a:xfrm>
                <a:off x="2" y="484"/>
                <a:ext cx="654" cy="288"/>
                <a:chOff x="0" y="0"/>
                <a:chExt cx="654" cy="288"/>
              </a:xfrm>
            </p:grpSpPr>
            <p:sp>
              <p:nvSpPr>
                <p:cNvPr id="16392" name="Line 8"/>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6393" name="Text Box 9"/>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4,000</a:t>
                  </a:r>
                </a:p>
              </p:txBody>
            </p:sp>
          </p:grpSp>
          <p:grpSp>
            <p:nvGrpSpPr>
              <p:cNvPr id="6" name="Group 10"/>
              <p:cNvGrpSpPr>
                <a:grpSpLocks/>
              </p:cNvGrpSpPr>
              <p:nvPr/>
            </p:nvGrpSpPr>
            <p:grpSpPr bwMode="auto">
              <a:xfrm>
                <a:off x="932" y="2478"/>
                <a:ext cx="464" cy="374"/>
                <a:chOff x="0" y="0"/>
                <a:chExt cx="464" cy="374"/>
              </a:xfrm>
            </p:grpSpPr>
            <p:sp>
              <p:nvSpPr>
                <p:cNvPr id="16395" name="Line 11"/>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6396" name="Text Box 12"/>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grpSp>
          <p:grpSp>
            <p:nvGrpSpPr>
              <p:cNvPr id="7" name="Group 13"/>
              <p:cNvGrpSpPr>
                <a:grpSpLocks/>
              </p:cNvGrpSpPr>
              <p:nvPr/>
            </p:nvGrpSpPr>
            <p:grpSpPr bwMode="auto">
              <a:xfrm>
                <a:off x="0" y="24"/>
                <a:ext cx="654" cy="288"/>
                <a:chOff x="0" y="0"/>
                <a:chExt cx="654" cy="288"/>
              </a:xfrm>
            </p:grpSpPr>
            <p:sp>
              <p:nvSpPr>
                <p:cNvPr id="16398" name="Line 14"/>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6399" name="Text Box 15"/>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5,000</a:t>
                  </a:r>
                </a:p>
              </p:txBody>
            </p:sp>
          </p:grpSp>
          <p:grpSp>
            <p:nvGrpSpPr>
              <p:cNvPr id="8" name="Group 16"/>
              <p:cNvGrpSpPr>
                <a:grpSpLocks/>
              </p:cNvGrpSpPr>
              <p:nvPr/>
            </p:nvGrpSpPr>
            <p:grpSpPr bwMode="auto">
              <a:xfrm>
                <a:off x="2" y="1406"/>
                <a:ext cx="654" cy="288"/>
                <a:chOff x="0" y="0"/>
                <a:chExt cx="654" cy="288"/>
              </a:xfrm>
            </p:grpSpPr>
            <p:sp>
              <p:nvSpPr>
                <p:cNvPr id="16401" name="Line 17"/>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6402" name="Text Box 18"/>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9" name="Group 19"/>
              <p:cNvGrpSpPr>
                <a:grpSpLocks/>
              </p:cNvGrpSpPr>
              <p:nvPr/>
            </p:nvGrpSpPr>
            <p:grpSpPr bwMode="auto">
              <a:xfrm>
                <a:off x="2" y="1866"/>
                <a:ext cx="654" cy="288"/>
                <a:chOff x="0" y="0"/>
                <a:chExt cx="654" cy="288"/>
              </a:xfrm>
            </p:grpSpPr>
            <p:sp>
              <p:nvSpPr>
                <p:cNvPr id="16404" name="Line 20"/>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6405" name="Text Box 21"/>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10" name="Group 22"/>
              <p:cNvGrpSpPr>
                <a:grpSpLocks/>
              </p:cNvGrpSpPr>
              <p:nvPr/>
            </p:nvGrpSpPr>
            <p:grpSpPr bwMode="auto">
              <a:xfrm>
                <a:off x="0" y="942"/>
                <a:ext cx="654" cy="288"/>
                <a:chOff x="0" y="0"/>
                <a:chExt cx="654" cy="288"/>
              </a:xfrm>
            </p:grpSpPr>
            <p:sp>
              <p:nvSpPr>
                <p:cNvPr id="16407" name="Line 23"/>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6408" name="Text Box 24"/>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3,000</a:t>
                  </a:r>
                </a:p>
              </p:txBody>
            </p:sp>
          </p:grpSp>
          <p:grpSp>
            <p:nvGrpSpPr>
              <p:cNvPr id="11" name="Group 25"/>
              <p:cNvGrpSpPr>
                <a:grpSpLocks/>
              </p:cNvGrpSpPr>
              <p:nvPr/>
            </p:nvGrpSpPr>
            <p:grpSpPr bwMode="auto">
              <a:xfrm>
                <a:off x="2976" y="2478"/>
                <a:ext cx="464" cy="374"/>
                <a:chOff x="0" y="0"/>
                <a:chExt cx="464" cy="374"/>
              </a:xfrm>
            </p:grpSpPr>
            <p:sp>
              <p:nvSpPr>
                <p:cNvPr id="16410" name="Line 26"/>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6411" name="Text Box 27"/>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500</a:t>
                  </a:r>
                </a:p>
              </p:txBody>
            </p:sp>
          </p:grpSp>
          <p:grpSp>
            <p:nvGrpSpPr>
              <p:cNvPr id="12" name="Group 28"/>
              <p:cNvGrpSpPr>
                <a:grpSpLocks/>
              </p:cNvGrpSpPr>
              <p:nvPr/>
            </p:nvGrpSpPr>
            <p:grpSpPr bwMode="auto">
              <a:xfrm>
                <a:off x="1447" y="2478"/>
                <a:ext cx="464" cy="374"/>
                <a:chOff x="0" y="0"/>
                <a:chExt cx="464" cy="374"/>
              </a:xfrm>
            </p:grpSpPr>
            <p:sp>
              <p:nvSpPr>
                <p:cNvPr id="16413" name="Line 29"/>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6414" name="Text Box 30"/>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grpSp>
            <p:nvGrpSpPr>
              <p:cNvPr id="13" name="Group 31"/>
              <p:cNvGrpSpPr>
                <a:grpSpLocks/>
              </p:cNvGrpSpPr>
              <p:nvPr/>
            </p:nvGrpSpPr>
            <p:grpSpPr bwMode="auto">
              <a:xfrm>
                <a:off x="1952" y="2479"/>
                <a:ext cx="464" cy="374"/>
                <a:chOff x="0" y="0"/>
                <a:chExt cx="464" cy="374"/>
              </a:xfrm>
            </p:grpSpPr>
            <p:sp>
              <p:nvSpPr>
                <p:cNvPr id="16416" name="Line 32"/>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6417" name="Text Box 33"/>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grpSp>
          <p:grpSp>
            <p:nvGrpSpPr>
              <p:cNvPr id="14" name="Group 34"/>
              <p:cNvGrpSpPr>
                <a:grpSpLocks/>
              </p:cNvGrpSpPr>
              <p:nvPr/>
            </p:nvGrpSpPr>
            <p:grpSpPr bwMode="auto">
              <a:xfrm>
                <a:off x="2461" y="2479"/>
                <a:ext cx="464" cy="374"/>
                <a:chOff x="0" y="0"/>
                <a:chExt cx="464" cy="374"/>
              </a:xfrm>
            </p:grpSpPr>
            <p:sp>
              <p:nvSpPr>
                <p:cNvPr id="16419" name="Line 35"/>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6420" name="Text Box 36"/>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400</a:t>
                  </a:r>
                </a:p>
              </p:txBody>
            </p:sp>
          </p:grpSp>
          <p:sp>
            <p:nvSpPr>
              <p:cNvPr id="16421" name="Text Box 37"/>
              <p:cNvSpPr txBox="1">
                <a:spLocks noChangeArrowheads="1"/>
              </p:cNvSpPr>
              <p:nvPr/>
            </p:nvSpPr>
            <p:spPr bwMode="auto">
              <a:xfrm>
                <a:off x="409" y="2448"/>
                <a:ext cx="266"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sp>
          <p:nvSpPr>
            <p:cNvPr id="16422" name="Text Box 38"/>
            <p:cNvSpPr txBox="1">
              <a:spLocks noChangeArrowheads="1"/>
            </p:cNvSpPr>
            <p:nvPr/>
          </p:nvSpPr>
          <p:spPr bwMode="auto">
            <a:xfrm>
              <a:off x="3401" y="2843"/>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16423" name="Text Box 39"/>
            <p:cNvSpPr txBox="1">
              <a:spLocks noChangeArrowheads="1"/>
            </p:cNvSpPr>
            <p:nvPr/>
          </p:nvSpPr>
          <p:spPr bwMode="auto">
            <a:xfrm>
              <a:off x="102" y="0"/>
              <a:ext cx="700" cy="518"/>
            </a:xfrm>
            <a:prstGeom prst="rect">
              <a:avLst/>
            </a:prstGeom>
            <a:noFill/>
            <a:ln w="9525">
              <a:noFill/>
              <a:miter lim="800000"/>
              <a:headEnd/>
              <a:tailEnd/>
            </a:ln>
          </p:spPr>
          <p:txBody>
            <a:bodyPr>
              <a:spAutoFit/>
            </a:bodyPr>
            <a:lstStyle/>
            <a:p>
              <a:pPr algn="ctr">
                <a:spcBef>
                  <a:spcPct val="50000"/>
                </a:spcBef>
              </a:pPr>
              <a:r>
                <a:rPr lang="zh-CN" sz="2400" b="1">
                  <a:ea typeface="宋体" pitchFamily="2" charset="-122"/>
                </a:rPr>
                <a:t>小麦 (吨)</a:t>
              </a:r>
            </a:p>
          </p:txBody>
        </p:sp>
      </p:grpSp>
      <p:sp>
        <p:nvSpPr>
          <p:cNvPr id="16424" name="Rectangle 40"/>
          <p:cNvSpPr>
            <a:spLocks noGrp="1" noChangeArrowheads="1"/>
          </p:cNvSpPr>
          <p:nvPr>
            <p:ph type="title" idx="4294967295"/>
          </p:nvPr>
        </p:nvSpPr>
        <p:spPr/>
        <p:txBody>
          <a:bodyPr/>
          <a:lstStyle/>
          <a:p>
            <a:r>
              <a:rPr lang="zh-CN" sz="3600" dirty="0">
                <a:ea typeface="宋体" pitchFamily="2" charset="-122"/>
              </a:rPr>
              <a:t>美国的生产可能性曲线</a:t>
            </a:r>
          </a:p>
        </p:txBody>
      </p:sp>
      <p:grpSp>
        <p:nvGrpSpPr>
          <p:cNvPr id="15" name="Group 41"/>
          <p:cNvGrpSpPr>
            <a:grpSpLocks/>
          </p:cNvGrpSpPr>
          <p:nvPr/>
        </p:nvGrpSpPr>
        <p:grpSpPr bwMode="auto">
          <a:xfrm>
            <a:off x="4009573" y="1337469"/>
            <a:ext cx="4578350" cy="2316162"/>
            <a:chOff x="0" y="0"/>
            <a:chExt cx="2779" cy="1460"/>
          </a:xfrm>
        </p:grpSpPr>
        <p:sp>
          <p:nvSpPr>
            <p:cNvPr id="16426" name="Rectangle 42"/>
            <p:cNvSpPr>
              <a:spLocks noChangeArrowheads="1"/>
            </p:cNvSpPr>
            <p:nvPr/>
          </p:nvSpPr>
          <p:spPr bwMode="auto">
            <a:xfrm>
              <a:off x="0" y="0"/>
              <a:ext cx="2711" cy="1460"/>
            </a:xfrm>
            <a:prstGeom prst="rect">
              <a:avLst/>
            </a:prstGeom>
            <a:solidFill>
              <a:srgbClr val="CCFFCC"/>
            </a:solidFill>
            <a:ln w="9525">
              <a:noFill/>
              <a:miter lim="800000"/>
              <a:headEnd/>
              <a:tailEnd/>
            </a:ln>
          </p:spPr>
          <p:txBody>
            <a:bodyPr wrap="none" anchor="ctr"/>
            <a:lstStyle/>
            <a:p>
              <a:endParaRPr lang="zh-CN">
                <a:ea typeface="宋体" pitchFamily="2" charset="-122"/>
              </a:endParaRPr>
            </a:p>
          </p:txBody>
        </p:sp>
        <p:sp>
          <p:nvSpPr>
            <p:cNvPr id="16427" name="Text Box 43"/>
            <p:cNvSpPr txBox="1">
              <a:spLocks noChangeArrowheads="1"/>
            </p:cNvSpPr>
            <p:nvPr/>
          </p:nvSpPr>
          <p:spPr bwMode="auto">
            <a:xfrm>
              <a:off x="43" y="8"/>
              <a:ext cx="2736" cy="1181"/>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sz="2800" b="1" dirty="0">
                  <a:latin typeface="华文中宋" panose="02010600040101010101" pitchFamily="2" charset="-122"/>
                  <a:ea typeface="华文中宋" panose="02010600040101010101" pitchFamily="2" charset="-122"/>
                </a:rPr>
                <a:t>美国每个月能生产500台电脑，或者5000吨小麦，或者生产可能性曲线上的其它组合</a:t>
              </a:r>
            </a:p>
          </p:txBody>
        </p:sp>
      </p:grpSp>
      <p:sp>
        <p:nvSpPr>
          <p:cNvPr id="16428" name="Line 44"/>
          <p:cNvSpPr>
            <a:spLocks noChangeShapeType="1"/>
          </p:cNvSpPr>
          <p:nvPr/>
        </p:nvSpPr>
        <p:spPr bwMode="auto">
          <a:xfrm>
            <a:off x="1355725" y="1828800"/>
            <a:ext cx="4056063" cy="3649663"/>
          </a:xfrm>
          <a:prstGeom prst="line">
            <a:avLst/>
          </a:prstGeom>
          <a:noFill/>
          <a:ln w="50800">
            <a:solidFill>
              <a:srgbClr val="0033CC"/>
            </a:solidFill>
            <a:round/>
            <a:headEnd/>
            <a:tailEnd/>
          </a:ln>
        </p:spPr>
        <p:txBody>
          <a:bodyPr/>
          <a:lstStyle/>
          <a:p>
            <a:endParaRPr lang="zh-CN" altLang="en-US"/>
          </a:p>
        </p:txBody>
      </p:sp>
      <p:sp>
        <p:nvSpPr>
          <p:cNvPr id="16429" name="Oval 46"/>
          <p:cNvSpPr>
            <a:spLocks noChangeArrowheads="1"/>
          </p:cNvSpPr>
          <p:nvPr/>
        </p:nvSpPr>
        <p:spPr bwMode="auto">
          <a:xfrm>
            <a:off x="1292225" y="1765300"/>
            <a:ext cx="141288" cy="138113"/>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16430"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
        <p:nvSpPr>
          <p:cNvPr id="16431" name="Oval 45"/>
          <p:cNvSpPr>
            <a:spLocks noChangeArrowheads="1"/>
          </p:cNvSpPr>
          <p:nvPr/>
        </p:nvSpPr>
        <p:spPr bwMode="auto">
          <a:xfrm>
            <a:off x="5338763" y="5411788"/>
            <a:ext cx="141287"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16431"/>
                                        </p:tgtEl>
                                        <p:attrNameLst>
                                          <p:attrName>style.visibility</p:attrName>
                                        </p:attrNameLst>
                                      </p:cBhvr>
                                      <p:to>
                                        <p:strVal val="visible"/>
                                      </p:to>
                                    </p:set>
                                    <p:anim calcmode="lin" valueType="num">
                                      <p:cBhvr>
                                        <p:cTn id="16" dur="500" fill="hold"/>
                                        <p:tgtEl>
                                          <p:spTgt spid="16431"/>
                                        </p:tgtEl>
                                        <p:attrNameLst>
                                          <p:attrName>ppt_w</p:attrName>
                                        </p:attrNameLst>
                                      </p:cBhvr>
                                      <p:tavLst>
                                        <p:tav tm="0">
                                          <p:val>
                                            <p:strVal val="4*#ppt_w"/>
                                          </p:val>
                                        </p:tav>
                                        <p:tav tm="100000">
                                          <p:val>
                                            <p:strVal val="#ppt_w"/>
                                          </p:val>
                                        </p:tav>
                                      </p:tavLst>
                                    </p:anim>
                                    <p:anim calcmode="lin" valueType="num">
                                      <p:cBhvr>
                                        <p:cTn id="17" dur="500" fill="hold"/>
                                        <p:tgtEl>
                                          <p:spTgt spid="16431"/>
                                        </p:tgtEl>
                                        <p:attrNameLst>
                                          <p:attrName>ppt_h</p:attrName>
                                        </p:attrNameLst>
                                      </p:cBhvr>
                                      <p:tavLst>
                                        <p:tav tm="0">
                                          <p:val>
                                            <p:strVal val="4*#ppt_h"/>
                                          </p:val>
                                        </p:tav>
                                        <p:tav tm="100000">
                                          <p:val>
                                            <p:strVal val="#ppt_h"/>
                                          </p:val>
                                        </p:tav>
                                      </p:tavLst>
                                    </p:anim>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16429"/>
                                        </p:tgtEl>
                                        <p:attrNameLst>
                                          <p:attrName>style.visibility</p:attrName>
                                        </p:attrNameLst>
                                      </p:cBhvr>
                                      <p:to>
                                        <p:strVal val="visible"/>
                                      </p:to>
                                    </p:set>
                                    <p:anim calcmode="lin" valueType="num">
                                      <p:cBhvr>
                                        <p:cTn id="21" dur="500" fill="hold"/>
                                        <p:tgtEl>
                                          <p:spTgt spid="16429"/>
                                        </p:tgtEl>
                                        <p:attrNameLst>
                                          <p:attrName>ppt_w</p:attrName>
                                        </p:attrNameLst>
                                      </p:cBhvr>
                                      <p:tavLst>
                                        <p:tav tm="0">
                                          <p:val>
                                            <p:strVal val="4*#ppt_w"/>
                                          </p:val>
                                        </p:tav>
                                        <p:tav tm="100000">
                                          <p:val>
                                            <p:strVal val="#ppt_w"/>
                                          </p:val>
                                        </p:tav>
                                      </p:tavLst>
                                    </p:anim>
                                    <p:anim calcmode="lin" valueType="num">
                                      <p:cBhvr>
                                        <p:cTn id="22" dur="500" fill="hold"/>
                                        <p:tgtEl>
                                          <p:spTgt spid="16429"/>
                                        </p:tgtEl>
                                        <p:attrNameLst>
                                          <p:attrName>ppt_h</p:attrName>
                                        </p:attrNameLst>
                                      </p:cBhvr>
                                      <p:tavLst>
                                        <p:tav tm="0">
                                          <p:val>
                                            <p:strVal val="4*#ppt_h"/>
                                          </p:val>
                                        </p:tav>
                                        <p:tav tm="100000">
                                          <p:val>
                                            <p:strVal val="#ppt_h"/>
                                          </p:val>
                                        </p:tav>
                                      </p:tavLst>
                                    </p:anim>
                                  </p:childTnLst>
                                </p:cTn>
                              </p:par>
                            </p:childTnLst>
                          </p:cTn>
                        </p:par>
                        <p:par>
                          <p:cTn id="23" fill="hold">
                            <p:stCondLst>
                              <p:cond delay="1500"/>
                            </p:stCondLst>
                            <p:childTnLst>
                              <p:par>
                                <p:cTn id="24" presetID="18" presetClass="entr" presetSubtype="6" fill="hold" grpId="0" nodeType="afterEffect">
                                  <p:stCondLst>
                                    <p:cond delay="0"/>
                                  </p:stCondLst>
                                  <p:childTnLst>
                                    <p:set>
                                      <p:cBhvr>
                                        <p:cTn id="25" dur="1" fill="hold">
                                          <p:stCondLst>
                                            <p:cond delay="0"/>
                                          </p:stCondLst>
                                        </p:cTn>
                                        <p:tgtEl>
                                          <p:spTgt spid="16428"/>
                                        </p:tgtEl>
                                        <p:attrNameLst>
                                          <p:attrName>style.visibility</p:attrName>
                                        </p:attrNameLst>
                                      </p:cBhvr>
                                      <p:to>
                                        <p:strVal val="visible"/>
                                      </p:to>
                                    </p:set>
                                    <p:animEffect transition="in" filter="strips(downRight)">
                                      <p:cBhvr>
                                        <p:cTn id="26" dur="500"/>
                                        <p:tgtEl>
                                          <p:spTgt spid="16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28" grpId="0" animBg="1"/>
      <p:bldP spid="16429" grpId="0" animBg="1" autoUpdateAnimBg="0"/>
      <p:bldP spid="16431"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页脚占位符 1"/>
          <p:cNvSpPr>
            <a:spLocks noGrp="1"/>
          </p:cNvSpPr>
          <p:nvPr>
            <p:ph type="ftr" sz="quarter" idx="10"/>
          </p:nvPr>
        </p:nvSpPr>
        <p:spPr/>
        <p:txBody>
          <a:bodyPr/>
          <a:lstStyle/>
          <a:p>
            <a:r>
              <a:rPr lang="zh-CN" altLang="en-US" dirty="0"/>
              <a:t>经济学的基本模型</a:t>
            </a:r>
            <a:endParaRPr lang="zh-CN" dirty="0"/>
          </a:p>
        </p:txBody>
      </p:sp>
      <p:sp>
        <p:nvSpPr>
          <p:cNvPr id="53" name="灯片编号占位符 2"/>
          <p:cNvSpPr>
            <a:spLocks noGrp="1"/>
          </p:cNvSpPr>
          <p:nvPr>
            <p:ph type="sldNum" sz="quarter" idx="11"/>
          </p:nvPr>
        </p:nvSpPr>
        <p:spPr/>
        <p:txBody>
          <a:bodyPr/>
          <a:lstStyle/>
          <a:p>
            <a:fld id="{401BF1F2-9802-4F80-AD17-C742F58F5AC0}" type="slidenum">
              <a:rPr lang="en-US" altLang="zh-CN"/>
              <a:pPr/>
              <a:t>75</a:t>
            </a:fld>
            <a:endParaRPr lang="en-US" altLang="zh-CN"/>
          </a:p>
        </p:txBody>
      </p:sp>
      <p:grpSp>
        <p:nvGrpSpPr>
          <p:cNvPr id="2" name="Group 2"/>
          <p:cNvGrpSpPr>
            <a:grpSpLocks/>
          </p:cNvGrpSpPr>
          <p:nvPr/>
        </p:nvGrpSpPr>
        <p:grpSpPr bwMode="auto">
          <a:xfrm>
            <a:off x="306388" y="742950"/>
            <a:ext cx="7315200" cy="5329238"/>
            <a:chOff x="0" y="0"/>
            <a:chExt cx="4608" cy="3357"/>
          </a:xfrm>
        </p:grpSpPr>
        <p:grpSp>
          <p:nvGrpSpPr>
            <p:cNvPr id="3" name="Group 3"/>
            <p:cNvGrpSpPr>
              <a:grpSpLocks/>
            </p:cNvGrpSpPr>
            <p:nvPr/>
          </p:nvGrpSpPr>
          <p:grpSpPr bwMode="auto">
            <a:xfrm>
              <a:off x="0" y="504"/>
              <a:ext cx="3474" cy="2853"/>
              <a:chOff x="0" y="0"/>
              <a:chExt cx="3474" cy="2853"/>
            </a:xfrm>
          </p:grpSpPr>
          <p:grpSp>
            <p:nvGrpSpPr>
              <p:cNvPr id="4" name="Group 4"/>
              <p:cNvGrpSpPr>
                <a:grpSpLocks/>
              </p:cNvGrpSpPr>
              <p:nvPr/>
            </p:nvGrpSpPr>
            <p:grpSpPr bwMode="auto">
              <a:xfrm>
                <a:off x="656" y="0"/>
                <a:ext cx="2818" cy="2480"/>
                <a:chOff x="0" y="0"/>
                <a:chExt cx="610" cy="548"/>
              </a:xfrm>
            </p:grpSpPr>
            <p:sp>
              <p:nvSpPr>
                <p:cNvPr id="18437" name="Line 5"/>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18438" name="Line 6"/>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7"/>
              <p:cNvGrpSpPr>
                <a:grpSpLocks/>
              </p:cNvGrpSpPr>
              <p:nvPr/>
            </p:nvGrpSpPr>
            <p:grpSpPr bwMode="auto">
              <a:xfrm>
                <a:off x="2" y="484"/>
                <a:ext cx="654" cy="288"/>
                <a:chOff x="0" y="0"/>
                <a:chExt cx="654" cy="288"/>
              </a:xfrm>
            </p:grpSpPr>
            <p:sp>
              <p:nvSpPr>
                <p:cNvPr id="18440" name="Line 8"/>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8441" name="Text Box 9"/>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4,000</a:t>
                  </a:r>
                </a:p>
              </p:txBody>
            </p:sp>
          </p:grpSp>
          <p:grpSp>
            <p:nvGrpSpPr>
              <p:cNvPr id="6" name="Group 10"/>
              <p:cNvGrpSpPr>
                <a:grpSpLocks/>
              </p:cNvGrpSpPr>
              <p:nvPr/>
            </p:nvGrpSpPr>
            <p:grpSpPr bwMode="auto">
              <a:xfrm>
                <a:off x="932" y="2478"/>
                <a:ext cx="464" cy="374"/>
                <a:chOff x="0" y="0"/>
                <a:chExt cx="464" cy="374"/>
              </a:xfrm>
            </p:grpSpPr>
            <p:sp>
              <p:nvSpPr>
                <p:cNvPr id="18443" name="Line 11"/>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8444" name="Text Box 12"/>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grpSp>
          <p:grpSp>
            <p:nvGrpSpPr>
              <p:cNvPr id="7" name="Group 13"/>
              <p:cNvGrpSpPr>
                <a:grpSpLocks/>
              </p:cNvGrpSpPr>
              <p:nvPr/>
            </p:nvGrpSpPr>
            <p:grpSpPr bwMode="auto">
              <a:xfrm>
                <a:off x="0" y="24"/>
                <a:ext cx="654" cy="288"/>
                <a:chOff x="0" y="0"/>
                <a:chExt cx="654" cy="288"/>
              </a:xfrm>
            </p:grpSpPr>
            <p:sp>
              <p:nvSpPr>
                <p:cNvPr id="18446" name="Line 14"/>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8447" name="Text Box 15"/>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5,000</a:t>
                  </a:r>
                </a:p>
              </p:txBody>
            </p:sp>
          </p:grpSp>
          <p:grpSp>
            <p:nvGrpSpPr>
              <p:cNvPr id="8" name="Group 16"/>
              <p:cNvGrpSpPr>
                <a:grpSpLocks/>
              </p:cNvGrpSpPr>
              <p:nvPr/>
            </p:nvGrpSpPr>
            <p:grpSpPr bwMode="auto">
              <a:xfrm>
                <a:off x="2" y="1406"/>
                <a:ext cx="654" cy="288"/>
                <a:chOff x="0" y="0"/>
                <a:chExt cx="654" cy="288"/>
              </a:xfrm>
            </p:grpSpPr>
            <p:sp>
              <p:nvSpPr>
                <p:cNvPr id="18449" name="Line 17"/>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8450" name="Text Box 18"/>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9" name="Group 19"/>
              <p:cNvGrpSpPr>
                <a:grpSpLocks/>
              </p:cNvGrpSpPr>
              <p:nvPr/>
            </p:nvGrpSpPr>
            <p:grpSpPr bwMode="auto">
              <a:xfrm>
                <a:off x="2" y="1866"/>
                <a:ext cx="654" cy="288"/>
                <a:chOff x="0" y="0"/>
                <a:chExt cx="654" cy="288"/>
              </a:xfrm>
            </p:grpSpPr>
            <p:sp>
              <p:nvSpPr>
                <p:cNvPr id="18452" name="Line 20"/>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8453" name="Text Box 21"/>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10" name="Group 22"/>
              <p:cNvGrpSpPr>
                <a:grpSpLocks/>
              </p:cNvGrpSpPr>
              <p:nvPr/>
            </p:nvGrpSpPr>
            <p:grpSpPr bwMode="auto">
              <a:xfrm>
                <a:off x="0" y="942"/>
                <a:ext cx="654" cy="288"/>
                <a:chOff x="0" y="0"/>
                <a:chExt cx="654" cy="288"/>
              </a:xfrm>
            </p:grpSpPr>
            <p:sp>
              <p:nvSpPr>
                <p:cNvPr id="18455" name="Line 23"/>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18456" name="Text Box 24"/>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3,000</a:t>
                  </a:r>
                </a:p>
              </p:txBody>
            </p:sp>
          </p:grpSp>
          <p:grpSp>
            <p:nvGrpSpPr>
              <p:cNvPr id="11" name="Group 25"/>
              <p:cNvGrpSpPr>
                <a:grpSpLocks/>
              </p:cNvGrpSpPr>
              <p:nvPr/>
            </p:nvGrpSpPr>
            <p:grpSpPr bwMode="auto">
              <a:xfrm>
                <a:off x="2976" y="2478"/>
                <a:ext cx="464" cy="374"/>
                <a:chOff x="0" y="0"/>
                <a:chExt cx="464" cy="374"/>
              </a:xfrm>
            </p:grpSpPr>
            <p:sp>
              <p:nvSpPr>
                <p:cNvPr id="18458" name="Line 26"/>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8459" name="Text Box 27"/>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500</a:t>
                  </a:r>
                </a:p>
              </p:txBody>
            </p:sp>
          </p:grpSp>
          <p:grpSp>
            <p:nvGrpSpPr>
              <p:cNvPr id="12" name="Group 28"/>
              <p:cNvGrpSpPr>
                <a:grpSpLocks/>
              </p:cNvGrpSpPr>
              <p:nvPr/>
            </p:nvGrpSpPr>
            <p:grpSpPr bwMode="auto">
              <a:xfrm>
                <a:off x="1447" y="2478"/>
                <a:ext cx="464" cy="374"/>
                <a:chOff x="0" y="0"/>
                <a:chExt cx="464" cy="374"/>
              </a:xfrm>
            </p:grpSpPr>
            <p:sp>
              <p:nvSpPr>
                <p:cNvPr id="18461" name="Line 29"/>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8462" name="Text Box 30"/>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grpSp>
            <p:nvGrpSpPr>
              <p:cNvPr id="13" name="Group 31"/>
              <p:cNvGrpSpPr>
                <a:grpSpLocks/>
              </p:cNvGrpSpPr>
              <p:nvPr/>
            </p:nvGrpSpPr>
            <p:grpSpPr bwMode="auto">
              <a:xfrm>
                <a:off x="1952" y="2479"/>
                <a:ext cx="464" cy="374"/>
                <a:chOff x="0" y="0"/>
                <a:chExt cx="464" cy="374"/>
              </a:xfrm>
            </p:grpSpPr>
            <p:sp>
              <p:nvSpPr>
                <p:cNvPr id="18464" name="Line 32"/>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8465" name="Text Box 33"/>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grpSp>
          <p:grpSp>
            <p:nvGrpSpPr>
              <p:cNvPr id="14" name="Group 34"/>
              <p:cNvGrpSpPr>
                <a:grpSpLocks/>
              </p:cNvGrpSpPr>
              <p:nvPr/>
            </p:nvGrpSpPr>
            <p:grpSpPr bwMode="auto">
              <a:xfrm>
                <a:off x="2461" y="2479"/>
                <a:ext cx="464" cy="374"/>
                <a:chOff x="0" y="0"/>
                <a:chExt cx="464" cy="374"/>
              </a:xfrm>
            </p:grpSpPr>
            <p:sp>
              <p:nvSpPr>
                <p:cNvPr id="18467" name="Line 35"/>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18468" name="Text Box 36"/>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400</a:t>
                  </a:r>
                </a:p>
              </p:txBody>
            </p:sp>
          </p:grpSp>
          <p:sp>
            <p:nvSpPr>
              <p:cNvPr id="18469" name="Text Box 37"/>
              <p:cNvSpPr txBox="1">
                <a:spLocks noChangeArrowheads="1"/>
              </p:cNvSpPr>
              <p:nvPr/>
            </p:nvSpPr>
            <p:spPr bwMode="auto">
              <a:xfrm>
                <a:off x="409" y="2448"/>
                <a:ext cx="266"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sp>
          <p:nvSpPr>
            <p:cNvPr id="18470" name="Text Box 38"/>
            <p:cNvSpPr txBox="1">
              <a:spLocks noChangeArrowheads="1"/>
            </p:cNvSpPr>
            <p:nvPr/>
          </p:nvSpPr>
          <p:spPr bwMode="auto">
            <a:xfrm>
              <a:off x="3401" y="2843"/>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18471" name="Text Box 39"/>
            <p:cNvSpPr txBox="1">
              <a:spLocks noChangeArrowheads="1"/>
            </p:cNvSpPr>
            <p:nvPr/>
          </p:nvSpPr>
          <p:spPr bwMode="auto">
            <a:xfrm>
              <a:off x="102"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 (吨)</a:t>
              </a:r>
            </a:p>
          </p:txBody>
        </p:sp>
      </p:grpSp>
      <p:sp>
        <p:nvSpPr>
          <p:cNvPr id="18472" name="Rectangle 40"/>
          <p:cNvSpPr>
            <a:spLocks noGrp="1" noChangeArrowheads="1"/>
          </p:cNvSpPr>
          <p:nvPr>
            <p:ph type="title" idx="4294967295"/>
          </p:nvPr>
        </p:nvSpPr>
        <p:spPr/>
        <p:txBody>
          <a:bodyPr/>
          <a:lstStyle/>
          <a:p>
            <a:r>
              <a:rPr lang="zh-CN" sz="3600" dirty="0">
                <a:ea typeface="宋体" pitchFamily="2" charset="-122"/>
              </a:rPr>
              <a:t>不存在贸易的美国</a:t>
            </a:r>
          </a:p>
        </p:txBody>
      </p:sp>
      <p:sp>
        <p:nvSpPr>
          <p:cNvPr id="18473" name="Text Box 41"/>
          <p:cNvSpPr txBox="1">
            <a:spLocks noChangeArrowheads="1"/>
          </p:cNvSpPr>
          <p:nvPr/>
        </p:nvSpPr>
        <p:spPr bwMode="auto">
          <a:xfrm>
            <a:off x="2692400" y="1341438"/>
            <a:ext cx="5646738" cy="1435100"/>
          </a:xfrm>
          <a:prstGeom prst="rect">
            <a:avLst/>
          </a:prstGeom>
          <a:noFill/>
          <a:ln w="9525">
            <a:noFill/>
            <a:miter lim="800000"/>
            <a:headEnd/>
            <a:tailEnd/>
          </a:ln>
        </p:spPr>
        <p:txBody>
          <a:bodyPr>
            <a:spAutoFit/>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如果美国在两种物品上各花费一半的劳动时间，那最终将会生产和消费250台电脑和2500吨小麦</a:t>
            </a:r>
          </a:p>
        </p:txBody>
      </p:sp>
      <p:sp>
        <p:nvSpPr>
          <p:cNvPr id="18474" name="Line 42"/>
          <p:cNvSpPr>
            <a:spLocks noChangeShapeType="1"/>
          </p:cNvSpPr>
          <p:nvPr/>
        </p:nvSpPr>
        <p:spPr bwMode="auto">
          <a:xfrm>
            <a:off x="1355725" y="1828800"/>
            <a:ext cx="4056063" cy="3649663"/>
          </a:xfrm>
          <a:prstGeom prst="line">
            <a:avLst/>
          </a:prstGeom>
          <a:noFill/>
          <a:ln w="50800">
            <a:solidFill>
              <a:srgbClr val="0033CC"/>
            </a:solidFill>
            <a:round/>
            <a:headEnd/>
            <a:tailEnd/>
          </a:ln>
        </p:spPr>
        <p:txBody>
          <a:bodyPr/>
          <a:lstStyle/>
          <a:p>
            <a:endParaRPr lang="zh-CN" altLang="en-US"/>
          </a:p>
        </p:txBody>
      </p:sp>
      <p:sp>
        <p:nvSpPr>
          <p:cNvPr id="18475" name="Oval 43"/>
          <p:cNvSpPr>
            <a:spLocks noChangeArrowheads="1"/>
          </p:cNvSpPr>
          <p:nvPr/>
        </p:nvSpPr>
        <p:spPr bwMode="auto">
          <a:xfrm>
            <a:off x="5338763" y="5411788"/>
            <a:ext cx="141287"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18476" name="Oval 44"/>
          <p:cNvSpPr>
            <a:spLocks noChangeArrowheads="1"/>
          </p:cNvSpPr>
          <p:nvPr/>
        </p:nvSpPr>
        <p:spPr bwMode="auto">
          <a:xfrm>
            <a:off x="1292225" y="1765300"/>
            <a:ext cx="141288" cy="138113"/>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18477"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
        <p:nvSpPr>
          <p:cNvPr id="18478" name="Text Box 46"/>
          <p:cNvSpPr txBox="1">
            <a:spLocks noChangeArrowheads="1"/>
          </p:cNvSpPr>
          <p:nvPr/>
        </p:nvSpPr>
        <p:spPr bwMode="auto">
          <a:xfrm>
            <a:off x="2971801" y="2325483"/>
            <a:ext cx="5154613" cy="509587"/>
          </a:xfrm>
          <a:prstGeom prst="rect">
            <a:avLst/>
          </a:prstGeom>
          <a:noFill/>
          <a:ln w="9525">
            <a:noFill/>
            <a:miter lim="800000"/>
            <a:headEnd/>
            <a:tailEnd/>
          </a:ln>
        </p:spPr>
        <p:txBody>
          <a:bodyPr>
            <a:spAutoFit/>
          </a:bodyPr>
          <a:lstStyle/>
          <a:p>
            <a:pPr>
              <a:lnSpc>
                <a:spcPct val="105000"/>
              </a:lnSpc>
              <a:tabLst>
                <a:tab pos="463550" algn="l"/>
                <a:tab pos="914400" algn="l"/>
              </a:tabLst>
            </a:pPr>
            <a:r>
              <a:rPr lang="en-US" altLang="zh-CN" sz="2600">
                <a:ea typeface="宋体" pitchFamily="2" charset="-122"/>
              </a:rPr>
              <a:t>.</a:t>
            </a:r>
          </a:p>
        </p:txBody>
      </p:sp>
      <p:grpSp>
        <p:nvGrpSpPr>
          <p:cNvPr id="15" name="Group 47"/>
          <p:cNvGrpSpPr>
            <a:grpSpLocks/>
          </p:cNvGrpSpPr>
          <p:nvPr/>
        </p:nvGrpSpPr>
        <p:grpSpPr bwMode="auto">
          <a:xfrm>
            <a:off x="1368425" y="3576638"/>
            <a:ext cx="2062163" cy="1898650"/>
            <a:chOff x="0" y="0"/>
            <a:chExt cx="1299" cy="1196"/>
          </a:xfrm>
        </p:grpSpPr>
        <p:grpSp>
          <p:nvGrpSpPr>
            <p:cNvPr id="16" name="Group 48"/>
            <p:cNvGrpSpPr>
              <a:grpSpLocks/>
            </p:cNvGrpSpPr>
            <p:nvPr/>
          </p:nvGrpSpPr>
          <p:grpSpPr bwMode="auto">
            <a:xfrm>
              <a:off x="0" y="47"/>
              <a:ext cx="1249" cy="1149"/>
              <a:chOff x="0" y="0"/>
              <a:chExt cx="795" cy="646"/>
            </a:xfrm>
          </p:grpSpPr>
          <p:sp>
            <p:nvSpPr>
              <p:cNvPr id="18481" name="Line 49"/>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18482" name="Line 50"/>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18483" name="Oval 51"/>
            <p:cNvSpPr>
              <a:spLocks noChangeArrowheads="1"/>
            </p:cNvSpPr>
            <p:nvPr/>
          </p:nvSpPr>
          <p:spPr bwMode="auto">
            <a:xfrm>
              <a:off x="1211" y="0"/>
              <a:ext cx="88" cy="86"/>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73"/>
                                        </p:tgtEl>
                                        <p:attrNameLst>
                                          <p:attrName>style.visibility</p:attrName>
                                        </p:attrNameLst>
                                      </p:cBhvr>
                                      <p:to>
                                        <p:strVal val="visible"/>
                                      </p:to>
                                    </p:set>
                                    <p:animEffect transition="in" filter="wipe(left)">
                                      <p:cBhvr>
                                        <p:cTn id="7" dur="500"/>
                                        <p:tgtEl>
                                          <p:spTgt spid="184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78"/>
                                        </p:tgtEl>
                                        <p:attrNameLst>
                                          <p:attrName>style.visibility</p:attrName>
                                        </p:attrNameLst>
                                      </p:cBhvr>
                                      <p:to>
                                        <p:strVal val="visible"/>
                                      </p:to>
                                    </p:set>
                                    <p:animEffect transition="in" filter="wipe(left)">
                                      <p:cBhvr>
                                        <p:cTn id="12" dur="500"/>
                                        <p:tgtEl>
                                          <p:spTgt spid="1847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up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3" grpId="0" autoUpdateAnimBg="0"/>
      <p:bldP spid="1847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574675" y="1470025"/>
            <a:ext cx="8364538" cy="5024438"/>
          </a:xfrm>
        </p:spPr>
        <p:txBody>
          <a:bodyPr/>
          <a:lstStyle/>
          <a:p>
            <a:pPr marL="0" indent="0">
              <a:buNone/>
            </a:pPr>
            <a:r>
              <a:rPr lang="en-US" altLang="zh-CN" kern="1200" dirty="0">
                <a:latin typeface="华文中宋" panose="02010600040101010101" pitchFamily="2" charset="-122"/>
                <a:ea typeface="华文中宋" panose="02010600040101010101" pitchFamily="2" charset="-122"/>
              </a:rPr>
              <a:t>   </a:t>
            </a:r>
            <a:r>
              <a:rPr lang="zh-CN" kern="1200" dirty="0">
                <a:latin typeface="华文中宋" panose="02010600040101010101" pitchFamily="2" charset="-122"/>
                <a:ea typeface="华文中宋" panose="02010600040101010101" pitchFamily="2" charset="-122"/>
              </a:rPr>
              <a:t>利用下述信息画出</a:t>
            </a:r>
            <a:r>
              <a:rPr lang="zh-CN" altLang="en-US" kern="1200" dirty="0">
                <a:latin typeface="华文中宋" panose="02010600040101010101" pitchFamily="2" charset="-122"/>
                <a:ea typeface="华文中宋" panose="02010600040101010101" pitchFamily="2" charset="-122"/>
              </a:rPr>
              <a:t>中国</a:t>
            </a:r>
            <a:r>
              <a:rPr lang="zh-CN" kern="1200" dirty="0">
                <a:latin typeface="华文中宋" panose="02010600040101010101" pitchFamily="2" charset="-122"/>
                <a:ea typeface="华文中宋" panose="02010600040101010101" pitchFamily="2" charset="-122"/>
              </a:rPr>
              <a:t>的生产可能性曲线:</a:t>
            </a:r>
          </a:p>
          <a:p>
            <a:pPr lvl="1">
              <a:lnSpc>
                <a:spcPct val="105000"/>
              </a:lnSpc>
              <a:spcBef>
                <a:spcPct val="25000"/>
              </a:spcBef>
            </a:pPr>
            <a:r>
              <a:rPr lang="zh-CN" altLang="en-US" sz="2800" dirty="0">
                <a:latin typeface="华文中宋" panose="02010600040101010101" pitchFamily="2" charset="-122"/>
                <a:ea typeface="华文中宋" panose="02010600040101010101" pitchFamily="2" charset="-122"/>
              </a:rPr>
              <a:t>中国</a:t>
            </a:r>
            <a:r>
              <a:rPr lang="zh-CN" sz="2800" dirty="0">
                <a:latin typeface="华文中宋" panose="02010600040101010101" pitchFamily="2" charset="-122"/>
                <a:ea typeface="华文中宋" panose="02010600040101010101" pitchFamily="2" charset="-122"/>
              </a:rPr>
              <a:t>每个月有30，000个小时的劳动能用在生产上</a:t>
            </a:r>
          </a:p>
          <a:p>
            <a:pPr lvl="1">
              <a:lnSpc>
                <a:spcPct val="105000"/>
              </a:lnSpc>
              <a:spcBef>
                <a:spcPct val="25000"/>
              </a:spcBef>
            </a:pPr>
            <a:r>
              <a:rPr lang="zh-CN" sz="2800" dirty="0">
                <a:latin typeface="华文中宋" panose="02010600040101010101" pitchFamily="2" charset="-122"/>
                <a:ea typeface="华文中宋" panose="02010600040101010101" pitchFamily="2" charset="-122"/>
              </a:rPr>
              <a:t>生产1台电脑需要125个小时的劳动</a:t>
            </a:r>
          </a:p>
          <a:p>
            <a:pPr lvl="1">
              <a:lnSpc>
                <a:spcPct val="105000"/>
              </a:lnSpc>
              <a:spcBef>
                <a:spcPct val="25000"/>
              </a:spcBef>
            </a:pPr>
            <a:r>
              <a:rPr lang="zh-CN" sz="2800" dirty="0">
                <a:latin typeface="华文中宋" panose="02010600040101010101" pitchFamily="2" charset="-122"/>
                <a:ea typeface="华文中宋" panose="02010600040101010101" pitchFamily="2" charset="-122"/>
              </a:rPr>
              <a:t>生产1吨小麦需要25个小时的劳动</a:t>
            </a:r>
          </a:p>
          <a:p>
            <a:pPr marL="344488" lvl="1" indent="-344488">
              <a:lnSpc>
                <a:spcPct val="105000"/>
              </a:lnSpc>
              <a:spcBef>
                <a:spcPct val="45000"/>
              </a:spcBef>
              <a:buClr>
                <a:srgbClr val="339966"/>
              </a:buClr>
            </a:pPr>
            <a:endParaRPr lang="zh-CN" sz="2800" kern="1200" dirty="0">
              <a:latin typeface="华文中宋" panose="02010600040101010101" pitchFamily="2" charset="-122"/>
              <a:ea typeface="华文中宋" panose="02010600040101010101" pitchFamily="2" charset="-122"/>
              <a:cs typeface="+mn-cs"/>
            </a:endParaRPr>
          </a:p>
          <a:p>
            <a:pPr marL="0" indent="0">
              <a:buNone/>
            </a:pPr>
            <a:r>
              <a:rPr lang="en-US" altLang="zh-CN" kern="1200" dirty="0">
                <a:latin typeface="华文中宋" panose="02010600040101010101" pitchFamily="2" charset="-122"/>
                <a:ea typeface="华文中宋" panose="02010600040101010101" pitchFamily="2" charset="-122"/>
              </a:rPr>
              <a:t>    </a:t>
            </a:r>
            <a:r>
              <a:rPr lang="zh-CN" kern="1200" dirty="0">
                <a:latin typeface="华文中宋" panose="02010600040101010101" pitchFamily="2" charset="-122"/>
                <a:ea typeface="华文中宋" panose="02010600040101010101" pitchFamily="2" charset="-122"/>
              </a:rPr>
              <a:t>电脑的数量画在横轴，小麦的数量画在纵轴</a:t>
            </a:r>
          </a:p>
        </p:txBody>
      </p:sp>
      <p:sp>
        <p:nvSpPr>
          <p:cNvPr id="20483"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0484" name="Rectangle 4"/>
          <p:cNvSpPr>
            <a:spLocks noGrp="1" noChangeArrowheads="1"/>
          </p:cNvSpPr>
          <p:nvPr>
            <p:ph type="title"/>
          </p:nvPr>
        </p:nvSpPr>
        <p:spPr>
          <a:xfrm>
            <a:off x="587375" y="352425"/>
            <a:ext cx="8208963" cy="954088"/>
          </a:xfrm>
          <a:ln/>
        </p:spPr>
        <p:txBody>
          <a:bodyPr/>
          <a:lstStyle/>
          <a:p>
            <a:pPr algn="l"/>
            <a:r>
              <a:rPr lang="zh-CN" altLang="en-US"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en-US" altLang="zh-CN" sz="2800" i="1" dirty="0">
                <a:solidFill>
                  <a:srgbClr val="339966"/>
                </a:solidFill>
                <a:effectLst>
                  <a:outerShdw blurRad="38100" dist="38100" dir="2700000" algn="tl">
                    <a:srgbClr val="C0C0C0"/>
                  </a:outerShdw>
                </a:effectLst>
                <a:latin typeface="Tahoma" pitchFamily="34" charset="0"/>
                <a:ea typeface="宋体" pitchFamily="2" charset="-122"/>
              </a:rPr>
              <a:t>1</a:t>
            </a:r>
            <a: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b="0" dirty="0">
                <a:solidFill>
                  <a:srgbClr val="339966"/>
                </a:solidFill>
                <a:effectLst>
                  <a:outerShdw blurRad="38100" dist="38100" dir="2700000" algn="tl">
                    <a:srgbClr val="C0C0C0"/>
                  </a:outerShdw>
                </a:effectLst>
                <a:latin typeface="Tahoma" pitchFamily="34" charset="0"/>
                <a:ea typeface="宋体" pitchFamily="2" charset="-122"/>
              </a:rPr>
              <a:t>中国的生产可能性曲线</a:t>
            </a:r>
            <a:endParaRPr lang="zh-CN" altLang="en-US" sz="3200" dirty="0">
              <a:solidFill>
                <a:srgbClr val="339966"/>
              </a:solidFill>
              <a:effectLst>
                <a:outerShdw blurRad="38100" dist="38100" dir="2700000" algn="tl">
                  <a:srgbClr val="C0C0C0"/>
                </a:outerShdw>
              </a:effectLst>
              <a:ea typeface="宋体" pitchFamily="2" charset="-122"/>
            </a:endParaRPr>
          </a:p>
        </p:txBody>
      </p:sp>
      <p:grpSp>
        <p:nvGrpSpPr>
          <p:cNvPr id="2" name="Group 5"/>
          <p:cNvGrpSpPr>
            <a:grpSpLocks/>
          </p:cNvGrpSpPr>
          <p:nvPr/>
        </p:nvGrpSpPr>
        <p:grpSpPr bwMode="auto">
          <a:xfrm>
            <a:off x="593725" y="290513"/>
            <a:ext cx="8210550" cy="1049337"/>
            <a:chOff x="0" y="0"/>
            <a:chExt cx="5000" cy="661"/>
          </a:xfrm>
        </p:grpSpPr>
        <p:sp>
          <p:nvSpPr>
            <p:cNvPr id="20486"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0487"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0488"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A44FC0E5-C8D0-40ED-8CB3-6DD363FF1C58}" type="slidenum">
              <a:rPr lang="en-US" altLang="zh-CN" sz="1700">
                <a:solidFill>
                  <a:srgbClr val="777777"/>
                </a:solidFill>
                <a:latin typeface="Tahoma" pitchFamily="34" charset="0"/>
                <a:ea typeface="宋体" pitchFamily="2" charset="-122"/>
              </a:rPr>
              <a:pPr algn="r"/>
              <a:t>76</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页脚占位符 1"/>
          <p:cNvSpPr>
            <a:spLocks noGrp="1"/>
          </p:cNvSpPr>
          <p:nvPr>
            <p:ph type="ftr" sz="quarter" idx="10"/>
          </p:nvPr>
        </p:nvSpPr>
        <p:spPr/>
        <p:txBody>
          <a:bodyPr/>
          <a:lstStyle/>
          <a:p>
            <a:r>
              <a:rPr lang="zh-CN" altLang="en-US" dirty="0"/>
              <a:t>经济学的基本模型</a:t>
            </a:r>
            <a:endParaRPr lang="zh-CN" dirty="0"/>
          </a:p>
        </p:txBody>
      </p:sp>
      <p:sp>
        <p:nvSpPr>
          <p:cNvPr id="34" name="灯片编号占位符 2"/>
          <p:cNvSpPr>
            <a:spLocks noGrp="1"/>
          </p:cNvSpPr>
          <p:nvPr>
            <p:ph type="sldNum" sz="quarter" idx="11"/>
          </p:nvPr>
        </p:nvSpPr>
        <p:spPr/>
        <p:txBody>
          <a:bodyPr/>
          <a:lstStyle/>
          <a:p>
            <a:fld id="{EC2E11CB-1F89-459F-9F88-424D63AEB638}" type="slidenum">
              <a:rPr lang="en-US" altLang="zh-CN"/>
              <a:pPr/>
              <a:t>77</a:t>
            </a:fld>
            <a:endParaRPr lang="en-US" altLang="zh-CN"/>
          </a:p>
        </p:txBody>
      </p:sp>
      <p:grpSp>
        <p:nvGrpSpPr>
          <p:cNvPr id="2" name="Group 2"/>
          <p:cNvGrpSpPr>
            <a:grpSpLocks/>
          </p:cNvGrpSpPr>
          <p:nvPr/>
        </p:nvGrpSpPr>
        <p:grpSpPr bwMode="auto">
          <a:xfrm>
            <a:off x="273050" y="1531938"/>
            <a:ext cx="7348538" cy="4759325"/>
            <a:chOff x="0" y="0"/>
            <a:chExt cx="4629" cy="2998"/>
          </a:xfrm>
        </p:grpSpPr>
        <p:sp>
          <p:nvSpPr>
            <p:cNvPr id="22531" name="Text Box 3"/>
            <p:cNvSpPr txBox="1">
              <a:spLocks noChangeArrowheads="1"/>
            </p:cNvSpPr>
            <p:nvPr/>
          </p:nvSpPr>
          <p:spPr bwMode="auto">
            <a:xfrm>
              <a:off x="3422" y="2465"/>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22532" name="Text Box 4"/>
            <p:cNvSpPr txBox="1">
              <a:spLocks noChangeArrowheads="1"/>
            </p:cNvSpPr>
            <p:nvPr/>
          </p:nvSpPr>
          <p:spPr bwMode="auto">
            <a:xfrm>
              <a:off x="74"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 (吨)</a:t>
              </a:r>
            </a:p>
          </p:txBody>
        </p:sp>
        <p:grpSp>
          <p:nvGrpSpPr>
            <p:cNvPr id="3" name="Group 5"/>
            <p:cNvGrpSpPr>
              <a:grpSpLocks/>
            </p:cNvGrpSpPr>
            <p:nvPr/>
          </p:nvGrpSpPr>
          <p:grpSpPr bwMode="auto">
            <a:xfrm>
              <a:off x="0" y="424"/>
              <a:ext cx="3521" cy="2574"/>
              <a:chOff x="0" y="0"/>
              <a:chExt cx="3521" cy="2574"/>
            </a:xfrm>
          </p:grpSpPr>
          <p:grpSp>
            <p:nvGrpSpPr>
              <p:cNvPr id="4" name="Group 6"/>
              <p:cNvGrpSpPr>
                <a:grpSpLocks/>
              </p:cNvGrpSpPr>
              <p:nvPr/>
            </p:nvGrpSpPr>
            <p:grpSpPr bwMode="auto">
              <a:xfrm>
                <a:off x="700" y="0"/>
                <a:ext cx="2780" cy="2170"/>
                <a:chOff x="0" y="0"/>
                <a:chExt cx="610" cy="548"/>
              </a:xfrm>
            </p:grpSpPr>
            <p:sp>
              <p:nvSpPr>
                <p:cNvPr id="22535" name="Line 7"/>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22536" name="Line 8"/>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9"/>
              <p:cNvGrpSpPr>
                <a:grpSpLocks/>
              </p:cNvGrpSpPr>
              <p:nvPr/>
            </p:nvGrpSpPr>
            <p:grpSpPr bwMode="auto">
              <a:xfrm>
                <a:off x="0" y="280"/>
                <a:ext cx="700" cy="288"/>
                <a:chOff x="0" y="0"/>
                <a:chExt cx="700" cy="288"/>
              </a:xfrm>
            </p:grpSpPr>
            <p:sp>
              <p:nvSpPr>
                <p:cNvPr id="22538" name="Line 10"/>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22539" name="Text Box 11"/>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6" name="Group 12"/>
              <p:cNvGrpSpPr>
                <a:grpSpLocks/>
              </p:cNvGrpSpPr>
              <p:nvPr/>
            </p:nvGrpSpPr>
            <p:grpSpPr bwMode="auto">
              <a:xfrm>
                <a:off x="0" y="1149"/>
                <a:ext cx="700" cy="288"/>
                <a:chOff x="0" y="0"/>
                <a:chExt cx="700" cy="288"/>
              </a:xfrm>
            </p:grpSpPr>
            <p:sp>
              <p:nvSpPr>
                <p:cNvPr id="22541" name="Line 13"/>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22542" name="Text Box 14"/>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dirty="0">
                      <a:ea typeface="宋体" pitchFamily="2" charset="-122"/>
                    </a:rPr>
                    <a:t>1,000</a:t>
                  </a:r>
                </a:p>
              </p:txBody>
            </p:sp>
          </p:grpSp>
          <p:grpSp>
            <p:nvGrpSpPr>
              <p:cNvPr id="7" name="Group 15"/>
              <p:cNvGrpSpPr>
                <a:grpSpLocks/>
              </p:cNvGrpSpPr>
              <p:nvPr/>
            </p:nvGrpSpPr>
            <p:grpSpPr bwMode="auto">
              <a:xfrm>
                <a:off x="1968" y="2170"/>
                <a:ext cx="743" cy="402"/>
                <a:chOff x="0" y="0"/>
                <a:chExt cx="743" cy="402"/>
              </a:xfrm>
            </p:grpSpPr>
            <p:sp>
              <p:nvSpPr>
                <p:cNvPr id="22544" name="Line 16"/>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sp>
              <p:nvSpPr>
                <p:cNvPr id="22545" name="Text Box 17"/>
                <p:cNvSpPr txBox="1">
                  <a:spLocks noChangeArrowheads="1"/>
                </p:cNvSpPr>
                <p:nvPr/>
              </p:nvSpPr>
              <p:spPr bwMode="auto">
                <a:xfrm>
                  <a:off x="0" y="114"/>
                  <a:ext cx="743" cy="288"/>
                </a:xfrm>
                <a:prstGeom prst="rect">
                  <a:avLst/>
                </a:prstGeom>
                <a:noFill/>
                <a:ln w="9525">
                  <a:noFill/>
                  <a:miter lim="800000"/>
                  <a:headEnd/>
                  <a:tailEnd/>
                </a:ln>
              </p:spPr>
              <p:txBody>
                <a:bodyPr>
                  <a:spAutoFit/>
                </a:bodyPr>
                <a:lstStyle/>
                <a:p>
                  <a:pPr algn="ctr">
                    <a:spcBef>
                      <a:spcPct val="50000"/>
                    </a:spcBef>
                  </a:pPr>
                  <a:r>
                    <a:rPr lang="en-US" altLang="zh-CN" sz="2400" dirty="0">
                      <a:ea typeface="宋体" pitchFamily="2" charset="-122"/>
                    </a:rPr>
                    <a:t>200</a:t>
                  </a:r>
                </a:p>
              </p:txBody>
            </p:sp>
          </p:grpSp>
          <p:sp>
            <p:nvSpPr>
              <p:cNvPr id="22546" name="Text Box 18"/>
              <p:cNvSpPr txBox="1">
                <a:spLocks noChangeArrowheads="1"/>
              </p:cNvSpPr>
              <p:nvPr/>
            </p:nvSpPr>
            <p:spPr bwMode="auto">
              <a:xfrm>
                <a:off x="304" y="2110"/>
                <a:ext cx="427" cy="287"/>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nvGrpSpPr>
              <p:cNvPr id="8" name="Group 19"/>
              <p:cNvGrpSpPr>
                <a:grpSpLocks/>
              </p:cNvGrpSpPr>
              <p:nvPr/>
            </p:nvGrpSpPr>
            <p:grpSpPr bwMode="auto">
              <a:xfrm>
                <a:off x="1143" y="2167"/>
                <a:ext cx="743" cy="405"/>
                <a:chOff x="0" y="0"/>
                <a:chExt cx="743" cy="405"/>
              </a:xfrm>
            </p:grpSpPr>
            <p:sp>
              <p:nvSpPr>
                <p:cNvPr id="22548" name="Text Box 20"/>
                <p:cNvSpPr txBox="1">
                  <a:spLocks noChangeArrowheads="1"/>
                </p:cNvSpPr>
                <p:nvPr/>
              </p:nvSpPr>
              <p:spPr bwMode="auto">
                <a:xfrm>
                  <a:off x="0" y="117"/>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sp>
              <p:nvSpPr>
                <p:cNvPr id="22549" name="Line 21"/>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grpSp>
          <p:grpSp>
            <p:nvGrpSpPr>
              <p:cNvPr id="9" name="Group 22"/>
              <p:cNvGrpSpPr>
                <a:grpSpLocks/>
              </p:cNvGrpSpPr>
              <p:nvPr/>
            </p:nvGrpSpPr>
            <p:grpSpPr bwMode="auto">
              <a:xfrm>
                <a:off x="2777" y="2167"/>
                <a:ext cx="744" cy="407"/>
                <a:chOff x="0" y="0"/>
                <a:chExt cx="744" cy="407"/>
              </a:xfrm>
            </p:grpSpPr>
            <p:sp>
              <p:nvSpPr>
                <p:cNvPr id="22551" name="Text Box 23"/>
                <p:cNvSpPr txBox="1">
                  <a:spLocks noChangeArrowheads="1"/>
                </p:cNvSpPr>
                <p:nvPr/>
              </p:nvSpPr>
              <p:spPr bwMode="auto">
                <a:xfrm>
                  <a:off x="0" y="119"/>
                  <a:ext cx="74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sp>
              <p:nvSpPr>
                <p:cNvPr id="22552" name="Line 24"/>
                <p:cNvSpPr>
                  <a:spLocks noChangeShapeType="1"/>
                </p:cNvSpPr>
                <p:nvPr/>
              </p:nvSpPr>
              <p:spPr bwMode="auto">
                <a:xfrm flipV="1">
                  <a:off x="366" y="0"/>
                  <a:ext cx="0" cy="102"/>
                </a:xfrm>
                <a:prstGeom prst="line">
                  <a:avLst/>
                </a:prstGeom>
                <a:noFill/>
                <a:ln w="3175">
                  <a:solidFill>
                    <a:schemeClr val="tx1"/>
                  </a:solidFill>
                  <a:round/>
                  <a:headEnd/>
                  <a:tailEnd/>
                </a:ln>
              </p:spPr>
              <p:txBody>
                <a:bodyPr/>
                <a:lstStyle/>
                <a:p>
                  <a:endParaRPr lang="zh-CN" altLang="en-US"/>
                </a:p>
              </p:txBody>
            </p:sp>
          </p:grpSp>
        </p:grpSp>
      </p:grpSp>
      <p:sp>
        <p:nvSpPr>
          <p:cNvPr id="22553" name="Rectangle 25"/>
          <p:cNvSpPr>
            <a:spLocks noGrp="1" noChangeArrowheads="1"/>
          </p:cNvSpPr>
          <p:nvPr>
            <p:ph type="title" idx="4294967295"/>
          </p:nvPr>
        </p:nvSpPr>
        <p:spPr/>
        <p:txBody>
          <a:bodyPr/>
          <a:lstStyle/>
          <a:p>
            <a:r>
              <a:rPr lang="zh-CN" altLang="en-US" sz="3600" dirty="0">
                <a:ea typeface="宋体" pitchFamily="2" charset="-122"/>
              </a:rPr>
              <a:t>中国</a:t>
            </a:r>
            <a:r>
              <a:rPr lang="zh-CN" sz="3600" dirty="0">
                <a:ea typeface="宋体" pitchFamily="2" charset="-122"/>
              </a:rPr>
              <a:t>的生产可能性曲线</a:t>
            </a:r>
          </a:p>
        </p:txBody>
      </p:sp>
      <p:sp>
        <p:nvSpPr>
          <p:cNvPr id="22554"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
        <p:nvSpPr>
          <p:cNvPr id="22555" name="Line 27"/>
          <p:cNvSpPr>
            <a:spLocks noChangeShapeType="1"/>
          </p:cNvSpPr>
          <p:nvPr/>
        </p:nvSpPr>
        <p:spPr bwMode="auto">
          <a:xfrm>
            <a:off x="1390650" y="3894138"/>
            <a:ext cx="3222625" cy="1754187"/>
          </a:xfrm>
          <a:prstGeom prst="line">
            <a:avLst/>
          </a:prstGeom>
          <a:noFill/>
          <a:ln w="50800">
            <a:solidFill>
              <a:srgbClr val="0033CC"/>
            </a:solidFill>
            <a:round/>
            <a:headEnd/>
            <a:tailEnd/>
          </a:ln>
        </p:spPr>
        <p:txBody>
          <a:bodyPr/>
          <a:lstStyle/>
          <a:p>
            <a:endParaRPr lang="zh-CN" altLang="en-US"/>
          </a:p>
        </p:txBody>
      </p:sp>
      <p:sp>
        <p:nvSpPr>
          <p:cNvPr id="22556" name="Oval 28"/>
          <p:cNvSpPr>
            <a:spLocks noChangeArrowheads="1"/>
          </p:cNvSpPr>
          <p:nvPr/>
        </p:nvSpPr>
        <p:spPr bwMode="auto">
          <a:xfrm>
            <a:off x="1319213" y="3830638"/>
            <a:ext cx="141287"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grpSp>
        <p:nvGrpSpPr>
          <p:cNvPr id="10" name="Group 29"/>
          <p:cNvGrpSpPr>
            <a:grpSpLocks/>
          </p:cNvGrpSpPr>
          <p:nvPr/>
        </p:nvGrpSpPr>
        <p:grpSpPr bwMode="auto">
          <a:xfrm>
            <a:off x="3632200" y="1676400"/>
            <a:ext cx="4470400" cy="2424113"/>
            <a:chOff x="0" y="0"/>
            <a:chExt cx="2711" cy="1460"/>
          </a:xfrm>
        </p:grpSpPr>
        <p:sp>
          <p:nvSpPr>
            <p:cNvPr id="22558" name="Rectangle 30"/>
            <p:cNvSpPr>
              <a:spLocks noChangeArrowheads="1"/>
            </p:cNvSpPr>
            <p:nvPr/>
          </p:nvSpPr>
          <p:spPr bwMode="auto">
            <a:xfrm>
              <a:off x="0" y="0"/>
              <a:ext cx="2711" cy="1460"/>
            </a:xfrm>
            <a:prstGeom prst="rect">
              <a:avLst/>
            </a:prstGeom>
            <a:solidFill>
              <a:srgbClr val="FFCCCC"/>
            </a:solidFill>
            <a:ln w="9525">
              <a:noFill/>
              <a:miter lim="800000"/>
              <a:headEnd/>
              <a:tailEnd/>
            </a:ln>
          </p:spPr>
          <p:txBody>
            <a:bodyPr wrap="none" anchor="ctr"/>
            <a:lstStyle/>
            <a:p>
              <a:endParaRPr lang="zh-CN">
                <a:ea typeface="宋体" pitchFamily="2" charset="-122"/>
              </a:endParaRPr>
            </a:p>
          </p:txBody>
        </p:sp>
        <p:sp>
          <p:nvSpPr>
            <p:cNvPr id="22559" name="Text Box 31"/>
            <p:cNvSpPr txBox="1">
              <a:spLocks noChangeArrowheads="1"/>
            </p:cNvSpPr>
            <p:nvPr/>
          </p:nvSpPr>
          <p:spPr bwMode="auto">
            <a:xfrm>
              <a:off x="43" y="8"/>
              <a:ext cx="2617" cy="1129"/>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每个月能生产240台电脑，或者1200吨小麦，或者生产可能性曲线上的其他组合</a:t>
              </a:r>
            </a:p>
          </p:txBody>
        </p:sp>
      </p:grpSp>
      <p:sp>
        <p:nvSpPr>
          <p:cNvPr id="22560" name="Oval 34"/>
          <p:cNvSpPr>
            <a:spLocks noChangeArrowheads="1"/>
          </p:cNvSpPr>
          <p:nvPr/>
        </p:nvSpPr>
        <p:spPr bwMode="auto">
          <a:xfrm>
            <a:off x="4505325" y="5576888"/>
            <a:ext cx="141288"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12" name="Text Box 17">
            <a:extLst>
              <a:ext uri="{FF2B5EF4-FFF2-40B4-BE49-F238E27FC236}">
                <a16:creationId xmlns:a16="http://schemas.microsoft.com/office/drawing/2014/main" id="{E22080AC-29B0-5893-212D-CBCD138A7801}"/>
              </a:ext>
            </a:extLst>
          </p:cNvPr>
          <p:cNvSpPr txBox="1">
            <a:spLocks noChangeArrowheads="1"/>
          </p:cNvSpPr>
          <p:nvPr/>
        </p:nvSpPr>
        <p:spPr bwMode="auto">
          <a:xfrm>
            <a:off x="4092575" y="5806960"/>
            <a:ext cx="1179513" cy="457200"/>
          </a:xfrm>
          <a:prstGeom prst="rect">
            <a:avLst/>
          </a:prstGeom>
          <a:noFill/>
          <a:ln w="9525">
            <a:noFill/>
            <a:miter lim="800000"/>
            <a:headEnd/>
            <a:tailEnd/>
          </a:ln>
        </p:spPr>
        <p:txBody>
          <a:bodyPr>
            <a:spAutoFit/>
          </a:bodyPr>
          <a:lstStyle/>
          <a:p>
            <a:pPr algn="ctr">
              <a:spcBef>
                <a:spcPct val="50000"/>
              </a:spcBef>
            </a:pPr>
            <a:r>
              <a:rPr lang="en-US" altLang="zh-CN" sz="2400" dirty="0">
                <a:ea typeface="宋体" pitchFamily="2" charset="-122"/>
              </a:rPr>
              <a:t>240</a:t>
            </a:r>
          </a:p>
        </p:txBody>
      </p:sp>
      <p:sp>
        <p:nvSpPr>
          <p:cNvPr id="14" name="Text Box 17">
            <a:extLst>
              <a:ext uri="{FF2B5EF4-FFF2-40B4-BE49-F238E27FC236}">
                <a16:creationId xmlns:a16="http://schemas.microsoft.com/office/drawing/2014/main" id="{472A854D-43C2-9B9C-D1FC-96BF8DE2CE33}"/>
              </a:ext>
            </a:extLst>
          </p:cNvPr>
          <p:cNvSpPr txBox="1">
            <a:spLocks noChangeArrowheads="1"/>
          </p:cNvSpPr>
          <p:nvPr/>
        </p:nvSpPr>
        <p:spPr bwMode="auto">
          <a:xfrm>
            <a:off x="153641" y="3462339"/>
            <a:ext cx="1179513" cy="457200"/>
          </a:xfrm>
          <a:prstGeom prst="rect">
            <a:avLst/>
          </a:prstGeom>
          <a:noFill/>
          <a:ln w="9525">
            <a:noFill/>
            <a:miter lim="800000"/>
            <a:headEnd/>
            <a:tailEnd/>
          </a:ln>
        </p:spPr>
        <p:txBody>
          <a:bodyPr>
            <a:spAutoFit/>
          </a:bodyPr>
          <a:lstStyle/>
          <a:p>
            <a:pPr algn="ctr">
              <a:spcBef>
                <a:spcPct val="50000"/>
              </a:spcBef>
            </a:pPr>
            <a:r>
              <a:rPr lang="en-US" altLang="zh-CN" sz="2400" dirty="0">
                <a:ea typeface="宋体" pitchFamily="2" charset="-122"/>
              </a:rPr>
              <a:t>1200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22560"/>
                                        </p:tgtEl>
                                        <p:attrNameLst>
                                          <p:attrName>style.visibility</p:attrName>
                                        </p:attrNameLst>
                                      </p:cBhvr>
                                      <p:to>
                                        <p:strVal val="visible"/>
                                      </p:to>
                                    </p:set>
                                    <p:anim calcmode="lin" valueType="num">
                                      <p:cBhvr>
                                        <p:cTn id="16" dur="500" fill="hold"/>
                                        <p:tgtEl>
                                          <p:spTgt spid="22560"/>
                                        </p:tgtEl>
                                        <p:attrNameLst>
                                          <p:attrName>ppt_w</p:attrName>
                                        </p:attrNameLst>
                                      </p:cBhvr>
                                      <p:tavLst>
                                        <p:tav tm="0">
                                          <p:val>
                                            <p:strVal val="4*#ppt_w"/>
                                          </p:val>
                                        </p:tav>
                                        <p:tav tm="100000">
                                          <p:val>
                                            <p:strVal val="#ppt_w"/>
                                          </p:val>
                                        </p:tav>
                                      </p:tavLst>
                                    </p:anim>
                                    <p:anim calcmode="lin" valueType="num">
                                      <p:cBhvr>
                                        <p:cTn id="17" dur="500" fill="hold"/>
                                        <p:tgtEl>
                                          <p:spTgt spid="22560"/>
                                        </p:tgtEl>
                                        <p:attrNameLst>
                                          <p:attrName>ppt_h</p:attrName>
                                        </p:attrNameLst>
                                      </p:cBhvr>
                                      <p:tavLst>
                                        <p:tav tm="0">
                                          <p:val>
                                            <p:strVal val="4*#ppt_h"/>
                                          </p:val>
                                        </p:tav>
                                        <p:tav tm="100000">
                                          <p:val>
                                            <p:strVal val="#ppt_h"/>
                                          </p:val>
                                        </p:tav>
                                      </p:tavLst>
                                    </p:anim>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22556"/>
                                        </p:tgtEl>
                                        <p:attrNameLst>
                                          <p:attrName>style.visibility</p:attrName>
                                        </p:attrNameLst>
                                      </p:cBhvr>
                                      <p:to>
                                        <p:strVal val="visible"/>
                                      </p:to>
                                    </p:set>
                                    <p:anim calcmode="lin" valueType="num">
                                      <p:cBhvr>
                                        <p:cTn id="21" dur="500" fill="hold"/>
                                        <p:tgtEl>
                                          <p:spTgt spid="22556"/>
                                        </p:tgtEl>
                                        <p:attrNameLst>
                                          <p:attrName>ppt_w</p:attrName>
                                        </p:attrNameLst>
                                      </p:cBhvr>
                                      <p:tavLst>
                                        <p:tav tm="0">
                                          <p:val>
                                            <p:strVal val="4*#ppt_w"/>
                                          </p:val>
                                        </p:tav>
                                        <p:tav tm="100000">
                                          <p:val>
                                            <p:strVal val="#ppt_w"/>
                                          </p:val>
                                        </p:tav>
                                      </p:tavLst>
                                    </p:anim>
                                    <p:anim calcmode="lin" valueType="num">
                                      <p:cBhvr>
                                        <p:cTn id="22" dur="500" fill="hold"/>
                                        <p:tgtEl>
                                          <p:spTgt spid="22556"/>
                                        </p:tgtEl>
                                        <p:attrNameLst>
                                          <p:attrName>ppt_h</p:attrName>
                                        </p:attrNameLst>
                                      </p:cBhvr>
                                      <p:tavLst>
                                        <p:tav tm="0">
                                          <p:val>
                                            <p:strVal val="4*#ppt_h"/>
                                          </p:val>
                                        </p:tav>
                                        <p:tav tm="100000">
                                          <p:val>
                                            <p:strVal val="#ppt_h"/>
                                          </p:val>
                                        </p:tav>
                                      </p:tavLst>
                                    </p:anim>
                                  </p:childTnLst>
                                </p:cTn>
                              </p:par>
                            </p:childTnLst>
                          </p:cTn>
                        </p:par>
                        <p:par>
                          <p:cTn id="23" fill="hold">
                            <p:stCondLst>
                              <p:cond delay="1500"/>
                            </p:stCondLst>
                            <p:childTnLst>
                              <p:par>
                                <p:cTn id="24" presetID="18" presetClass="entr" presetSubtype="6" fill="hold" grpId="0" nodeType="afterEffect">
                                  <p:stCondLst>
                                    <p:cond delay="0"/>
                                  </p:stCondLst>
                                  <p:childTnLst>
                                    <p:set>
                                      <p:cBhvr>
                                        <p:cTn id="25" dur="1" fill="hold">
                                          <p:stCondLst>
                                            <p:cond delay="0"/>
                                          </p:stCondLst>
                                        </p:cTn>
                                        <p:tgtEl>
                                          <p:spTgt spid="22555"/>
                                        </p:tgtEl>
                                        <p:attrNameLst>
                                          <p:attrName>style.visibility</p:attrName>
                                        </p:attrNameLst>
                                      </p:cBhvr>
                                      <p:to>
                                        <p:strVal val="visible"/>
                                      </p:to>
                                    </p:set>
                                    <p:animEffect transition="in" filter="strips(downRight)">
                                      <p:cBhvr>
                                        <p:cTn id="26" dur="500"/>
                                        <p:tgtEl>
                                          <p:spTgt spid="22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5" grpId="0" animBg="1"/>
      <p:bldP spid="22556" grpId="0" animBg="1" autoUpdateAnimBg="0"/>
      <p:bldP spid="2256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页脚占位符 1"/>
          <p:cNvSpPr>
            <a:spLocks noGrp="1"/>
          </p:cNvSpPr>
          <p:nvPr>
            <p:ph type="ftr" sz="quarter" idx="10"/>
          </p:nvPr>
        </p:nvSpPr>
        <p:spPr/>
        <p:txBody>
          <a:bodyPr/>
          <a:lstStyle/>
          <a:p>
            <a:r>
              <a:rPr lang="zh-CN" altLang="en-US" dirty="0"/>
              <a:t>经济学的基本模型</a:t>
            </a:r>
            <a:endParaRPr lang="zh-CN" dirty="0"/>
          </a:p>
        </p:txBody>
      </p:sp>
      <p:sp>
        <p:nvSpPr>
          <p:cNvPr id="37" name="灯片编号占位符 2"/>
          <p:cNvSpPr>
            <a:spLocks noGrp="1"/>
          </p:cNvSpPr>
          <p:nvPr>
            <p:ph type="sldNum" sz="quarter" idx="11"/>
          </p:nvPr>
        </p:nvSpPr>
        <p:spPr/>
        <p:txBody>
          <a:bodyPr/>
          <a:lstStyle/>
          <a:p>
            <a:fld id="{4B16F693-3A3D-47CD-822D-3FF860BCADF0}" type="slidenum">
              <a:rPr lang="en-US" altLang="zh-CN"/>
              <a:pPr/>
              <a:t>78</a:t>
            </a:fld>
            <a:endParaRPr lang="en-US" altLang="zh-CN"/>
          </a:p>
        </p:txBody>
      </p:sp>
      <p:sp>
        <p:nvSpPr>
          <p:cNvPr id="24578" name="Rectangle 2"/>
          <p:cNvSpPr>
            <a:spLocks noGrp="1" noChangeArrowheads="1"/>
          </p:cNvSpPr>
          <p:nvPr>
            <p:ph type="title" idx="4294967295"/>
          </p:nvPr>
        </p:nvSpPr>
        <p:spPr/>
        <p:txBody>
          <a:bodyPr/>
          <a:lstStyle/>
          <a:p>
            <a:r>
              <a:rPr lang="zh-CN" sz="3600" dirty="0">
                <a:ea typeface="宋体" pitchFamily="2" charset="-122"/>
              </a:rPr>
              <a:t>不存在贸易的</a:t>
            </a:r>
            <a:r>
              <a:rPr lang="zh-CN" altLang="en-US" sz="3600" dirty="0">
                <a:ea typeface="宋体" pitchFamily="2" charset="-122"/>
              </a:rPr>
              <a:t>中国</a:t>
            </a:r>
            <a:endParaRPr lang="zh-CN" sz="3600" dirty="0">
              <a:ea typeface="宋体" pitchFamily="2" charset="-122"/>
            </a:endParaRPr>
          </a:p>
        </p:txBody>
      </p:sp>
      <p:sp>
        <p:nvSpPr>
          <p:cNvPr id="24579"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2" name="Group 4"/>
          <p:cNvGrpSpPr>
            <a:grpSpLocks/>
          </p:cNvGrpSpPr>
          <p:nvPr/>
        </p:nvGrpSpPr>
        <p:grpSpPr bwMode="auto">
          <a:xfrm>
            <a:off x="288925" y="1531938"/>
            <a:ext cx="7348538" cy="4759325"/>
            <a:chOff x="0" y="0"/>
            <a:chExt cx="4629" cy="2998"/>
          </a:xfrm>
        </p:grpSpPr>
        <p:sp>
          <p:nvSpPr>
            <p:cNvPr id="24581" name="Text Box 5"/>
            <p:cNvSpPr txBox="1">
              <a:spLocks noChangeArrowheads="1"/>
            </p:cNvSpPr>
            <p:nvPr/>
          </p:nvSpPr>
          <p:spPr bwMode="auto">
            <a:xfrm>
              <a:off x="3422" y="2465"/>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24582" name="Text Box 6"/>
            <p:cNvSpPr txBox="1">
              <a:spLocks noChangeArrowheads="1"/>
            </p:cNvSpPr>
            <p:nvPr/>
          </p:nvSpPr>
          <p:spPr bwMode="auto">
            <a:xfrm>
              <a:off x="74"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 (吨)</a:t>
              </a:r>
            </a:p>
          </p:txBody>
        </p:sp>
        <p:grpSp>
          <p:nvGrpSpPr>
            <p:cNvPr id="3" name="Group 7"/>
            <p:cNvGrpSpPr>
              <a:grpSpLocks/>
            </p:cNvGrpSpPr>
            <p:nvPr/>
          </p:nvGrpSpPr>
          <p:grpSpPr bwMode="auto">
            <a:xfrm>
              <a:off x="0" y="424"/>
              <a:ext cx="3521" cy="2574"/>
              <a:chOff x="0" y="0"/>
              <a:chExt cx="3521" cy="2574"/>
            </a:xfrm>
          </p:grpSpPr>
          <p:grpSp>
            <p:nvGrpSpPr>
              <p:cNvPr id="4" name="Group 8"/>
              <p:cNvGrpSpPr>
                <a:grpSpLocks/>
              </p:cNvGrpSpPr>
              <p:nvPr/>
            </p:nvGrpSpPr>
            <p:grpSpPr bwMode="auto">
              <a:xfrm>
                <a:off x="700" y="0"/>
                <a:ext cx="2780" cy="2170"/>
                <a:chOff x="0" y="0"/>
                <a:chExt cx="610" cy="548"/>
              </a:xfrm>
            </p:grpSpPr>
            <p:sp>
              <p:nvSpPr>
                <p:cNvPr id="24585" name="Line 9"/>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24586" name="Line 10"/>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11"/>
              <p:cNvGrpSpPr>
                <a:grpSpLocks/>
              </p:cNvGrpSpPr>
              <p:nvPr/>
            </p:nvGrpSpPr>
            <p:grpSpPr bwMode="auto">
              <a:xfrm>
                <a:off x="0" y="280"/>
                <a:ext cx="700" cy="288"/>
                <a:chOff x="0" y="0"/>
                <a:chExt cx="700" cy="288"/>
              </a:xfrm>
            </p:grpSpPr>
            <p:sp>
              <p:nvSpPr>
                <p:cNvPr id="24588" name="Line 12"/>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24589" name="Text Box 13"/>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6" name="Group 14"/>
              <p:cNvGrpSpPr>
                <a:grpSpLocks/>
              </p:cNvGrpSpPr>
              <p:nvPr/>
            </p:nvGrpSpPr>
            <p:grpSpPr bwMode="auto">
              <a:xfrm>
                <a:off x="0" y="1149"/>
                <a:ext cx="700" cy="288"/>
                <a:chOff x="0" y="0"/>
                <a:chExt cx="700" cy="288"/>
              </a:xfrm>
            </p:grpSpPr>
            <p:sp>
              <p:nvSpPr>
                <p:cNvPr id="24591" name="Line 15"/>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24592" name="Text Box 16"/>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7" name="Group 17"/>
              <p:cNvGrpSpPr>
                <a:grpSpLocks/>
              </p:cNvGrpSpPr>
              <p:nvPr/>
            </p:nvGrpSpPr>
            <p:grpSpPr bwMode="auto">
              <a:xfrm>
                <a:off x="1968" y="2170"/>
                <a:ext cx="743" cy="402"/>
                <a:chOff x="0" y="0"/>
                <a:chExt cx="743" cy="402"/>
              </a:xfrm>
            </p:grpSpPr>
            <p:sp>
              <p:nvSpPr>
                <p:cNvPr id="24594" name="Line 18"/>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sp>
              <p:nvSpPr>
                <p:cNvPr id="24595" name="Text Box 19"/>
                <p:cNvSpPr txBox="1">
                  <a:spLocks noChangeArrowheads="1"/>
                </p:cNvSpPr>
                <p:nvPr/>
              </p:nvSpPr>
              <p:spPr bwMode="auto">
                <a:xfrm>
                  <a:off x="0" y="114"/>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sp>
            <p:nvSpPr>
              <p:cNvPr id="24596" name="Text Box 20"/>
              <p:cNvSpPr txBox="1">
                <a:spLocks noChangeArrowheads="1"/>
              </p:cNvSpPr>
              <p:nvPr/>
            </p:nvSpPr>
            <p:spPr bwMode="auto">
              <a:xfrm>
                <a:off x="304" y="2110"/>
                <a:ext cx="427" cy="287"/>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nvGrpSpPr>
              <p:cNvPr id="8" name="Group 21"/>
              <p:cNvGrpSpPr>
                <a:grpSpLocks/>
              </p:cNvGrpSpPr>
              <p:nvPr/>
            </p:nvGrpSpPr>
            <p:grpSpPr bwMode="auto">
              <a:xfrm>
                <a:off x="1143" y="2167"/>
                <a:ext cx="743" cy="405"/>
                <a:chOff x="0" y="0"/>
                <a:chExt cx="743" cy="405"/>
              </a:xfrm>
            </p:grpSpPr>
            <p:sp>
              <p:nvSpPr>
                <p:cNvPr id="24598" name="Text Box 22"/>
                <p:cNvSpPr txBox="1">
                  <a:spLocks noChangeArrowheads="1"/>
                </p:cNvSpPr>
                <p:nvPr/>
              </p:nvSpPr>
              <p:spPr bwMode="auto">
                <a:xfrm>
                  <a:off x="0" y="117"/>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sp>
              <p:nvSpPr>
                <p:cNvPr id="24599" name="Line 23"/>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grpSp>
          <p:grpSp>
            <p:nvGrpSpPr>
              <p:cNvPr id="9" name="Group 24"/>
              <p:cNvGrpSpPr>
                <a:grpSpLocks/>
              </p:cNvGrpSpPr>
              <p:nvPr/>
            </p:nvGrpSpPr>
            <p:grpSpPr bwMode="auto">
              <a:xfrm>
                <a:off x="2777" y="2167"/>
                <a:ext cx="744" cy="407"/>
                <a:chOff x="0" y="0"/>
                <a:chExt cx="744" cy="407"/>
              </a:xfrm>
            </p:grpSpPr>
            <p:sp>
              <p:nvSpPr>
                <p:cNvPr id="24601" name="Text Box 25"/>
                <p:cNvSpPr txBox="1">
                  <a:spLocks noChangeArrowheads="1"/>
                </p:cNvSpPr>
                <p:nvPr/>
              </p:nvSpPr>
              <p:spPr bwMode="auto">
                <a:xfrm>
                  <a:off x="0" y="119"/>
                  <a:ext cx="74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sp>
              <p:nvSpPr>
                <p:cNvPr id="24602" name="Line 26"/>
                <p:cNvSpPr>
                  <a:spLocks noChangeShapeType="1"/>
                </p:cNvSpPr>
                <p:nvPr/>
              </p:nvSpPr>
              <p:spPr bwMode="auto">
                <a:xfrm flipV="1">
                  <a:off x="366" y="0"/>
                  <a:ext cx="0" cy="102"/>
                </a:xfrm>
                <a:prstGeom prst="line">
                  <a:avLst/>
                </a:prstGeom>
                <a:noFill/>
                <a:ln w="3175">
                  <a:solidFill>
                    <a:schemeClr val="tx1"/>
                  </a:solidFill>
                  <a:round/>
                  <a:headEnd/>
                  <a:tailEnd/>
                </a:ln>
              </p:spPr>
              <p:txBody>
                <a:bodyPr/>
                <a:lstStyle/>
                <a:p>
                  <a:endParaRPr lang="zh-CN" altLang="en-US"/>
                </a:p>
              </p:txBody>
            </p:sp>
          </p:grpSp>
        </p:grpSp>
      </p:grpSp>
      <p:sp>
        <p:nvSpPr>
          <p:cNvPr id="24603" name="Line 27"/>
          <p:cNvSpPr>
            <a:spLocks noChangeShapeType="1"/>
          </p:cNvSpPr>
          <p:nvPr/>
        </p:nvSpPr>
        <p:spPr bwMode="auto">
          <a:xfrm>
            <a:off x="1390650" y="3894138"/>
            <a:ext cx="3222625" cy="1754187"/>
          </a:xfrm>
          <a:prstGeom prst="line">
            <a:avLst/>
          </a:prstGeom>
          <a:noFill/>
          <a:ln w="50800">
            <a:solidFill>
              <a:srgbClr val="0033CC"/>
            </a:solidFill>
            <a:round/>
            <a:headEnd/>
            <a:tailEnd/>
          </a:ln>
        </p:spPr>
        <p:txBody>
          <a:bodyPr/>
          <a:lstStyle/>
          <a:p>
            <a:endParaRPr lang="zh-CN" altLang="en-US"/>
          </a:p>
        </p:txBody>
      </p:sp>
      <p:sp>
        <p:nvSpPr>
          <p:cNvPr id="24604" name="Oval 28"/>
          <p:cNvSpPr>
            <a:spLocks noChangeArrowheads="1"/>
          </p:cNvSpPr>
          <p:nvPr/>
        </p:nvSpPr>
        <p:spPr bwMode="auto">
          <a:xfrm>
            <a:off x="1319213" y="3830638"/>
            <a:ext cx="141287"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sp>
        <p:nvSpPr>
          <p:cNvPr id="24605" name="Oval 29"/>
          <p:cNvSpPr>
            <a:spLocks noChangeArrowheads="1"/>
          </p:cNvSpPr>
          <p:nvPr/>
        </p:nvSpPr>
        <p:spPr bwMode="auto">
          <a:xfrm>
            <a:off x="4505325" y="5576888"/>
            <a:ext cx="141288" cy="138112"/>
          </a:xfrm>
          <a:prstGeom prst="ellipse">
            <a:avLst/>
          </a:prstGeom>
          <a:solidFill>
            <a:srgbClr val="0033CC"/>
          </a:solidFill>
          <a:ln w="9525">
            <a:noFill/>
            <a:round/>
            <a:headEnd/>
            <a:tailEnd/>
          </a:ln>
        </p:spPr>
        <p:txBody>
          <a:bodyPr wrap="none" anchor="ctr"/>
          <a:lstStyle/>
          <a:p>
            <a:endParaRPr lang="zh-CN">
              <a:ea typeface="宋体" pitchFamily="2" charset="-122"/>
            </a:endParaRPr>
          </a:p>
        </p:txBody>
      </p:sp>
      <p:grpSp>
        <p:nvGrpSpPr>
          <p:cNvPr id="10" name="Group 30"/>
          <p:cNvGrpSpPr>
            <a:grpSpLocks/>
          </p:cNvGrpSpPr>
          <p:nvPr/>
        </p:nvGrpSpPr>
        <p:grpSpPr bwMode="auto">
          <a:xfrm>
            <a:off x="1398588" y="4691063"/>
            <a:ext cx="1636712" cy="957262"/>
            <a:chOff x="0" y="0"/>
            <a:chExt cx="1031" cy="603"/>
          </a:xfrm>
        </p:grpSpPr>
        <p:grpSp>
          <p:nvGrpSpPr>
            <p:cNvPr id="11" name="Group 31"/>
            <p:cNvGrpSpPr>
              <a:grpSpLocks/>
            </p:cNvGrpSpPr>
            <p:nvPr/>
          </p:nvGrpSpPr>
          <p:grpSpPr bwMode="auto">
            <a:xfrm>
              <a:off x="0" y="47"/>
              <a:ext cx="988" cy="556"/>
              <a:chOff x="0" y="0"/>
              <a:chExt cx="795" cy="646"/>
            </a:xfrm>
          </p:grpSpPr>
          <p:sp>
            <p:nvSpPr>
              <p:cNvPr id="24608" name="Line 32"/>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4609" name="Line 33"/>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4610" name="Oval 34"/>
            <p:cNvSpPr>
              <a:spLocks noChangeArrowheads="1"/>
            </p:cNvSpPr>
            <p:nvPr/>
          </p:nvSpPr>
          <p:spPr bwMode="auto">
            <a:xfrm>
              <a:off x="942"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sp>
        <p:nvSpPr>
          <p:cNvPr id="24611" name="Text Box 35"/>
          <p:cNvSpPr txBox="1">
            <a:spLocks noChangeArrowheads="1"/>
          </p:cNvSpPr>
          <p:nvPr/>
        </p:nvSpPr>
        <p:spPr bwMode="auto">
          <a:xfrm>
            <a:off x="2479675" y="1865313"/>
            <a:ext cx="6049963" cy="1449628"/>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sz="2800" b="1" dirty="0">
                <a:latin typeface="华文中宋" panose="02010600040101010101" pitchFamily="2" charset="-122"/>
                <a:ea typeface="华文中宋" panose="02010600040101010101" pitchFamily="2" charset="-122"/>
              </a:rPr>
              <a:t>如果</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在两种物品上各花费一半的劳动时间，那它最终将生产和消费120台电脑和600吨小麦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11"/>
                                        </p:tgtEl>
                                        <p:attrNameLst>
                                          <p:attrName>style.visibility</p:attrName>
                                        </p:attrNameLst>
                                      </p:cBhvr>
                                      <p:to>
                                        <p:strVal val="visible"/>
                                      </p:to>
                                    </p:set>
                                    <p:animEffect transition="in" filter="wipe(left)">
                                      <p:cBhvr>
                                        <p:cTn id="7" dur="500"/>
                                        <p:tgtEl>
                                          <p:spTgt spid="246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up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Content Placeholder 8" descr="Mankiw_PaintingArt.jpg"/>
          <p:cNvPicPr>
            <a:picLocks noChangeAspect="1" noChangeArrowheads="1"/>
          </p:cNvPicPr>
          <p:nvPr/>
        </p:nvPicPr>
        <p:blipFill>
          <a:blip r:embed="rId2"/>
          <a:srcRect b="16696"/>
          <a:stretch>
            <a:fillRect/>
          </a:stretch>
        </p:blipFill>
        <p:spPr bwMode="auto">
          <a:xfrm>
            <a:off x="0" y="0"/>
            <a:ext cx="9144000" cy="2052638"/>
          </a:xfrm>
          <a:prstGeom prst="rect">
            <a:avLst/>
          </a:prstGeom>
          <a:noFill/>
          <a:ln w="9525">
            <a:noFill/>
            <a:miter lim="800000"/>
            <a:headEnd/>
            <a:tailEnd/>
          </a:ln>
        </p:spPr>
      </p:pic>
      <p:sp>
        <p:nvSpPr>
          <p:cNvPr id="7172" name="Rectangle 4"/>
          <p:cNvSpPr>
            <a:spLocks noGrp="1" noChangeArrowheads="1"/>
          </p:cNvSpPr>
          <p:nvPr>
            <p:ph type="body" idx="1"/>
          </p:nvPr>
        </p:nvSpPr>
        <p:spPr>
          <a:xfrm>
            <a:off x="287338" y="2607733"/>
            <a:ext cx="8601075" cy="3916892"/>
          </a:xfrm>
        </p:spPr>
        <p:txBody>
          <a:bodyPr/>
          <a:lstStyle/>
          <a:p>
            <a:pPr>
              <a:buClr>
                <a:srgbClr val="996633"/>
              </a:buClr>
            </a:pPr>
            <a:r>
              <a:rPr lang="zh-CN" dirty="0">
                <a:ea typeface="宋体" pitchFamily="2" charset="-122"/>
              </a:rPr>
              <a:t>经济学研究什么问题?</a:t>
            </a:r>
          </a:p>
          <a:p>
            <a:pPr>
              <a:buClr>
                <a:srgbClr val="996633"/>
              </a:buClr>
            </a:pPr>
            <a:r>
              <a:rPr lang="zh-CN" dirty="0">
                <a:ea typeface="宋体" pitchFamily="2" charset="-122"/>
              </a:rPr>
              <a:t>人们如何做出决策? </a:t>
            </a:r>
          </a:p>
          <a:p>
            <a:pPr>
              <a:buClr>
                <a:srgbClr val="996633"/>
              </a:buClr>
            </a:pPr>
            <a:r>
              <a:rPr lang="zh-CN" dirty="0">
                <a:ea typeface="宋体" pitchFamily="2" charset="-122"/>
              </a:rPr>
              <a:t>人们如何相互交易?</a:t>
            </a:r>
          </a:p>
          <a:p>
            <a:pPr>
              <a:buClr>
                <a:srgbClr val="996633"/>
              </a:buClr>
            </a:pPr>
            <a:r>
              <a:rPr lang="zh-CN" dirty="0">
                <a:ea typeface="宋体" pitchFamily="2" charset="-122"/>
              </a:rPr>
              <a:t>整体经济如何运行?</a:t>
            </a:r>
            <a:r>
              <a:rPr lang="zh-CN" sz="3300" dirty="0">
                <a:ea typeface="宋体" pitchFamily="2" charset="-122"/>
              </a:rPr>
              <a:t> </a:t>
            </a:r>
          </a:p>
        </p:txBody>
      </p:sp>
      <p:sp>
        <p:nvSpPr>
          <p:cNvPr id="7173" name="Rectangle 5"/>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EBE4769D-B4C8-4B0D-B084-1BF1F93A2726}" type="slidenum">
              <a:rPr lang="en-US" altLang="zh-CN" sz="1700">
                <a:solidFill>
                  <a:srgbClr val="777777"/>
                </a:solidFill>
                <a:latin typeface="Tahoma" pitchFamily="34" charset="0"/>
                <a:ea typeface="宋体" pitchFamily="2" charset="-122"/>
              </a:rPr>
              <a:pPr algn="r"/>
              <a:t>7</a:t>
            </a:fld>
            <a:endParaRPr lang="en-US" altLang="zh-CN" sz="1700">
              <a:solidFill>
                <a:srgbClr val="777777"/>
              </a:solidFill>
              <a:latin typeface="Tahoma" pitchFamily="34" charset="0"/>
              <a:ea typeface="宋体" pitchFamily="2" charset="-122"/>
            </a:endParaRPr>
          </a:p>
        </p:txBody>
      </p:sp>
      <p:sp>
        <p:nvSpPr>
          <p:cNvPr id="8" name="Rectangle 3"/>
          <p:cNvSpPr>
            <a:spLocks noGrp="1" noChangeArrowheads="1"/>
          </p:cNvSpPr>
          <p:nvPr>
            <p:ph type="title"/>
          </p:nvPr>
        </p:nvSpPr>
        <p:spPr>
          <a:xfrm>
            <a:off x="0" y="0"/>
            <a:ext cx="9144000" cy="1954213"/>
          </a:xfrm>
          <a:solidFill>
            <a:schemeClr val="bg1">
              <a:alpha val="25000"/>
            </a:schemeClr>
          </a:solidFill>
        </p:spPr>
        <p:txBody>
          <a:bodyPr lIns="365760" tIns="182880" anchor="t"/>
          <a:lstStyle/>
          <a:p>
            <a:pPr algn="l">
              <a:lnSpc>
                <a:spcPct val="115000"/>
              </a:lnSpc>
            </a:pPr>
            <a:r>
              <a:rPr lang="zh-CN" altLang="en-US" sz="4800" dirty="0">
                <a:solidFill>
                  <a:schemeClr val="tx1"/>
                </a:solidFill>
                <a:effectLst>
                  <a:outerShdw blurRad="38100" dist="38100" dir="2700000" algn="tl">
                    <a:srgbClr val="C0C0C0"/>
                  </a:outerShdw>
                </a:effectLst>
                <a:ea typeface="宋体" pitchFamily="2" charset="-122"/>
              </a:rPr>
              <a:t>     </a:t>
            </a:r>
            <a:r>
              <a:rPr lang="zh-CN" altLang="en-US" sz="4800" dirty="0">
                <a:solidFill>
                  <a:srgbClr val="002060"/>
                </a:solidFill>
                <a:effectLst>
                  <a:outerShdw blurRad="38100" dist="38100" dir="2700000" algn="tl">
                    <a:srgbClr val="C0C0C0"/>
                  </a:outerShdw>
                </a:effectLst>
                <a:ea typeface="宋体" pitchFamily="2" charset="-122"/>
              </a:rPr>
              <a:t>第一节 什么是经济学</a:t>
            </a:r>
            <a:br>
              <a:rPr lang="en-US" altLang="zh-CN" sz="3600" dirty="0">
                <a:solidFill>
                  <a:schemeClr val="tx1"/>
                </a:solidFill>
                <a:effectLst>
                  <a:outerShdw blurRad="38100" dist="38100" dir="2700000" algn="tl">
                    <a:srgbClr val="C0C0C0"/>
                  </a:outerShdw>
                </a:effectLst>
                <a:ea typeface="宋体" pitchFamily="2" charset="-122"/>
              </a:rPr>
            </a:br>
            <a:br>
              <a:rPr lang="en-US" altLang="zh-CN" sz="3600" dirty="0">
                <a:solidFill>
                  <a:schemeClr val="tx1"/>
                </a:solidFill>
                <a:effectLst>
                  <a:outerShdw blurRad="38100" dist="38100" dir="2700000" algn="tl">
                    <a:srgbClr val="C0C0C0"/>
                  </a:outerShdw>
                </a:effectLst>
                <a:ea typeface="宋体" pitchFamily="2" charset="-122"/>
              </a:rPr>
            </a:br>
            <a:r>
              <a:rPr lang="zh-CN" altLang="en-US" sz="3600" dirty="0">
                <a:solidFill>
                  <a:schemeClr val="tx1"/>
                </a:solidFill>
                <a:effectLst>
                  <a:outerShdw blurRad="38100" dist="38100" dir="2700000" algn="tl">
                    <a:srgbClr val="C0C0C0"/>
                  </a:outerShdw>
                </a:effectLst>
                <a:ea typeface="宋体" pitchFamily="2" charset="-122"/>
              </a:rPr>
              <a:t>本节将探索这些问题的答案：</a:t>
            </a: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ADF7883B-1E81-4525-85CF-875D9EA021CD}" type="slidenum">
              <a:rPr lang="en-US" altLang="zh-CN"/>
              <a:pPr/>
              <a:t>79</a:t>
            </a:fld>
            <a:endParaRPr lang="en-US" altLang="zh-CN"/>
          </a:p>
        </p:txBody>
      </p:sp>
      <p:sp>
        <p:nvSpPr>
          <p:cNvPr id="25602" name="Rectangle 2"/>
          <p:cNvSpPr>
            <a:spLocks noGrp="1" noChangeArrowheads="1"/>
          </p:cNvSpPr>
          <p:nvPr>
            <p:ph type="title" idx="4294967295"/>
          </p:nvPr>
        </p:nvSpPr>
        <p:spPr/>
        <p:txBody>
          <a:bodyPr/>
          <a:lstStyle/>
          <a:p>
            <a:r>
              <a:rPr lang="zh-CN" altLang="en-US" sz="3600" dirty="0">
                <a:ea typeface="宋体" pitchFamily="2" charset="-122"/>
              </a:rPr>
              <a:t>存在贸易与不存在贸易条件下的消费</a:t>
            </a:r>
          </a:p>
        </p:txBody>
      </p:sp>
      <p:sp>
        <p:nvSpPr>
          <p:cNvPr id="25603" name="Rectangle 3"/>
          <p:cNvSpPr>
            <a:spLocks noGrp="1" noChangeArrowheads="1"/>
          </p:cNvSpPr>
          <p:nvPr>
            <p:ph type="body" idx="4294967295"/>
          </p:nvPr>
        </p:nvSpPr>
        <p:spPr>
          <a:xfrm>
            <a:off x="457200" y="935038"/>
            <a:ext cx="8229600" cy="5124450"/>
          </a:xfrm>
        </p:spPr>
        <p:txBody>
          <a:bodyPr/>
          <a:lstStyle/>
          <a:p>
            <a:pPr marL="344488" indent="-344488"/>
            <a:r>
              <a:rPr lang="zh-CN" b="1" kern="1200" dirty="0">
                <a:latin typeface="华文中宋" panose="02010600040101010101" pitchFamily="2" charset="-122"/>
                <a:ea typeface="华文中宋" panose="02010600040101010101" pitchFamily="2" charset="-122"/>
              </a:rPr>
              <a:t>不存在贸易：</a:t>
            </a:r>
          </a:p>
          <a:p>
            <a:pPr lvl="1">
              <a:lnSpc>
                <a:spcPct val="105000"/>
              </a:lnSpc>
              <a:spcBef>
                <a:spcPct val="25000"/>
              </a:spcBef>
            </a:pPr>
            <a:r>
              <a:rPr lang="zh-CN" sz="2800" b="1" dirty="0">
                <a:latin typeface="华文中宋" panose="02010600040101010101" pitchFamily="2" charset="-122"/>
                <a:ea typeface="华文中宋" panose="02010600040101010101" pitchFamily="2" charset="-122"/>
              </a:rPr>
              <a:t>美国的消费者总共消费250台电脑和2500吨小麦</a:t>
            </a:r>
          </a:p>
          <a:p>
            <a:pPr lvl="1">
              <a:lnSpc>
                <a:spcPct val="105000"/>
              </a:lnSpc>
              <a:spcBef>
                <a:spcPct val="25000"/>
              </a:spcBef>
            </a:pP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的消费者总共消费120台电脑和600吨小麦</a:t>
            </a:r>
          </a:p>
          <a:p>
            <a:pPr marL="344488" lvl="1" indent="-344488">
              <a:lnSpc>
                <a:spcPct val="105000"/>
              </a:lnSpc>
              <a:spcBef>
                <a:spcPct val="45000"/>
              </a:spcBef>
              <a:buClr>
                <a:srgbClr val="339966"/>
              </a:buClr>
            </a:pPr>
            <a:endParaRPr lang="zh-CN" sz="2800" b="1" kern="1200" dirty="0">
              <a:latin typeface="华文中宋" panose="02010600040101010101" pitchFamily="2" charset="-122"/>
              <a:ea typeface="华文中宋" panose="02010600040101010101" pitchFamily="2" charset="-122"/>
              <a:cs typeface="+mn-cs"/>
            </a:endParaRPr>
          </a:p>
          <a:p>
            <a:pPr marL="344488" indent="-344488"/>
            <a:r>
              <a:rPr lang="zh-CN" b="1" kern="1200" dirty="0">
                <a:latin typeface="华文中宋" panose="02010600040101010101" pitchFamily="2" charset="-122"/>
                <a:ea typeface="华文中宋" panose="02010600040101010101" pitchFamily="2" charset="-122"/>
              </a:rPr>
              <a:t>我们比较存在贸易与不存在贸易条件下的消费</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首先，我们需要知道两个国家电脑和小麦的产量和贸易量</a:t>
            </a:r>
          </a:p>
        </p:txBody>
      </p:sp>
      <p:sp>
        <p:nvSpPr>
          <p:cNvPr id="25604"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587375" y="1508125"/>
            <a:ext cx="8218488" cy="4773613"/>
          </a:xfrm>
        </p:spPr>
        <p:txBody>
          <a:bodyPr/>
          <a:lstStyle/>
          <a:p>
            <a:pPr marL="344488" indent="-344488"/>
            <a:r>
              <a:rPr lang="zh-CN" kern="1200" dirty="0">
                <a:latin typeface="华文中宋" panose="02010600040101010101" pitchFamily="2" charset="-122"/>
                <a:ea typeface="华文中宋" panose="02010600040101010101" pitchFamily="2" charset="-122"/>
              </a:rPr>
              <a:t>1.	假设美国生产3400吨小麦，那剩余的劳动时间还能生产多少电脑？在美国的生产可能性曲线上标出该点</a:t>
            </a:r>
          </a:p>
          <a:p>
            <a:pPr marL="344488" indent="-344488"/>
            <a:endParaRPr lang="zh-CN" kern="1200" dirty="0">
              <a:latin typeface="华文中宋" panose="02010600040101010101" pitchFamily="2" charset="-122"/>
              <a:ea typeface="华文中宋" panose="02010600040101010101" pitchFamily="2" charset="-122"/>
            </a:endParaRPr>
          </a:p>
          <a:p>
            <a:pPr marL="344488" indent="-344488"/>
            <a:r>
              <a:rPr lang="zh-CN" kern="1200" dirty="0">
                <a:latin typeface="华文中宋" panose="02010600040101010101" pitchFamily="2" charset="-122"/>
                <a:ea typeface="华文中宋" panose="02010600040101010101" pitchFamily="2" charset="-122"/>
              </a:rPr>
              <a:t>2.	假设</a:t>
            </a:r>
            <a:r>
              <a:rPr lang="zh-CN" altLang="en-US" kern="1200" dirty="0">
                <a:latin typeface="华文中宋" panose="02010600040101010101" pitchFamily="2" charset="-122"/>
                <a:ea typeface="华文中宋" panose="02010600040101010101" pitchFamily="2" charset="-122"/>
              </a:rPr>
              <a:t>中国</a:t>
            </a:r>
            <a:r>
              <a:rPr lang="zh-CN" kern="1200" dirty="0">
                <a:latin typeface="华文中宋" panose="02010600040101010101" pitchFamily="2" charset="-122"/>
                <a:ea typeface="华文中宋" panose="02010600040101010101" pitchFamily="2" charset="-122"/>
              </a:rPr>
              <a:t>生产240台电脑，那剩余的劳动时间还能生产多少小麦？在</a:t>
            </a:r>
            <a:r>
              <a:rPr lang="zh-CN" altLang="en-US" kern="1200" dirty="0">
                <a:latin typeface="华文中宋" panose="02010600040101010101" pitchFamily="2" charset="-122"/>
                <a:ea typeface="华文中宋" panose="02010600040101010101" pitchFamily="2" charset="-122"/>
              </a:rPr>
              <a:t>中国</a:t>
            </a:r>
            <a:r>
              <a:rPr lang="zh-CN" kern="1200" dirty="0">
                <a:latin typeface="华文中宋" panose="02010600040101010101" pitchFamily="2" charset="-122"/>
                <a:ea typeface="华文中宋" panose="02010600040101010101" pitchFamily="2" charset="-122"/>
              </a:rPr>
              <a:t>的生产可能性曲线上标出该点</a:t>
            </a:r>
          </a:p>
        </p:txBody>
      </p:sp>
      <p:sp>
        <p:nvSpPr>
          <p:cNvPr id="26627"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26628" name="Rectangle 4"/>
          <p:cNvSpPr>
            <a:spLocks noGrp="1" noChangeArrowheads="1"/>
          </p:cNvSpPr>
          <p:nvPr>
            <p:ph type="title"/>
          </p:nvPr>
        </p:nvSpPr>
        <p:spPr>
          <a:xfrm>
            <a:off x="587375" y="352425"/>
            <a:ext cx="8208963" cy="954088"/>
          </a:xfrm>
          <a:ln/>
        </p:spPr>
        <p:txBody>
          <a:bodyPr/>
          <a:lstStyle/>
          <a:p>
            <a:pPr algn="l"/>
            <a:r>
              <a:rPr lang="zh-CN" altLang="en-US"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en-US" altLang="zh-CN" sz="2800" i="1" dirty="0">
                <a:solidFill>
                  <a:srgbClr val="339966"/>
                </a:solidFill>
                <a:effectLst>
                  <a:outerShdw blurRad="38100" dist="38100" dir="2700000" algn="tl">
                    <a:srgbClr val="C0C0C0"/>
                  </a:outerShdw>
                </a:effectLst>
                <a:latin typeface="Tahoma" pitchFamily="34" charset="0"/>
                <a:ea typeface="宋体" pitchFamily="2" charset="-122"/>
              </a:rPr>
              <a:t>2</a:t>
            </a:r>
            <a: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dirty="0">
                <a:solidFill>
                  <a:srgbClr val="339966"/>
                </a:solidFill>
                <a:effectLst>
                  <a:outerShdw blurRad="38100" dist="38100" dir="2700000" algn="tl">
                    <a:srgbClr val="C0C0C0"/>
                  </a:outerShdw>
                </a:effectLst>
                <a:ea typeface="宋体" pitchFamily="2" charset="-122"/>
              </a:rPr>
              <a:t>贸易条件下的生产</a:t>
            </a:r>
          </a:p>
        </p:txBody>
      </p:sp>
      <p:grpSp>
        <p:nvGrpSpPr>
          <p:cNvPr id="2" name="Group 5"/>
          <p:cNvGrpSpPr>
            <a:grpSpLocks/>
          </p:cNvGrpSpPr>
          <p:nvPr/>
        </p:nvGrpSpPr>
        <p:grpSpPr bwMode="auto">
          <a:xfrm>
            <a:off x="593725" y="290513"/>
            <a:ext cx="8210550" cy="1049337"/>
            <a:chOff x="0" y="0"/>
            <a:chExt cx="5000" cy="661"/>
          </a:xfrm>
        </p:grpSpPr>
        <p:sp>
          <p:nvSpPr>
            <p:cNvPr id="26630"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26631"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26632"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F3912366-9165-42A3-9CA0-508549E4207B}" type="slidenum">
              <a:rPr lang="en-US" altLang="zh-CN" sz="1700">
                <a:solidFill>
                  <a:srgbClr val="777777"/>
                </a:solidFill>
                <a:latin typeface="Tahoma" pitchFamily="34" charset="0"/>
                <a:ea typeface="宋体" pitchFamily="2" charset="-122"/>
              </a:rPr>
              <a:pPr algn="r"/>
              <a:t>80</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页脚占位符 1"/>
          <p:cNvSpPr>
            <a:spLocks noGrp="1"/>
          </p:cNvSpPr>
          <p:nvPr>
            <p:ph type="ftr" sz="quarter" idx="10"/>
          </p:nvPr>
        </p:nvSpPr>
        <p:spPr/>
        <p:txBody>
          <a:bodyPr/>
          <a:lstStyle/>
          <a:p>
            <a:r>
              <a:rPr lang="zh-CN" altLang="en-US" dirty="0"/>
              <a:t>经济学的基本模型</a:t>
            </a:r>
            <a:endParaRPr lang="zh-CN" dirty="0"/>
          </a:p>
        </p:txBody>
      </p:sp>
      <p:sp>
        <p:nvSpPr>
          <p:cNvPr id="53" name="灯片编号占位符 2"/>
          <p:cNvSpPr>
            <a:spLocks noGrp="1"/>
          </p:cNvSpPr>
          <p:nvPr>
            <p:ph type="sldNum" sz="quarter" idx="11"/>
          </p:nvPr>
        </p:nvSpPr>
        <p:spPr/>
        <p:txBody>
          <a:bodyPr/>
          <a:lstStyle/>
          <a:p>
            <a:fld id="{79780D7E-B6BE-4E56-8DB4-963684F38487}" type="slidenum">
              <a:rPr lang="en-US" altLang="zh-CN"/>
              <a:pPr/>
              <a:t>81</a:t>
            </a:fld>
            <a:endParaRPr lang="en-US" altLang="zh-CN"/>
          </a:p>
        </p:txBody>
      </p:sp>
      <p:grpSp>
        <p:nvGrpSpPr>
          <p:cNvPr id="2" name="Group 2"/>
          <p:cNvGrpSpPr>
            <a:grpSpLocks/>
          </p:cNvGrpSpPr>
          <p:nvPr/>
        </p:nvGrpSpPr>
        <p:grpSpPr bwMode="auto">
          <a:xfrm>
            <a:off x="322263" y="1543050"/>
            <a:ext cx="5514975" cy="4529138"/>
            <a:chOff x="0" y="0"/>
            <a:chExt cx="3474" cy="2853"/>
          </a:xfrm>
        </p:grpSpPr>
        <p:grpSp>
          <p:nvGrpSpPr>
            <p:cNvPr id="3" name="Group 3"/>
            <p:cNvGrpSpPr>
              <a:grpSpLocks/>
            </p:cNvGrpSpPr>
            <p:nvPr/>
          </p:nvGrpSpPr>
          <p:grpSpPr bwMode="auto">
            <a:xfrm>
              <a:off x="656" y="0"/>
              <a:ext cx="2818" cy="2480"/>
              <a:chOff x="0" y="0"/>
              <a:chExt cx="610" cy="548"/>
            </a:xfrm>
          </p:grpSpPr>
          <p:sp>
            <p:nvSpPr>
              <p:cNvPr id="28676" name="Line 4"/>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28677" name="Line 5"/>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4" name="Group 6"/>
            <p:cNvGrpSpPr>
              <a:grpSpLocks/>
            </p:cNvGrpSpPr>
            <p:nvPr/>
          </p:nvGrpSpPr>
          <p:grpSpPr bwMode="auto">
            <a:xfrm>
              <a:off x="2" y="484"/>
              <a:ext cx="654" cy="288"/>
              <a:chOff x="0" y="0"/>
              <a:chExt cx="654" cy="288"/>
            </a:xfrm>
          </p:grpSpPr>
          <p:sp>
            <p:nvSpPr>
              <p:cNvPr id="28679" name="Line 7"/>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28680" name="Text Box 8"/>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4,000</a:t>
                </a:r>
              </a:p>
            </p:txBody>
          </p:sp>
        </p:grpSp>
        <p:grpSp>
          <p:nvGrpSpPr>
            <p:cNvPr id="5" name="Group 9"/>
            <p:cNvGrpSpPr>
              <a:grpSpLocks/>
            </p:cNvGrpSpPr>
            <p:nvPr/>
          </p:nvGrpSpPr>
          <p:grpSpPr bwMode="auto">
            <a:xfrm>
              <a:off x="932" y="2478"/>
              <a:ext cx="464" cy="374"/>
              <a:chOff x="0" y="0"/>
              <a:chExt cx="464" cy="374"/>
            </a:xfrm>
          </p:grpSpPr>
          <p:sp>
            <p:nvSpPr>
              <p:cNvPr id="28682" name="Line 10"/>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28683" name="Text Box 11"/>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grpSp>
        <p:grpSp>
          <p:nvGrpSpPr>
            <p:cNvPr id="6" name="Group 12"/>
            <p:cNvGrpSpPr>
              <a:grpSpLocks/>
            </p:cNvGrpSpPr>
            <p:nvPr/>
          </p:nvGrpSpPr>
          <p:grpSpPr bwMode="auto">
            <a:xfrm>
              <a:off x="0" y="24"/>
              <a:ext cx="654" cy="288"/>
              <a:chOff x="0" y="0"/>
              <a:chExt cx="654" cy="288"/>
            </a:xfrm>
          </p:grpSpPr>
          <p:sp>
            <p:nvSpPr>
              <p:cNvPr id="28685" name="Line 13"/>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28686" name="Text Box 14"/>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5,000</a:t>
                </a:r>
              </a:p>
            </p:txBody>
          </p:sp>
        </p:grpSp>
        <p:grpSp>
          <p:nvGrpSpPr>
            <p:cNvPr id="7" name="Group 15"/>
            <p:cNvGrpSpPr>
              <a:grpSpLocks/>
            </p:cNvGrpSpPr>
            <p:nvPr/>
          </p:nvGrpSpPr>
          <p:grpSpPr bwMode="auto">
            <a:xfrm>
              <a:off x="2" y="1406"/>
              <a:ext cx="654" cy="288"/>
              <a:chOff x="0" y="0"/>
              <a:chExt cx="654" cy="288"/>
            </a:xfrm>
          </p:grpSpPr>
          <p:sp>
            <p:nvSpPr>
              <p:cNvPr id="28688" name="Line 16"/>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28689" name="Text Box 17"/>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8" name="Group 18"/>
            <p:cNvGrpSpPr>
              <a:grpSpLocks/>
            </p:cNvGrpSpPr>
            <p:nvPr/>
          </p:nvGrpSpPr>
          <p:grpSpPr bwMode="auto">
            <a:xfrm>
              <a:off x="2" y="1866"/>
              <a:ext cx="654" cy="288"/>
              <a:chOff x="0" y="0"/>
              <a:chExt cx="654" cy="288"/>
            </a:xfrm>
          </p:grpSpPr>
          <p:sp>
            <p:nvSpPr>
              <p:cNvPr id="28691" name="Line 19"/>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28692" name="Text Box 20"/>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9" name="Group 21"/>
            <p:cNvGrpSpPr>
              <a:grpSpLocks/>
            </p:cNvGrpSpPr>
            <p:nvPr/>
          </p:nvGrpSpPr>
          <p:grpSpPr bwMode="auto">
            <a:xfrm>
              <a:off x="0" y="942"/>
              <a:ext cx="654" cy="288"/>
              <a:chOff x="0" y="0"/>
              <a:chExt cx="654" cy="288"/>
            </a:xfrm>
          </p:grpSpPr>
          <p:sp>
            <p:nvSpPr>
              <p:cNvPr id="28694" name="Line 22"/>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28695" name="Text Box 23"/>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3,000</a:t>
                </a:r>
              </a:p>
            </p:txBody>
          </p:sp>
        </p:grpSp>
        <p:grpSp>
          <p:nvGrpSpPr>
            <p:cNvPr id="10" name="Group 24"/>
            <p:cNvGrpSpPr>
              <a:grpSpLocks/>
            </p:cNvGrpSpPr>
            <p:nvPr/>
          </p:nvGrpSpPr>
          <p:grpSpPr bwMode="auto">
            <a:xfrm>
              <a:off x="2976" y="2478"/>
              <a:ext cx="464" cy="374"/>
              <a:chOff x="0" y="0"/>
              <a:chExt cx="464" cy="374"/>
            </a:xfrm>
          </p:grpSpPr>
          <p:sp>
            <p:nvSpPr>
              <p:cNvPr id="28697" name="Line 25"/>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28698" name="Text Box 26"/>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500</a:t>
                </a:r>
              </a:p>
            </p:txBody>
          </p:sp>
        </p:grpSp>
        <p:grpSp>
          <p:nvGrpSpPr>
            <p:cNvPr id="11" name="Group 27"/>
            <p:cNvGrpSpPr>
              <a:grpSpLocks/>
            </p:cNvGrpSpPr>
            <p:nvPr/>
          </p:nvGrpSpPr>
          <p:grpSpPr bwMode="auto">
            <a:xfrm>
              <a:off x="1447" y="2478"/>
              <a:ext cx="464" cy="374"/>
              <a:chOff x="0" y="0"/>
              <a:chExt cx="464" cy="374"/>
            </a:xfrm>
          </p:grpSpPr>
          <p:sp>
            <p:nvSpPr>
              <p:cNvPr id="28700" name="Line 28"/>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28701" name="Text Box 29"/>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grpSp>
          <p:nvGrpSpPr>
            <p:cNvPr id="12" name="Group 30"/>
            <p:cNvGrpSpPr>
              <a:grpSpLocks/>
            </p:cNvGrpSpPr>
            <p:nvPr/>
          </p:nvGrpSpPr>
          <p:grpSpPr bwMode="auto">
            <a:xfrm>
              <a:off x="1952" y="2479"/>
              <a:ext cx="464" cy="374"/>
              <a:chOff x="0" y="0"/>
              <a:chExt cx="464" cy="374"/>
            </a:xfrm>
          </p:grpSpPr>
          <p:sp>
            <p:nvSpPr>
              <p:cNvPr id="28703" name="Line 31"/>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28704" name="Text Box 32"/>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grpSp>
        <p:grpSp>
          <p:nvGrpSpPr>
            <p:cNvPr id="13" name="Group 33"/>
            <p:cNvGrpSpPr>
              <a:grpSpLocks/>
            </p:cNvGrpSpPr>
            <p:nvPr/>
          </p:nvGrpSpPr>
          <p:grpSpPr bwMode="auto">
            <a:xfrm>
              <a:off x="2461" y="2479"/>
              <a:ext cx="464" cy="374"/>
              <a:chOff x="0" y="0"/>
              <a:chExt cx="464" cy="374"/>
            </a:xfrm>
          </p:grpSpPr>
          <p:sp>
            <p:nvSpPr>
              <p:cNvPr id="28706" name="Line 34"/>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28707" name="Text Box 35"/>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400</a:t>
                </a:r>
              </a:p>
            </p:txBody>
          </p:sp>
        </p:grpSp>
        <p:sp>
          <p:nvSpPr>
            <p:cNvPr id="28708" name="Text Box 36"/>
            <p:cNvSpPr txBox="1">
              <a:spLocks noChangeArrowheads="1"/>
            </p:cNvSpPr>
            <p:nvPr/>
          </p:nvSpPr>
          <p:spPr bwMode="auto">
            <a:xfrm>
              <a:off x="409" y="2448"/>
              <a:ext cx="266"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grpSp>
        <p:nvGrpSpPr>
          <p:cNvPr id="14" name="Group 37"/>
          <p:cNvGrpSpPr>
            <a:grpSpLocks/>
          </p:cNvGrpSpPr>
          <p:nvPr/>
        </p:nvGrpSpPr>
        <p:grpSpPr bwMode="auto">
          <a:xfrm>
            <a:off x="484188" y="742950"/>
            <a:ext cx="7153275" cy="4970463"/>
            <a:chOff x="0" y="0"/>
            <a:chExt cx="4506" cy="3131"/>
          </a:xfrm>
        </p:grpSpPr>
        <p:sp>
          <p:nvSpPr>
            <p:cNvPr id="28710" name="Text Box 38"/>
            <p:cNvSpPr txBox="1">
              <a:spLocks noChangeArrowheads="1"/>
            </p:cNvSpPr>
            <p:nvPr/>
          </p:nvSpPr>
          <p:spPr bwMode="auto">
            <a:xfrm>
              <a:off x="3299" y="2843"/>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28711" name="Text Box 39"/>
            <p:cNvSpPr txBox="1">
              <a:spLocks noChangeArrowheads="1"/>
            </p:cNvSpPr>
            <p:nvPr/>
          </p:nvSpPr>
          <p:spPr bwMode="auto">
            <a:xfrm>
              <a:off x="0"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 (吨)</a:t>
              </a:r>
            </a:p>
          </p:txBody>
        </p:sp>
      </p:grpSp>
      <p:sp>
        <p:nvSpPr>
          <p:cNvPr id="28712" name="Rectangle 40"/>
          <p:cNvSpPr>
            <a:spLocks noGrp="1" noChangeArrowheads="1"/>
          </p:cNvSpPr>
          <p:nvPr>
            <p:ph type="title" idx="4294967295"/>
          </p:nvPr>
        </p:nvSpPr>
        <p:spPr/>
        <p:txBody>
          <a:bodyPr/>
          <a:lstStyle/>
          <a:p>
            <a:r>
              <a:rPr lang="zh-CN" sz="3600" dirty="0">
                <a:ea typeface="宋体" pitchFamily="2" charset="-122"/>
              </a:rPr>
              <a:t>贸易条件下美国的生产</a:t>
            </a:r>
          </a:p>
        </p:txBody>
      </p:sp>
      <p:sp>
        <p:nvSpPr>
          <p:cNvPr id="28713" name="Text Box 41"/>
          <p:cNvSpPr txBox="1">
            <a:spLocks noChangeArrowheads="1"/>
          </p:cNvSpPr>
          <p:nvPr/>
        </p:nvSpPr>
        <p:spPr bwMode="auto">
          <a:xfrm>
            <a:off x="3529013" y="1509713"/>
            <a:ext cx="4786312" cy="961995"/>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sz="2800" b="1" dirty="0">
                <a:latin typeface="华文中宋" panose="02010600040101010101" pitchFamily="2" charset="-122"/>
                <a:ea typeface="华文中宋" panose="02010600040101010101" pitchFamily="2" charset="-122"/>
              </a:rPr>
              <a:t>生产3400吨小麦需要34，000个劳动小时</a:t>
            </a:r>
          </a:p>
        </p:txBody>
      </p:sp>
      <p:sp>
        <p:nvSpPr>
          <p:cNvPr id="28714" name="Line 42"/>
          <p:cNvSpPr>
            <a:spLocks noChangeShapeType="1"/>
          </p:cNvSpPr>
          <p:nvPr/>
        </p:nvSpPr>
        <p:spPr bwMode="auto">
          <a:xfrm>
            <a:off x="1355725" y="1828800"/>
            <a:ext cx="4056063" cy="3649663"/>
          </a:xfrm>
          <a:prstGeom prst="line">
            <a:avLst/>
          </a:prstGeom>
          <a:noFill/>
          <a:ln w="50800">
            <a:solidFill>
              <a:srgbClr val="333399"/>
            </a:solidFill>
            <a:round/>
            <a:headEnd/>
            <a:tailEnd/>
          </a:ln>
        </p:spPr>
        <p:txBody>
          <a:bodyPr/>
          <a:lstStyle/>
          <a:p>
            <a:endParaRPr lang="zh-CN" altLang="en-US"/>
          </a:p>
        </p:txBody>
      </p:sp>
      <p:sp>
        <p:nvSpPr>
          <p:cNvPr id="28715" name="Oval 43"/>
          <p:cNvSpPr>
            <a:spLocks noChangeArrowheads="1"/>
          </p:cNvSpPr>
          <p:nvPr/>
        </p:nvSpPr>
        <p:spPr bwMode="auto">
          <a:xfrm>
            <a:off x="5338763" y="5411788"/>
            <a:ext cx="141287" cy="138112"/>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28716" name="Oval 44"/>
          <p:cNvSpPr>
            <a:spLocks noChangeArrowheads="1"/>
          </p:cNvSpPr>
          <p:nvPr/>
        </p:nvSpPr>
        <p:spPr bwMode="auto">
          <a:xfrm>
            <a:off x="1292225" y="1765300"/>
            <a:ext cx="141288" cy="138113"/>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28717"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15" name="Group 46"/>
          <p:cNvGrpSpPr>
            <a:grpSpLocks/>
          </p:cNvGrpSpPr>
          <p:nvPr/>
        </p:nvGrpSpPr>
        <p:grpSpPr bwMode="auto">
          <a:xfrm>
            <a:off x="1371600" y="2903538"/>
            <a:ext cx="1323975" cy="2574925"/>
            <a:chOff x="0" y="0"/>
            <a:chExt cx="834" cy="1622"/>
          </a:xfrm>
        </p:grpSpPr>
        <p:grpSp>
          <p:nvGrpSpPr>
            <p:cNvPr id="16" name="Group 47"/>
            <p:cNvGrpSpPr>
              <a:grpSpLocks/>
            </p:cNvGrpSpPr>
            <p:nvPr/>
          </p:nvGrpSpPr>
          <p:grpSpPr bwMode="auto">
            <a:xfrm>
              <a:off x="0" y="41"/>
              <a:ext cx="788" cy="1581"/>
              <a:chOff x="0" y="0"/>
              <a:chExt cx="795" cy="646"/>
            </a:xfrm>
          </p:grpSpPr>
          <p:sp>
            <p:nvSpPr>
              <p:cNvPr id="28720" name="Line 48"/>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28721" name="Line 49"/>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28722" name="Oval 50"/>
            <p:cNvSpPr>
              <a:spLocks noChangeArrowheads="1"/>
            </p:cNvSpPr>
            <p:nvPr/>
          </p:nvSpPr>
          <p:spPr bwMode="auto">
            <a:xfrm>
              <a:off x="745"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sp>
        <p:nvSpPr>
          <p:cNvPr id="28723" name="Text Box 51"/>
          <p:cNvSpPr txBox="1">
            <a:spLocks noChangeArrowheads="1"/>
          </p:cNvSpPr>
          <p:nvPr/>
        </p:nvSpPr>
        <p:spPr bwMode="auto">
          <a:xfrm>
            <a:off x="4679950" y="2530475"/>
            <a:ext cx="3840163" cy="1414426"/>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sz="2800" b="1" dirty="0">
                <a:latin typeface="华文中宋" panose="02010600040101010101" pitchFamily="2" charset="-122"/>
                <a:ea typeface="华文中宋" panose="02010600040101010101" pitchFamily="2" charset="-122"/>
              </a:rPr>
              <a:t>剩下的16，000个劳动小时可以生产160台电脑</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13"/>
                                        </p:tgtEl>
                                        <p:attrNameLst>
                                          <p:attrName>style.visibility</p:attrName>
                                        </p:attrNameLst>
                                      </p:cBhvr>
                                      <p:to>
                                        <p:strVal val="visible"/>
                                      </p:to>
                                    </p:set>
                                    <p:animEffect transition="in" filter="wipe(left)">
                                      <p:cBhvr>
                                        <p:cTn id="7" dur="500"/>
                                        <p:tgtEl>
                                          <p:spTgt spid="287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723"/>
                                        </p:tgtEl>
                                        <p:attrNameLst>
                                          <p:attrName>style.visibility</p:attrName>
                                        </p:attrNameLst>
                                      </p:cBhvr>
                                      <p:to>
                                        <p:strVal val="visible"/>
                                      </p:to>
                                    </p:set>
                                    <p:animEffect transition="in" filter="wipe(left)">
                                      <p:cBhvr>
                                        <p:cTn id="12" dur="500"/>
                                        <p:tgtEl>
                                          <p:spTgt spid="28723"/>
                                        </p:tgtEl>
                                      </p:cBhvr>
                                    </p:animEffect>
                                  </p:childTnLst>
                                </p:cTn>
                              </p:par>
                            </p:childTnLst>
                          </p:cTn>
                        </p:par>
                        <p:par>
                          <p:cTn id="13" fill="hold">
                            <p:stCondLst>
                              <p:cond delay="500"/>
                            </p:stCondLst>
                            <p:childTnLst>
                              <p:par>
                                <p:cTn id="14" presetID="18" presetClass="entr" presetSubtype="3"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upRigh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3" grpId="0" autoUpdateAnimBg="0"/>
      <p:bldP spid="28723"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页脚占位符 1"/>
          <p:cNvSpPr>
            <a:spLocks noGrp="1"/>
          </p:cNvSpPr>
          <p:nvPr>
            <p:ph type="ftr" sz="quarter" idx="10"/>
          </p:nvPr>
        </p:nvSpPr>
        <p:spPr/>
        <p:txBody>
          <a:bodyPr/>
          <a:lstStyle/>
          <a:p>
            <a:r>
              <a:rPr lang="zh-CN" altLang="en-US" dirty="0"/>
              <a:t>经济学的基本模型</a:t>
            </a:r>
            <a:endParaRPr lang="zh-CN" dirty="0"/>
          </a:p>
        </p:txBody>
      </p:sp>
      <p:sp>
        <p:nvSpPr>
          <p:cNvPr id="35" name="灯片编号占位符 2"/>
          <p:cNvSpPr>
            <a:spLocks noGrp="1"/>
          </p:cNvSpPr>
          <p:nvPr>
            <p:ph type="sldNum" sz="quarter" idx="11"/>
          </p:nvPr>
        </p:nvSpPr>
        <p:spPr/>
        <p:txBody>
          <a:bodyPr/>
          <a:lstStyle/>
          <a:p>
            <a:fld id="{F3837424-2AFB-4B4D-ABD1-C735D9EFC954}" type="slidenum">
              <a:rPr lang="en-US" altLang="zh-CN"/>
              <a:pPr/>
              <a:t>82</a:t>
            </a:fld>
            <a:endParaRPr lang="en-US" altLang="zh-CN"/>
          </a:p>
        </p:txBody>
      </p:sp>
      <p:sp>
        <p:nvSpPr>
          <p:cNvPr id="30722" name="Rectangle 2"/>
          <p:cNvSpPr>
            <a:spLocks noGrp="1" noChangeArrowheads="1"/>
          </p:cNvSpPr>
          <p:nvPr>
            <p:ph type="title" idx="4294967295"/>
          </p:nvPr>
        </p:nvSpPr>
        <p:spPr/>
        <p:txBody>
          <a:bodyPr/>
          <a:lstStyle/>
          <a:p>
            <a:r>
              <a:rPr lang="zh-CN" sz="3600" dirty="0">
                <a:ea typeface="宋体" pitchFamily="2" charset="-122"/>
              </a:rPr>
              <a:t>贸易条件下</a:t>
            </a:r>
            <a:r>
              <a:rPr lang="zh-CN" altLang="en-US" sz="3600" dirty="0">
                <a:ea typeface="宋体" pitchFamily="2" charset="-122"/>
              </a:rPr>
              <a:t>中国</a:t>
            </a:r>
            <a:r>
              <a:rPr lang="zh-CN" sz="3600" dirty="0">
                <a:ea typeface="宋体" pitchFamily="2" charset="-122"/>
              </a:rPr>
              <a:t>的生产</a:t>
            </a:r>
          </a:p>
        </p:txBody>
      </p:sp>
      <p:sp>
        <p:nvSpPr>
          <p:cNvPr id="30723" name="Text Box 3"/>
          <p:cNvSpPr txBox="1">
            <a:spLocks noChangeArrowheads="1"/>
          </p:cNvSpPr>
          <p:nvPr/>
        </p:nvSpPr>
        <p:spPr bwMode="auto">
          <a:xfrm>
            <a:off x="3833813" y="1565275"/>
            <a:ext cx="4578350" cy="987425"/>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生产240台电脑需要30，000个劳动小时</a:t>
            </a:r>
          </a:p>
        </p:txBody>
      </p:sp>
      <p:sp>
        <p:nvSpPr>
          <p:cNvPr id="30724"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2" name="Group 5"/>
          <p:cNvGrpSpPr>
            <a:grpSpLocks/>
          </p:cNvGrpSpPr>
          <p:nvPr/>
        </p:nvGrpSpPr>
        <p:grpSpPr bwMode="auto">
          <a:xfrm>
            <a:off x="288925" y="1531938"/>
            <a:ext cx="7348538" cy="4759325"/>
            <a:chOff x="0" y="0"/>
            <a:chExt cx="4629" cy="2998"/>
          </a:xfrm>
        </p:grpSpPr>
        <p:sp>
          <p:nvSpPr>
            <p:cNvPr id="30726" name="Text Box 6"/>
            <p:cNvSpPr txBox="1">
              <a:spLocks noChangeArrowheads="1"/>
            </p:cNvSpPr>
            <p:nvPr/>
          </p:nvSpPr>
          <p:spPr bwMode="auto">
            <a:xfrm>
              <a:off x="3422" y="2465"/>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30727" name="Text Box 7"/>
            <p:cNvSpPr txBox="1">
              <a:spLocks noChangeArrowheads="1"/>
            </p:cNvSpPr>
            <p:nvPr/>
          </p:nvSpPr>
          <p:spPr bwMode="auto">
            <a:xfrm>
              <a:off x="74"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小麦(吨)</a:t>
              </a:r>
            </a:p>
          </p:txBody>
        </p:sp>
        <p:grpSp>
          <p:nvGrpSpPr>
            <p:cNvPr id="3" name="Group 8"/>
            <p:cNvGrpSpPr>
              <a:grpSpLocks/>
            </p:cNvGrpSpPr>
            <p:nvPr/>
          </p:nvGrpSpPr>
          <p:grpSpPr bwMode="auto">
            <a:xfrm>
              <a:off x="0" y="424"/>
              <a:ext cx="3521" cy="2574"/>
              <a:chOff x="0" y="0"/>
              <a:chExt cx="3521" cy="2574"/>
            </a:xfrm>
          </p:grpSpPr>
          <p:grpSp>
            <p:nvGrpSpPr>
              <p:cNvPr id="4" name="Group 9"/>
              <p:cNvGrpSpPr>
                <a:grpSpLocks/>
              </p:cNvGrpSpPr>
              <p:nvPr/>
            </p:nvGrpSpPr>
            <p:grpSpPr bwMode="auto">
              <a:xfrm>
                <a:off x="700" y="0"/>
                <a:ext cx="2780" cy="2170"/>
                <a:chOff x="0" y="0"/>
                <a:chExt cx="610" cy="548"/>
              </a:xfrm>
            </p:grpSpPr>
            <p:sp>
              <p:nvSpPr>
                <p:cNvPr id="30730" name="Line 10"/>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30731" name="Line 11"/>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12"/>
              <p:cNvGrpSpPr>
                <a:grpSpLocks/>
              </p:cNvGrpSpPr>
              <p:nvPr/>
            </p:nvGrpSpPr>
            <p:grpSpPr bwMode="auto">
              <a:xfrm>
                <a:off x="0" y="280"/>
                <a:ext cx="700" cy="288"/>
                <a:chOff x="0" y="0"/>
                <a:chExt cx="700" cy="288"/>
              </a:xfrm>
            </p:grpSpPr>
            <p:sp>
              <p:nvSpPr>
                <p:cNvPr id="30733" name="Line 13"/>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30734" name="Text Box 14"/>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6" name="Group 15"/>
              <p:cNvGrpSpPr>
                <a:grpSpLocks/>
              </p:cNvGrpSpPr>
              <p:nvPr/>
            </p:nvGrpSpPr>
            <p:grpSpPr bwMode="auto">
              <a:xfrm>
                <a:off x="0" y="1149"/>
                <a:ext cx="700" cy="288"/>
                <a:chOff x="0" y="0"/>
                <a:chExt cx="700" cy="288"/>
              </a:xfrm>
            </p:grpSpPr>
            <p:sp>
              <p:nvSpPr>
                <p:cNvPr id="30736" name="Line 16"/>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30737" name="Text Box 17"/>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7" name="Group 18"/>
              <p:cNvGrpSpPr>
                <a:grpSpLocks/>
              </p:cNvGrpSpPr>
              <p:nvPr/>
            </p:nvGrpSpPr>
            <p:grpSpPr bwMode="auto">
              <a:xfrm>
                <a:off x="1968" y="2170"/>
                <a:ext cx="743" cy="402"/>
                <a:chOff x="0" y="0"/>
                <a:chExt cx="743" cy="402"/>
              </a:xfrm>
            </p:grpSpPr>
            <p:sp>
              <p:nvSpPr>
                <p:cNvPr id="30739" name="Line 19"/>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sp>
              <p:nvSpPr>
                <p:cNvPr id="30740" name="Text Box 20"/>
                <p:cNvSpPr txBox="1">
                  <a:spLocks noChangeArrowheads="1"/>
                </p:cNvSpPr>
                <p:nvPr/>
              </p:nvSpPr>
              <p:spPr bwMode="auto">
                <a:xfrm>
                  <a:off x="0" y="114"/>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sp>
            <p:nvSpPr>
              <p:cNvPr id="30741" name="Text Box 21"/>
              <p:cNvSpPr txBox="1">
                <a:spLocks noChangeArrowheads="1"/>
              </p:cNvSpPr>
              <p:nvPr/>
            </p:nvSpPr>
            <p:spPr bwMode="auto">
              <a:xfrm>
                <a:off x="304" y="2110"/>
                <a:ext cx="427" cy="287"/>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nvGrpSpPr>
              <p:cNvPr id="8" name="Group 22"/>
              <p:cNvGrpSpPr>
                <a:grpSpLocks/>
              </p:cNvGrpSpPr>
              <p:nvPr/>
            </p:nvGrpSpPr>
            <p:grpSpPr bwMode="auto">
              <a:xfrm>
                <a:off x="1143" y="2167"/>
                <a:ext cx="743" cy="405"/>
                <a:chOff x="0" y="0"/>
                <a:chExt cx="743" cy="405"/>
              </a:xfrm>
            </p:grpSpPr>
            <p:sp>
              <p:nvSpPr>
                <p:cNvPr id="30743" name="Text Box 23"/>
                <p:cNvSpPr txBox="1">
                  <a:spLocks noChangeArrowheads="1"/>
                </p:cNvSpPr>
                <p:nvPr/>
              </p:nvSpPr>
              <p:spPr bwMode="auto">
                <a:xfrm>
                  <a:off x="0" y="117"/>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sp>
              <p:nvSpPr>
                <p:cNvPr id="30744" name="Line 24"/>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grpSp>
          <p:grpSp>
            <p:nvGrpSpPr>
              <p:cNvPr id="9" name="Group 25"/>
              <p:cNvGrpSpPr>
                <a:grpSpLocks/>
              </p:cNvGrpSpPr>
              <p:nvPr/>
            </p:nvGrpSpPr>
            <p:grpSpPr bwMode="auto">
              <a:xfrm>
                <a:off x="2777" y="2167"/>
                <a:ext cx="744" cy="407"/>
                <a:chOff x="0" y="0"/>
                <a:chExt cx="744" cy="407"/>
              </a:xfrm>
            </p:grpSpPr>
            <p:sp>
              <p:nvSpPr>
                <p:cNvPr id="30746" name="Text Box 26"/>
                <p:cNvSpPr txBox="1">
                  <a:spLocks noChangeArrowheads="1"/>
                </p:cNvSpPr>
                <p:nvPr/>
              </p:nvSpPr>
              <p:spPr bwMode="auto">
                <a:xfrm>
                  <a:off x="0" y="119"/>
                  <a:ext cx="74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sp>
              <p:nvSpPr>
                <p:cNvPr id="30747" name="Line 27"/>
                <p:cNvSpPr>
                  <a:spLocks noChangeShapeType="1"/>
                </p:cNvSpPr>
                <p:nvPr/>
              </p:nvSpPr>
              <p:spPr bwMode="auto">
                <a:xfrm flipV="1">
                  <a:off x="366" y="0"/>
                  <a:ext cx="0" cy="102"/>
                </a:xfrm>
                <a:prstGeom prst="line">
                  <a:avLst/>
                </a:prstGeom>
                <a:noFill/>
                <a:ln w="3175">
                  <a:solidFill>
                    <a:schemeClr val="tx1"/>
                  </a:solidFill>
                  <a:round/>
                  <a:headEnd/>
                  <a:tailEnd/>
                </a:ln>
              </p:spPr>
              <p:txBody>
                <a:bodyPr/>
                <a:lstStyle/>
                <a:p>
                  <a:endParaRPr lang="zh-CN" altLang="en-US"/>
                </a:p>
              </p:txBody>
            </p:sp>
          </p:grpSp>
        </p:grpSp>
      </p:grpSp>
      <p:grpSp>
        <p:nvGrpSpPr>
          <p:cNvPr id="10" name="Group 28"/>
          <p:cNvGrpSpPr>
            <a:grpSpLocks/>
          </p:cNvGrpSpPr>
          <p:nvPr/>
        </p:nvGrpSpPr>
        <p:grpSpPr bwMode="auto">
          <a:xfrm>
            <a:off x="1319213" y="3830638"/>
            <a:ext cx="3327400" cy="1884362"/>
            <a:chOff x="0" y="0"/>
            <a:chExt cx="2096" cy="1187"/>
          </a:xfrm>
        </p:grpSpPr>
        <p:sp>
          <p:nvSpPr>
            <p:cNvPr id="30749" name="Line 29"/>
            <p:cNvSpPr>
              <a:spLocks noChangeShapeType="1"/>
            </p:cNvSpPr>
            <p:nvPr/>
          </p:nvSpPr>
          <p:spPr bwMode="auto">
            <a:xfrm>
              <a:off x="45" y="40"/>
              <a:ext cx="2030" cy="1105"/>
            </a:xfrm>
            <a:prstGeom prst="line">
              <a:avLst/>
            </a:prstGeom>
            <a:noFill/>
            <a:ln w="50800">
              <a:solidFill>
                <a:srgbClr val="333399"/>
              </a:solidFill>
              <a:round/>
              <a:headEnd/>
              <a:tailEnd/>
            </a:ln>
          </p:spPr>
          <p:txBody>
            <a:bodyPr/>
            <a:lstStyle/>
            <a:p>
              <a:endParaRPr lang="zh-CN" altLang="en-US"/>
            </a:p>
          </p:txBody>
        </p:sp>
        <p:sp>
          <p:nvSpPr>
            <p:cNvPr id="30750" name="Oval 30"/>
            <p:cNvSpPr>
              <a:spLocks noChangeArrowheads="1"/>
            </p:cNvSpPr>
            <p:nvPr/>
          </p:nvSpPr>
          <p:spPr bwMode="auto">
            <a:xfrm>
              <a:off x="0" y="0"/>
              <a:ext cx="89" cy="87"/>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30751" name="Oval 31"/>
            <p:cNvSpPr>
              <a:spLocks noChangeArrowheads="1"/>
            </p:cNvSpPr>
            <p:nvPr/>
          </p:nvSpPr>
          <p:spPr bwMode="auto">
            <a:xfrm>
              <a:off x="2007" y="1100"/>
              <a:ext cx="89" cy="87"/>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grpSp>
      <p:sp>
        <p:nvSpPr>
          <p:cNvPr id="30752" name="Oval 32"/>
          <p:cNvSpPr>
            <a:spLocks noChangeArrowheads="1"/>
          </p:cNvSpPr>
          <p:nvPr/>
        </p:nvSpPr>
        <p:spPr bwMode="auto">
          <a:xfrm>
            <a:off x="4506913" y="5576888"/>
            <a:ext cx="141287" cy="138112"/>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
        <p:nvSpPr>
          <p:cNvPr id="30753" name="Text Box 33"/>
          <p:cNvSpPr txBox="1">
            <a:spLocks noChangeArrowheads="1"/>
          </p:cNvSpPr>
          <p:nvPr/>
        </p:nvSpPr>
        <p:spPr bwMode="auto">
          <a:xfrm>
            <a:off x="3816350" y="2892425"/>
            <a:ext cx="4578350" cy="516936"/>
          </a:xfrm>
          <a:prstGeom prst="rect">
            <a:avLst/>
          </a:prstGeom>
          <a:noFill/>
          <a:ln w="9525">
            <a:noFill/>
            <a:miter lim="800000"/>
            <a:headEnd/>
            <a:tailEnd/>
          </a:ln>
        </p:spPr>
        <p:txBody>
          <a:bodyPr>
            <a:spAutoFit/>
          </a:bodyPr>
          <a:lstStyle/>
          <a:p>
            <a:pPr>
              <a:lnSpc>
                <a:spcPct val="105000"/>
              </a:lnSpc>
              <a:spcBef>
                <a:spcPct val="45000"/>
              </a:spcBef>
              <a:buClr>
                <a:srgbClr val="339966"/>
              </a:buClr>
              <a:buSzPct val="120000"/>
            </a:pPr>
            <a:r>
              <a:rPr lang="zh-CN" sz="2800" b="1" dirty="0">
                <a:latin typeface="华文中宋" panose="02010600040101010101" pitchFamily="2" charset="-122"/>
                <a:ea typeface="华文中宋" panose="02010600040101010101" pitchFamily="2" charset="-122"/>
              </a:rPr>
              <a:t>因此，</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的小麦产量为0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wipe(left)">
                                      <p:cBhvr>
                                        <p:cTn id="7" dur="5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3"/>
                                        </p:tgtEl>
                                        <p:attrNameLst>
                                          <p:attrName>style.visibility</p:attrName>
                                        </p:attrNameLst>
                                      </p:cBhvr>
                                      <p:to>
                                        <p:strVal val="visible"/>
                                      </p:to>
                                    </p:set>
                                    <p:animEffect transition="in" filter="wipe(left)">
                                      <p:cBhvr>
                                        <p:cTn id="12" dur="500"/>
                                        <p:tgtEl>
                                          <p:spTgt spid="30753"/>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30752"/>
                                        </p:tgtEl>
                                        <p:attrNameLst>
                                          <p:attrName>style.visibility</p:attrName>
                                        </p:attrNameLst>
                                      </p:cBhvr>
                                      <p:to>
                                        <p:strVal val="visible"/>
                                      </p:to>
                                    </p:set>
                                    <p:anim calcmode="lin" valueType="num">
                                      <p:cBhvr>
                                        <p:cTn id="16" dur="500" fill="hold"/>
                                        <p:tgtEl>
                                          <p:spTgt spid="30752"/>
                                        </p:tgtEl>
                                        <p:attrNameLst>
                                          <p:attrName>ppt_w</p:attrName>
                                        </p:attrNameLst>
                                      </p:cBhvr>
                                      <p:tavLst>
                                        <p:tav tm="0">
                                          <p:val>
                                            <p:strVal val="4*#ppt_w"/>
                                          </p:val>
                                        </p:tav>
                                        <p:tav tm="100000">
                                          <p:val>
                                            <p:strVal val="#ppt_w"/>
                                          </p:val>
                                        </p:tav>
                                      </p:tavLst>
                                    </p:anim>
                                    <p:anim calcmode="lin" valueType="num">
                                      <p:cBhvr>
                                        <p:cTn id="17" dur="500" fill="hold"/>
                                        <p:tgtEl>
                                          <p:spTgt spid="3075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52" grpId="0" animBg="1" autoUpdateAnimBg="0"/>
      <p:bldP spid="30753"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949A27E7-9642-470B-AC7D-0D2AC6EED727}" type="slidenum">
              <a:rPr lang="en-US" altLang="zh-CN"/>
              <a:pPr/>
              <a:t>83</a:t>
            </a:fld>
            <a:endParaRPr lang="en-US" altLang="zh-CN"/>
          </a:p>
        </p:txBody>
      </p:sp>
      <p:sp>
        <p:nvSpPr>
          <p:cNvPr id="32770" name="Rectangle 6"/>
          <p:cNvSpPr>
            <a:spLocks noGrp="1" noChangeArrowheads="1"/>
          </p:cNvSpPr>
          <p:nvPr>
            <p:ph type="title" idx="4294967295"/>
          </p:nvPr>
        </p:nvSpPr>
        <p:spPr>
          <a:xfrm>
            <a:off x="0" y="252413"/>
            <a:ext cx="9144000" cy="649287"/>
          </a:xfrm>
        </p:spPr>
        <p:txBody>
          <a:bodyPr/>
          <a:lstStyle/>
          <a:p>
            <a:r>
              <a:rPr lang="zh-CN" altLang="en-US" sz="3600" dirty="0">
                <a:ea typeface="宋体" pitchFamily="2" charset="-122"/>
              </a:rPr>
              <a:t> 基本的国际贸易术语</a:t>
            </a:r>
          </a:p>
        </p:txBody>
      </p:sp>
      <p:sp>
        <p:nvSpPr>
          <p:cNvPr id="32771" name="Rectangle 7"/>
          <p:cNvSpPr>
            <a:spLocks noGrp="1" noChangeArrowheads="1"/>
          </p:cNvSpPr>
          <p:nvPr>
            <p:ph type="body" idx="4294967295"/>
          </p:nvPr>
        </p:nvSpPr>
        <p:spPr/>
        <p:txBody>
          <a:bodyPr/>
          <a:lstStyle/>
          <a:p>
            <a:pPr marL="344488" indent="-344488"/>
            <a:r>
              <a:rPr lang="zh-CN" b="1" kern="1200" dirty="0">
                <a:latin typeface="华文中宋" panose="02010600040101010101" pitchFamily="2" charset="-122"/>
                <a:ea typeface="华文中宋" panose="02010600040101010101" pitchFamily="2" charset="-122"/>
              </a:rPr>
              <a:t>出口品：在国内生产而在国外销售的物品</a:t>
            </a:r>
          </a:p>
          <a:p>
            <a:pPr marL="0" indent="0">
              <a:buNone/>
            </a:pPr>
            <a:r>
              <a:rPr lang="en-US" altLang="zh-CN" b="1" kern="1200" dirty="0">
                <a:latin typeface="华文中宋" panose="02010600040101010101" pitchFamily="2" charset="-122"/>
                <a:ea typeface="华文中宋" panose="02010600040101010101" pitchFamily="2" charset="-122"/>
              </a:rPr>
              <a:t>   </a:t>
            </a:r>
            <a:r>
              <a:rPr lang="zh-CN" b="1" kern="1200" dirty="0">
                <a:latin typeface="华文中宋" panose="02010600040101010101" pitchFamily="2" charset="-122"/>
                <a:ea typeface="华文中宋" panose="02010600040101010101" pitchFamily="2" charset="-122"/>
              </a:rPr>
              <a:t> </a:t>
            </a:r>
            <a:r>
              <a:rPr lang="zh-CN" b="1" kern="1200" dirty="0">
                <a:solidFill>
                  <a:srgbClr val="CC0000"/>
                </a:solidFill>
                <a:latin typeface="华文中宋" panose="02010600040101010101" pitchFamily="2" charset="-122"/>
                <a:ea typeface="华文中宋" panose="02010600040101010101" pitchFamily="2" charset="-122"/>
              </a:rPr>
              <a:t>出口</a:t>
            </a:r>
            <a:r>
              <a:rPr lang="zh-CN" b="1" kern="1200" dirty="0">
                <a:latin typeface="华文中宋" panose="02010600040101010101" pitchFamily="2" charset="-122"/>
                <a:ea typeface="华文中宋" panose="02010600040101010101" pitchFamily="2" charset="-122"/>
              </a:rPr>
              <a:t>：把国内生产的物品卖到国外去 </a:t>
            </a:r>
          </a:p>
          <a:p>
            <a:pPr>
              <a:buFont typeface="Wingdings" pitchFamily="2" charset="2"/>
              <a:buNone/>
            </a:pPr>
            <a:endParaRPr lang="zh-CN" dirty="0">
              <a:ea typeface="宋体" pitchFamily="2" charset="-122"/>
            </a:endParaRP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进口品：在国外生产而在国内销售的物品</a:t>
            </a:r>
          </a:p>
          <a:p>
            <a:pPr marL="0" indent="0">
              <a:buNone/>
            </a:pPr>
            <a:r>
              <a:rPr lang="en-US" altLang="zh-CN" b="1" kern="1200" dirty="0">
                <a:solidFill>
                  <a:srgbClr val="CC0000"/>
                </a:solidFill>
                <a:latin typeface="华文中宋" panose="02010600040101010101" pitchFamily="2" charset="-122"/>
                <a:ea typeface="华文中宋" panose="02010600040101010101" pitchFamily="2" charset="-122"/>
              </a:rPr>
              <a:t>   </a:t>
            </a:r>
            <a:r>
              <a:rPr lang="zh-CN" b="1" kern="1200" dirty="0">
                <a:solidFill>
                  <a:srgbClr val="CC0000"/>
                </a:solidFill>
                <a:latin typeface="华文中宋" panose="02010600040101010101" pitchFamily="2" charset="-122"/>
                <a:ea typeface="华文中宋" panose="02010600040101010101" pitchFamily="2" charset="-122"/>
              </a:rPr>
              <a:t>进口：</a:t>
            </a:r>
            <a:r>
              <a:rPr lang="zh-CN" b="1" kern="1200" dirty="0">
                <a:latin typeface="华文中宋" panose="02010600040101010101" pitchFamily="2" charset="-122"/>
                <a:ea typeface="华文中宋" panose="02010600040101010101" pitchFamily="2" charset="-122"/>
              </a:rPr>
              <a:t>购买在其它国家生产的产品</a:t>
            </a:r>
          </a:p>
        </p:txBody>
      </p:sp>
      <p:sp>
        <p:nvSpPr>
          <p:cNvPr id="32772"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34819" name="Rectangle 4"/>
          <p:cNvSpPr>
            <a:spLocks noGrp="1" noChangeArrowheads="1"/>
          </p:cNvSpPr>
          <p:nvPr>
            <p:ph type="title"/>
          </p:nvPr>
        </p:nvSpPr>
        <p:spPr>
          <a:xfrm>
            <a:off x="587375" y="352425"/>
            <a:ext cx="8208963" cy="954088"/>
          </a:xfrm>
          <a:ln/>
        </p:spPr>
        <p:txBody>
          <a:bodyPr/>
          <a:lstStyle/>
          <a:p>
            <a:pPr algn="l"/>
            <a:r>
              <a:rPr lang="zh-CN" altLang="en-US"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en-US" altLang="zh-CN" sz="2800" i="1" dirty="0">
                <a:solidFill>
                  <a:srgbClr val="339966"/>
                </a:solidFill>
                <a:effectLst>
                  <a:outerShdw blurRad="38100" dist="38100" dir="2700000" algn="tl">
                    <a:srgbClr val="C0C0C0"/>
                  </a:outerShdw>
                </a:effectLst>
                <a:latin typeface="Tahoma" pitchFamily="34" charset="0"/>
                <a:ea typeface="宋体" pitchFamily="2" charset="-122"/>
              </a:rPr>
              <a:t>3</a:t>
            </a:r>
            <a: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dirty="0">
                <a:solidFill>
                  <a:srgbClr val="339966"/>
                </a:solidFill>
                <a:effectLst>
                  <a:outerShdw blurRad="38100" dist="38100" dir="2700000" algn="tl">
                    <a:srgbClr val="C0C0C0"/>
                  </a:outerShdw>
                </a:effectLst>
                <a:ea typeface="宋体" pitchFamily="2" charset="-122"/>
              </a:rPr>
              <a:t>贸易条件下的消费</a:t>
            </a:r>
          </a:p>
        </p:txBody>
      </p:sp>
      <p:grpSp>
        <p:nvGrpSpPr>
          <p:cNvPr id="2" name="Group 4"/>
          <p:cNvGrpSpPr>
            <a:grpSpLocks/>
          </p:cNvGrpSpPr>
          <p:nvPr/>
        </p:nvGrpSpPr>
        <p:grpSpPr bwMode="auto">
          <a:xfrm>
            <a:off x="593725" y="290513"/>
            <a:ext cx="8210550" cy="1049337"/>
            <a:chOff x="0" y="0"/>
            <a:chExt cx="5000" cy="661"/>
          </a:xfrm>
        </p:grpSpPr>
        <p:sp>
          <p:nvSpPr>
            <p:cNvPr id="34821"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34822"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34823" name="Rectangle 7"/>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5E62D068-E6F0-4CC2-879C-2F1BDB99592F}" type="slidenum">
              <a:rPr lang="en-US" altLang="zh-CN" sz="1700">
                <a:solidFill>
                  <a:srgbClr val="777777"/>
                </a:solidFill>
                <a:latin typeface="Tahoma" pitchFamily="34" charset="0"/>
                <a:ea typeface="宋体" pitchFamily="2" charset="-122"/>
              </a:rPr>
              <a:pPr algn="r"/>
              <a:t>84</a:t>
            </a:fld>
            <a:endParaRPr lang="zh-CN" sz="1700">
              <a:solidFill>
                <a:srgbClr val="777777"/>
              </a:solidFill>
              <a:latin typeface="Tahoma" pitchFamily="34" charset="0"/>
              <a:ea typeface="宋体" pitchFamily="2" charset="-122"/>
            </a:endParaRPr>
          </a:p>
        </p:txBody>
      </p:sp>
      <p:sp>
        <p:nvSpPr>
          <p:cNvPr id="34824" name="Rectangle 5"/>
          <p:cNvSpPr>
            <a:spLocks noChangeArrowheads="1"/>
          </p:cNvSpPr>
          <p:nvPr/>
        </p:nvSpPr>
        <p:spPr bwMode="auto">
          <a:xfrm>
            <a:off x="588963" y="3527425"/>
            <a:ext cx="8229600" cy="2230438"/>
          </a:xfrm>
          <a:prstGeom prst="rect">
            <a:avLst/>
          </a:prstGeom>
          <a:noFill/>
          <a:ln w="9525">
            <a:noFill/>
            <a:miter lim="800000"/>
            <a:headEnd/>
            <a:tailEnd/>
          </a:ln>
          <a:effectLst/>
        </p:spPr>
        <p:txBody>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最终在美国电脑和小麦分别消费多少？在美国的生产可能性曲线上标出该点</a:t>
            </a:r>
          </a:p>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最终在</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电脑和小麦分别消费多少？在</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的生产可能性曲线上标出该点</a:t>
            </a:r>
          </a:p>
        </p:txBody>
      </p:sp>
      <p:sp>
        <p:nvSpPr>
          <p:cNvPr id="34825" name="Text Box 7"/>
          <p:cNvSpPr txBox="1">
            <a:spLocks noChangeArrowheads="1"/>
          </p:cNvSpPr>
          <p:nvPr/>
        </p:nvSpPr>
        <p:spPr bwMode="auto">
          <a:xfrm>
            <a:off x="592138" y="1417638"/>
            <a:ext cx="8120062" cy="1435100"/>
          </a:xfrm>
          <a:prstGeom prst="rect">
            <a:avLst/>
          </a:prstGeom>
          <a:noFill/>
          <a:ln w="9525">
            <a:noFill/>
            <a:miter lim="800000"/>
            <a:headEnd/>
            <a:tailEnd/>
          </a:ln>
        </p:spPr>
        <p:txBody>
          <a:bodyPr>
            <a:spAutoFit/>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假设美国出口700吨小麦到</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，并从</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进口110台电脑（这也意味着</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进口700吨小麦，出口110台电脑）</a:t>
            </a:r>
          </a:p>
        </p:txBody>
      </p:sp>
    </p:spTree>
  </p:cSld>
  <p:clrMapOvr>
    <a:masterClrMapping/>
  </p:clrMapOvr>
  <p:transition spd="med">
    <p:diamon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页脚占位符 1"/>
          <p:cNvSpPr>
            <a:spLocks noGrp="1"/>
          </p:cNvSpPr>
          <p:nvPr>
            <p:ph type="ftr" sz="quarter" idx="10"/>
          </p:nvPr>
        </p:nvSpPr>
        <p:spPr/>
        <p:txBody>
          <a:bodyPr/>
          <a:lstStyle/>
          <a:p>
            <a:r>
              <a:rPr lang="zh-CN" altLang="en-US" dirty="0"/>
              <a:t>经济学的基本模型</a:t>
            </a:r>
            <a:endParaRPr lang="zh-CN" dirty="0"/>
          </a:p>
        </p:txBody>
      </p:sp>
      <p:sp>
        <p:nvSpPr>
          <p:cNvPr id="96" name="灯片编号占位符 2"/>
          <p:cNvSpPr>
            <a:spLocks noGrp="1"/>
          </p:cNvSpPr>
          <p:nvPr>
            <p:ph type="sldNum" sz="quarter" idx="11"/>
          </p:nvPr>
        </p:nvSpPr>
        <p:spPr/>
        <p:txBody>
          <a:bodyPr/>
          <a:lstStyle/>
          <a:p>
            <a:fld id="{62E4D57F-9394-4025-BBF8-D47AB68EB1DB}" type="slidenum">
              <a:rPr lang="en-US" altLang="zh-CN"/>
              <a:pPr/>
              <a:t>85</a:t>
            </a:fld>
            <a:endParaRPr lang="en-US" altLang="zh-CN"/>
          </a:p>
        </p:txBody>
      </p:sp>
      <p:grpSp>
        <p:nvGrpSpPr>
          <p:cNvPr id="2" name="Group 2"/>
          <p:cNvGrpSpPr>
            <a:grpSpLocks/>
          </p:cNvGrpSpPr>
          <p:nvPr/>
        </p:nvGrpSpPr>
        <p:grpSpPr bwMode="auto">
          <a:xfrm>
            <a:off x="322263" y="1516063"/>
            <a:ext cx="5514975" cy="4529137"/>
            <a:chOff x="0" y="0"/>
            <a:chExt cx="3474" cy="2853"/>
          </a:xfrm>
        </p:grpSpPr>
        <p:grpSp>
          <p:nvGrpSpPr>
            <p:cNvPr id="3" name="Group 3"/>
            <p:cNvGrpSpPr>
              <a:grpSpLocks/>
            </p:cNvGrpSpPr>
            <p:nvPr/>
          </p:nvGrpSpPr>
          <p:grpSpPr bwMode="auto">
            <a:xfrm>
              <a:off x="656" y="0"/>
              <a:ext cx="2818" cy="2480"/>
              <a:chOff x="0" y="0"/>
              <a:chExt cx="610" cy="548"/>
            </a:xfrm>
          </p:grpSpPr>
          <p:sp>
            <p:nvSpPr>
              <p:cNvPr id="36868" name="Line 4"/>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36869" name="Line 5"/>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4" name="Group 6"/>
            <p:cNvGrpSpPr>
              <a:grpSpLocks/>
            </p:cNvGrpSpPr>
            <p:nvPr/>
          </p:nvGrpSpPr>
          <p:grpSpPr bwMode="auto">
            <a:xfrm>
              <a:off x="2" y="484"/>
              <a:ext cx="654" cy="288"/>
              <a:chOff x="0" y="0"/>
              <a:chExt cx="654" cy="288"/>
            </a:xfrm>
          </p:grpSpPr>
          <p:sp>
            <p:nvSpPr>
              <p:cNvPr id="36871" name="Line 7"/>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36872" name="Text Box 8"/>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4,000</a:t>
                </a:r>
              </a:p>
            </p:txBody>
          </p:sp>
        </p:grpSp>
        <p:grpSp>
          <p:nvGrpSpPr>
            <p:cNvPr id="5" name="Group 9"/>
            <p:cNvGrpSpPr>
              <a:grpSpLocks/>
            </p:cNvGrpSpPr>
            <p:nvPr/>
          </p:nvGrpSpPr>
          <p:grpSpPr bwMode="auto">
            <a:xfrm>
              <a:off x="932" y="2478"/>
              <a:ext cx="464" cy="374"/>
              <a:chOff x="0" y="0"/>
              <a:chExt cx="464" cy="374"/>
            </a:xfrm>
          </p:grpSpPr>
          <p:sp>
            <p:nvSpPr>
              <p:cNvPr id="36874" name="Line 10"/>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36875" name="Text Box 11"/>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grpSp>
        <p:grpSp>
          <p:nvGrpSpPr>
            <p:cNvPr id="6" name="Group 12"/>
            <p:cNvGrpSpPr>
              <a:grpSpLocks/>
            </p:cNvGrpSpPr>
            <p:nvPr/>
          </p:nvGrpSpPr>
          <p:grpSpPr bwMode="auto">
            <a:xfrm>
              <a:off x="0" y="24"/>
              <a:ext cx="654" cy="288"/>
              <a:chOff x="0" y="0"/>
              <a:chExt cx="654" cy="288"/>
            </a:xfrm>
          </p:grpSpPr>
          <p:sp>
            <p:nvSpPr>
              <p:cNvPr id="36877" name="Line 13"/>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36878" name="Text Box 14"/>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5,000</a:t>
                </a:r>
              </a:p>
            </p:txBody>
          </p:sp>
        </p:grpSp>
        <p:grpSp>
          <p:nvGrpSpPr>
            <p:cNvPr id="7" name="Group 15"/>
            <p:cNvGrpSpPr>
              <a:grpSpLocks/>
            </p:cNvGrpSpPr>
            <p:nvPr/>
          </p:nvGrpSpPr>
          <p:grpSpPr bwMode="auto">
            <a:xfrm>
              <a:off x="2" y="1406"/>
              <a:ext cx="654" cy="288"/>
              <a:chOff x="0" y="0"/>
              <a:chExt cx="654" cy="288"/>
            </a:xfrm>
          </p:grpSpPr>
          <p:sp>
            <p:nvSpPr>
              <p:cNvPr id="36880" name="Line 16"/>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36881" name="Text Box 17"/>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8" name="Group 18"/>
            <p:cNvGrpSpPr>
              <a:grpSpLocks/>
            </p:cNvGrpSpPr>
            <p:nvPr/>
          </p:nvGrpSpPr>
          <p:grpSpPr bwMode="auto">
            <a:xfrm>
              <a:off x="2" y="1866"/>
              <a:ext cx="654" cy="288"/>
              <a:chOff x="0" y="0"/>
              <a:chExt cx="654" cy="288"/>
            </a:xfrm>
          </p:grpSpPr>
          <p:sp>
            <p:nvSpPr>
              <p:cNvPr id="36883" name="Line 19"/>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36884" name="Text Box 20"/>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9" name="Group 21"/>
            <p:cNvGrpSpPr>
              <a:grpSpLocks/>
            </p:cNvGrpSpPr>
            <p:nvPr/>
          </p:nvGrpSpPr>
          <p:grpSpPr bwMode="auto">
            <a:xfrm>
              <a:off x="0" y="942"/>
              <a:ext cx="654" cy="288"/>
              <a:chOff x="0" y="0"/>
              <a:chExt cx="654" cy="288"/>
            </a:xfrm>
          </p:grpSpPr>
          <p:sp>
            <p:nvSpPr>
              <p:cNvPr id="36886" name="Line 22"/>
              <p:cNvSpPr>
                <a:spLocks noChangeShapeType="1"/>
              </p:cNvSpPr>
              <p:nvPr/>
            </p:nvSpPr>
            <p:spPr bwMode="auto">
              <a:xfrm flipH="1">
                <a:off x="588" y="158"/>
                <a:ext cx="66" cy="0"/>
              </a:xfrm>
              <a:prstGeom prst="line">
                <a:avLst/>
              </a:prstGeom>
              <a:noFill/>
              <a:ln w="3175">
                <a:solidFill>
                  <a:schemeClr val="tx1"/>
                </a:solidFill>
                <a:round/>
                <a:headEnd/>
                <a:tailEnd/>
              </a:ln>
            </p:spPr>
            <p:txBody>
              <a:bodyPr/>
              <a:lstStyle/>
              <a:p>
                <a:endParaRPr lang="zh-CN" altLang="en-US"/>
              </a:p>
            </p:txBody>
          </p:sp>
          <p:sp>
            <p:nvSpPr>
              <p:cNvPr id="36887" name="Text Box 23"/>
              <p:cNvSpPr txBox="1">
                <a:spLocks noChangeArrowheads="1"/>
              </p:cNvSpPr>
              <p:nvPr/>
            </p:nvSpPr>
            <p:spPr bwMode="auto">
              <a:xfrm>
                <a:off x="0" y="0"/>
                <a:ext cx="602"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3,000</a:t>
                </a:r>
              </a:p>
            </p:txBody>
          </p:sp>
        </p:grpSp>
        <p:grpSp>
          <p:nvGrpSpPr>
            <p:cNvPr id="10" name="Group 24"/>
            <p:cNvGrpSpPr>
              <a:grpSpLocks/>
            </p:cNvGrpSpPr>
            <p:nvPr/>
          </p:nvGrpSpPr>
          <p:grpSpPr bwMode="auto">
            <a:xfrm>
              <a:off x="2976" y="2478"/>
              <a:ext cx="464" cy="374"/>
              <a:chOff x="0" y="0"/>
              <a:chExt cx="464" cy="374"/>
            </a:xfrm>
          </p:grpSpPr>
          <p:sp>
            <p:nvSpPr>
              <p:cNvPr id="36889" name="Line 25"/>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36890" name="Text Box 26"/>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500</a:t>
                </a:r>
              </a:p>
            </p:txBody>
          </p:sp>
        </p:grpSp>
        <p:grpSp>
          <p:nvGrpSpPr>
            <p:cNvPr id="11" name="Group 27"/>
            <p:cNvGrpSpPr>
              <a:grpSpLocks/>
            </p:cNvGrpSpPr>
            <p:nvPr/>
          </p:nvGrpSpPr>
          <p:grpSpPr bwMode="auto">
            <a:xfrm>
              <a:off x="1447" y="2478"/>
              <a:ext cx="464" cy="374"/>
              <a:chOff x="0" y="0"/>
              <a:chExt cx="464" cy="374"/>
            </a:xfrm>
          </p:grpSpPr>
          <p:sp>
            <p:nvSpPr>
              <p:cNvPr id="36892" name="Line 28"/>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36893" name="Text Box 29"/>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grpSp>
          <p:nvGrpSpPr>
            <p:cNvPr id="12" name="Group 30"/>
            <p:cNvGrpSpPr>
              <a:grpSpLocks/>
            </p:cNvGrpSpPr>
            <p:nvPr/>
          </p:nvGrpSpPr>
          <p:grpSpPr bwMode="auto">
            <a:xfrm>
              <a:off x="1952" y="2479"/>
              <a:ext cx="464" cy="374"/>
              <a:chOff x="0" y="0"/>
              <a:chExt cx="464" cy="374"/>
            </a:xfrm>
          </p:grpSpPr>
          <p:sp>
            <p:nvSpPr>
              <p:cNvPr id="36895" name="Line 31"/>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36896" name="Text Box 32"/>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grpSp>
        <p:grpSp>
          <p:nvGrpSpPr>
            <p:cNvPr id="13" name="Group 33"/>
            <p:cNvGrpSpPr>
              <a:grpSpLocks/>
            </p:cNvGrpSpPr>
            <p:nvPr/>
          </p:nvGrpSpPr>
          <p:grpSpPr bwMode="auto">
            <a:xfrm>
              <a:off x="2461" y="2479"/>
              <a:ext cx="464" cy="374"/>
              <a:chOff x="0" y="0"/>
              <a:chExt cx="464" cy="374"/>
            </a:xfrm>
          </p:grpSpPr>
          <p:sp>
            <p:nvSpPr>
              <p:cNvPr id="36898" name="Line 34"/>
              <p:cNvSpPr>
                <a:spLocks noChangeShapeType="1"/>
              </p:cNvSpPr>
              <p:nvPr/>
            </p:nvSpPr>
            <p:spPr bwMode="auto">
              <a:xfrm flipV="1">
                <a:off x="228" y="0"/>
                <a:ext cx="0" cy="64"/>
              </a:xfrm>
              <a:prstGeom prst="line">
                <a:avLst/>
              </a:prstGeom>
              <a:noFill/>
              <a:ln w="3175">
                <a:solidFill>
                  <a:schemeClr val="tx1"/>
                </a:solidFill>
                <a:round/>
                <a:headEnd/>
                <a:tailEnd/>
              </a:ln>
            </p:spPr>
            <p:txBody>
              <a:bodyPr/>
              <a:lstStyle/>
              <a:p>
                <a:endParaRPr lang="zh-CN" altLang="en-US"/>
              </a:p>
            </p:txBody>
          </p:sp>
          <p:sp>
            <p:nvSpPr>
              <p:cNvPr id="36899" name="Text Box 35"/>
              <p:cNvSpPr txBox="1">
                <a:spLocks noChangeArrowheads="1"/>
              </p:cNvSpPr>
              <p:nvPr/>
            </p:nvSpPr>
            <p:spPr bwMode="auto">
              <a:xfrm>
                <a:off x="0" y="86"/>
                <a:ext cx="46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400</a:t>
                </a:r>
              </a:p>
            </p:txBody>
          </p:sp>
        </p:grpSp>
        <p:sp>
          <p:nvSpPr>
            <p:cNvPr id="36900" name="Text Box 36"/>
            <p:cNvSpPr txBox="1">
              <a:spLocks noChangeArrowheads="1"/>
            </p:cNvSpPr>
            <p:nvPr/>
          </p:nvSpPr>
          <p:spPr bwMode="auto">
            <a:xfrm>
              <a:off x="409" y="2448"/>
              <a:ext cx="266"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grpSp>
        <p:nvGrpSpPr>
          <p:cNvPr id="14" name="Group 37"/>
          <p:cNvGrpSpPr>
            <a:grpSpLocks/>
          </p:cNvGrpSpPr>
          <p:nvPr/>
        </p:nvGrpSpPr>
        <p:grpSpPr bwMode="auto">
          <a:xfrm>
            <a:off x="484188" y="742950"/>
            <a:ext cx="7153275" cy="4970463"/>
            <a:chOff x="0" y="0"/>
            <a:chExt cx="4506" cy="3131"/>
          </a:xfrm>
        </p:grpSpPr>
        <p:sp>
          <p:nvSpPr>
            <p:cNvPr id="36902" name="Text Box 38"/>
            <p:cNvSpPr txBox="1">
              <a:spLocks noChangeArrowheads="1"/>
            </p:cNvSpPr>
            <p:nvPr/>
          </p:nvSpPr>
          <p:spPr bwMode="auto">
            <a:xfrm>
              <a:off x="3299" y="2843"/>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36903" name="Text Box 39"/>
            <p:cNvSpPr txBox="1">
              <a:spLocks noChangeArrowheads="1"/>
            </p:cNvSpPr>
            <p:nvPr/>
          </p:nvSpPr>
          <p:spPr bwMode="auto">
            <a:xfrm>
              <a:off x="0"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小麦(吨)</a:t>
              </a:r>
            </a:p>
          </p:txBody>
        </p:sp>
      </p:grpSp>
      <p:sp>
        <p:nvSpPr>
          <p:cNvPr id="36904" name="Rectangle 40"/>
          <p:cNvSpPr>
            <a:spLocks noGrp="1" noChangeArrowheads="1"/>
          </p:cNvSpPr>
          <p:nvPr>
            <p:ph type="title" idx="4294967295"/>
          </p:nvPr>
        </p:nvSpPr>
        <p:spPr>
          <a:xfrm>
            <a:off x="473075" y="204788"/>
            <a:ext cx="8229600" cy="649287"/>
          </a:xfrm>
        </p:spPr>
        <p:txBody>
          <a:bodyPr/>
          <a:lstStyle/>
          <a:p>
            <a:r>
              <a:rPr lang="zh-CN" sz="3600" dirty="0">
                <a:ea typeface="宋体" pitchFamily="2" charset="-122"/>
              </a:rPr>
              <a:t>贸易条件下美国的消费</a:t>
            </a:r>
          </a:p>
        </p:txBody>
      </p:sp>
      <p:sp>
        <p:nvSpPr>
          <p:cNvPr id="36905" name="Line 41"/>
          <p:cNvSpPr>
            <a:spLocks noChangeShapeType="1"/>
          </p:cNvSpPr>
          <p:nvPr/>
        </p:nvSpPr>
        <p:spPr bwMode="auto">
          <a:xfrm>
            <a:off x="1341438" y="1841500"/>
            <a:ext cx="4056062" cy="3651250"/>
          </a:xfrm>
          <a:prstGeom prst="line">
            <a:avLst/>
          </a:prstGeom>
          <a:noFill/>
          <a:ln w="50800">
            <a:solidFill>
              <a:srgbClr val="333399"/>
            </a:solidFill>
            <a:round/>
            <a:headEnd/>
            <a:tailEnd/>
          </a:ln>
        </p:spPr>
        <p:txBody>
          <a:bodyPr/>
          <a:lstStyle/>
          <a:p>
            <a:endParaRPr lang="zh-CN" altLang="en-US"/>
          </a:p>
        </p:txBody>
      </p:sp>
      <p:sp>
        <p:nvSpPr>
          <p:cNvPr id="36906" name="Oval 42"/>
          <p:cNvSpPr>
            <a:spLocks noChangeArrowheads="1"/>
          </p:cNvSpPr>
          <p:nvPr/>
        </p:nvSpPr>
        <p:spPr bwMode="auto">
          <a:xfrm>
            <a:off x="5338763" y="5411788"/>
            <a:ext cx="141287" cy="138112"/>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36907" name="Oval 43"/>
          <p:cNvSpPr>
            <a:spLocks noChangeArrowheads="1"/>
          </p:cNvSpPr>
          <p:nvPr/>
        </p:nvSpPr>
        <p:spPr bwMode="auto">
          <a:xfrm>
            <a:off x="1292225" y="1765300"/>
            <a:ext cx="141288" cy="138113"/>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36908"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15" name="Group 45"/>
          <p:cNvGrpSpPr>
            <a:grpSpLocks/>
          </p:cNvGrpSpPr>
          <p:nvPr/>
        </p:nvGrpSpPr>
        <p:grpSpPr bwMode="auto">
          <a:xfrm>
            <a:off x="1296988" y="3403600"/>
            <a:ext cx="2306637" cy="2085975"/>
            <a:chOff x="0" y="0"/>
            <a:chExt cx="1453" cy="1315"/>
          </a:xfrm>
        </p:grpSpPr>
        <p:grpSp>
          <p:nvGrpSpPr>
            <p:cNvPr id="16" name="Group 46"/>
            <p:cNvGrpSpPr>
              <a:grpSpLocks/>
            </p:cNvGrpSpPr>
            <p:nvPr/>
          </p:nvGrpSpPr>
          <p:grpSpPr bwMode="auto">
            <a:xfrm>
              <a:off x="0" y="47"/>
              <a:ext cx="1411" cy="1268"/>
              <a:chOff x="0" y="0"/>
              <a:chExt cx="795" cy="646"/>
            </a:xfrm>
          </p:grpSpPr>
          <p:sp>
            <p:nvSpPr>
              <p:cNvPr id="36911" name="Line 47"/>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36912" name="Line 48"/>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36913" name="Oval 49"/>
            <p:cNvSpPr>
              <a:spLocks noChangeArrowheads="1"/>
            </p:cNvSpPr>
            <p:nvPr/>
          </p:nvSpPr>
          <p:spPr bwMode="auto">
            <a:xfrm>
              <a:off x="1364" y="0"/>
              <a:ext cx="89" cy="87"/>
            </a:xfrm>
            <a:prstGeom prst="ellipse">
              <a:avLst/>
            </a:prstGeom>
            <a:solidFill>
              <a:srgbClr val="3366FF"/>
            </a:solidFill>
            <a:ln w="9525">
              <a:noFill/>
              <a:round/>
              <a:headEnd/>
              <a:tailEnd/>
            </a:ln>
          </p:spPr>
          <p:txBody>
            <a:bodyPr wrap="none" anchor="ctr"/>
            <a:lstStyle/>
            <a:p>
              <a:endParaRPr lang="zh-CN">
                <a:ea typeface="宋体" pitchFamily="2" charset="-122"/>
              </a:endParaRPr>
            </a:p>
          </p:txBody>
        </p:sp>
      </p:grpSp>
      <p:grpSp>
        <p:nvGrpSpPr>
          <p:cNvPr id="17" name="Group 50"/>
          <p:cNvGrpSpPr>
            <a:grpSpLocks/>
          </p:cNvGrpSpPr>
          <p:nvPr/>
        </p:nvGrpSpPr>
        <p:grpSpPr bwMode="auto">
          <a:xfrm>
            <a:off x="4217988" y="2838450"/>
            <a:ext cx="4513262" cy="820738"/>
            <a:chOff x="0" y="0"/>
            <a:chExt cx="2843" cy="517"/>
          </a:xfrm>
        </p:grpSpPr>
        <p:sp>
          <p:nvSpPr>
            <p:cNvPr id="36915" name="Rectangle 54"/>
            <p:cNvSpPr>
              <a:spLocks noChangeArrowheads="1"/>
            </p:cNvSpPr>
            <p:nvPr/>
          </p:nvSpPr>
          <p:spPr bwMode="auto">
            <a:xfrm>
              <a:off x="2069" y="0"/>
              <a:ext cx="774"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2700</a:t>
              </a:r>
            </a:p>
          </p:txBody>
        </p:sp>
        <p:sp>
          <p:nvSpPr>
            <p:cNvPr id="36916" name="Rectangle 55"/>
            <p:cNvSpPr>
              <a:spLocks noChangeArrowheads="1"/>
            </p:cNvSpPr>
            <p:nvPr/>
          </p:nvSpPr>
          <p:spPr bwMode="auto">
            <a:xfrm>
              <a:off x="1046" y="0"/>
              <a:ext cx="1023"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270</a:t>
              </a:r>
            </a:p>
          </p:txBody>
        </p:sp>
        <p:sp>
          <p:nvSpPr>
            <p:cNvPr id="36917" name="Rectangle 56"/>
            <p:cNvSpPr>
              <a:spLocks noChangeArrowheads="1"/>
            </p:cNvSpPr>
            <p:nvPr/>
          </p:nvSpPr>
          <p:spPr bwMode="auto">
            <a:xfrm>
              <a:off x="0" y="0"/>
              <a:ext cx="1046" cy="51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 消费总量</a:t>
              </a:r>
            </a:p>
          </p:txBody>
        </p:sp>
      </p:grpSp>
      <p:grpSp>
        <p:nvGrpSpPr>
          <p:cNvPr id="18" name="Group 54"/>
          <p:cNvGrpSpPr>
            <a:grpSpLocks/>
          </p:cNvGrpSpPr>
          <p:nvPr/>
        </p:nvGrpSpPr>
        <p:grpSpPr bwMode="auto">
          <a:xfrm>
            <a:off x="4217988" y="1905000"/>
            <a:ext cx="4513262" cy="455613"/>
            <a:chOff x="0" y="0"/>
            <a:chExt cx="2843" cy="287"/>
          </a:xfrm>
        </p:grpSpPr>
        <p:sp>
          <p:nvSpPr>
            <p:cNvPr id="36919" name="Rectangle 51"/>
            <p:cNvSpPr>
              <a:spLocks noChangeArrowheads="1"/>
            </p:cNvSpPr>
            <p:nvPr/>
          </p:nvSpPr>
          <p:spPr bwMode="auto">
            <a:xfrm>
              <a:off x="2069" y="0"/>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0</a:t>
              </a:r>
            </a:p>
          </p:txBody>
        </p:sp>
        <p:sp>
          <p:nvSpPr>
            <p:cNvPr id="36920" name="Rectangle 52"/>
            <p:cNvSpPr>
              <a:spLocks noChangeArrowheads="1"/>
            </p:cNvSpPr>
            <p:nvPr/>
          </p:nvSpPr>
          <p:spPr bwMode="auto">
            <a:xfrm>
              <a:off x="1046" y="0"/>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110</a:t>
              </a:r>
            </a:p>
          </p:txBody>
        </p:sp>
        <p:sp>
          <p:nvSpPr>
            <p:cNvPr id="36921" name="Rectangle 53"/>
            <p:cNvSpPr>
              <a:spLocks noChangeArrowheads="1"/>
            </p:cNvSpPr>
            <p:nvPr/>
          </p:nvSpPr>
          <p:spPr bwMode="auto">
            <a:xfrm>
              <a:off x="0" y="0"/>
              <a:ext cx="1046" cy="28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 进口</a:t>
              </a:r>
            </a:p>
          </p:txBody>
        </p:sp>
      </p:grpSp>
      <p:grpSp>
        <p:nvGrpSpPr>
          <p:cNvPr id="19" name="Group 58"/>
          <p:cNvGrpSpPr>
            <a:grpSpLocks/>
          </p:cNvGrpSpPr>
          <p:nvPr/>
        </p:nvGrpSpPr>
        <p:grpSpPr bwMode="auto">
          <a:xfrm>
            <a:off x="4217988" y="2360613"/>
            <a:ext cx="4513262" cy="477837"/>
            <a:chOff x="0" y="0"/>
            <a:chExt cx="2843" cy="301"/>
          </a:xfrm>
        </p:grpSpPr>
        <p:sp>
          <p:nvSpPr>
            <p:cNvPr id="36923" name="Rectangle 57"/>
            <p:cNvSpPr>
              <a:spLocks noChangeArrowheads="1"/>
            </p:cNvSpPr>
            <p:nvPr/>
          </p:nvSpPr>
          <p:spPr bwMode="auto">
            <a:xfrm>
              <a:off x="2069" y="0"/>
              <a:ext cx="774" cy="301"/>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700</a:t>
              </a:r>
            </a:p>
          </p:txBody>
        </p:sp>
        <p:sp>
          <p:nvSpPr>
            <p:cNvPr id="36924" name="Rectangle 58"/>
            <p:cNvSpPr>
              <a:spLocks noChangeArrowheads="1"/>
            </p:cNvSpPr>
            <p:nvPr/>
          </p:nvSpPr>
          <p:spPr bwMode="auto">
            <a:xfrm>
              <a:off x="1046" y="0"/>
              <a:ext cx="1023" cy="301"/>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0</a:t>
              </a:r>
            </a:p>
          </p:txBody>
        </p:sp>
        <p:sp>
          <p:nvSpPr>
            <p:cNvPr id="36925" name="Rectangle 59"/>
            <p:cNvSpPr>
              <a:spLocks noChangeArrowheads="1"/>
            </p:cNvSpPr>
            <p:nvPr/>
          </p:nvSpPr>
          <p:spPr bwMode="auto">
            <a:xfrm>
              <a:off x="0" y="0"/>
              <a:ext cx="1046" cy="301"/>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 出口</a:t>
              </a:r>
            </a:p>
          </p:txBody>
        </p:sp>
      </p:grpSp>
      <p:grpSp>
        <p:nvGrpSpPr>
          <p:cNvPr id="20" name="Group 62"/>
          <p:cNvGrpSpPr>
            <a:grpSpLocks/>
          </p:cNvGrpSpPr>
          <p:nvPr/>
        </p:nvGrpSpPr>
        <p:grpSpPr bwMode="auto">
          <a:xfrm>
            <a:off x="4217988" y="1449388"/>
            <a:ext cx="4513262" cy="455612"/>
            <a:chOff x="0" y="0"/>
            <a:chExt cx="2843" cy="287"/>
          </a:xfrm>
        </p:grpSpPr>
        <p:sp>
          <p:nvSpPr>
            <p:cNvPr id="36927" name="Rectangle 60"/>
            <p:cNvSpPr>
              <a:spLocks noChangeArrowheads="1"/>
            </p:cNvSpPr>
            <p:nvPr/>
          </p:nvSpPr>
          <p:spPr bwMode="auto">
            <a:xfrm>
              <a:off x="2069" y="0"/>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3400</a:t>
              </a:r>
            </a:p>
          </p:txBody>
        </p:sp>
        <p:sp>
          <p:nvSpPr>
            <p:cNvPr id="36928" name="Rectangle 61"/>
            <p:cNvSpPr>
              <a:spLocks noChangeArrowheads="1"/>
            </p:cNvSpPr>
            <p:nvPr/>
          </p:nvSpPr>
          <p:spPr bwMode="auto">
            <a:xfrm>
              <a:off x="1046" y="0"/>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160</a:t>
              </a:r>
            </a:p>
          </p:txBody>
        </p:sp>
        <p:sp>
          <p:nvSpPr>
            <p:cNvPr id="36929" name="Rectangle 62"/>
            <p:cNvSpPr>
              <a:spLocks noChangeArrowheads="1"/>
            </p:cNvSpPr>
            <p:nvPr/>
          </p:nvSpPr>
          <p:spPr bwMode="auto">
            <a:xfrm>
              <a:off x="0" y="0"/>
              <a:ext cx="1046" cy="28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生产</a:t>
              </a:r>
            </a:p>
          </p:txBody>
        </p:sp>
      </p:grpSp>
      <p:sp>
        <p:nvSpPr>
          <p:cNvPr id="36930" name="Rectangle 65"/>
          <p:cNvSpPr>
            <a:spLocks noChangeArrowheads="1"/>
          </p:cNvSpPr>
          <p:nvPr/>
        </p:nvSpPr>
        <p:spPr bwMode="auto">
          <a:xfrm>
            <a:off x="4217988" y="993775"/>
            <a:ext cx="1660525" cy="455613"/>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zh-CN" sz="2400">
              <a:ea typeface="宋体" pitchFamily="2" charset="-122"/>
            </a:endParaRPr>
          </a:p>
        </p:txBody>
      </p:sp>
      <p:sp>
        <p:nvSpPr>
          <p:cNvPr id="36931" name="Line 66"/>
          <p:cNvSpPr>
            <a:spLocks noChangeShapeType="1"/>
          </p:cNvSpPr>
          <p:nvPr/>
        </p:nvSpPr>
        <p:spPr bwMode="auto">
          <a:xfrm>
            <a:off x="4217988" y="993775"/>
            <a:ext cx="1660525" cy="0"/>
          </a:xfrm>
          <a:prstGeom prst="line">
            <a:avLst/>
          </a:prstGeom>
          <a:noFill/>
          <a:ln w="9525">
            <a:noFill/>
            <a:round/>
            <a:headEnd/>
            <a:tailEnd/>
          </a:ln>
        </p:spPr>
        <p:txBody>
          <a:bodyPr/>
          <a:lstStyle/>
          <a:p>
            <a:endParaRPr lang="zh-CN" altLang="en-US"/>
          </a:p>
        </p:txBody>
      </p:sp>
      <p:sp>
        <p:nvSpPr>
          <p:cNvPr id="36932" name="Line 68"/>
          <p:cNvSpPr>
            <a:spLocks noChangeShapeType="1"/>
          </p:cNvSpPr>
          <p:nvPr/>
        </p:nvSpPr>
        <p:spPr bwMode="auto">
          <a:xfrm>
            <a:off x="4217988" y="2838450"/>
            <a:ext cx="4513262" cy="0"/>
          </a:xfrm>
          <a:prstGeom prst="line">
            <a:avLst/>
          </a:prstGeom>
          <a:noFill/>
          <a:ln w="12700">
            <a:solidFill>
              <a:schemeClr val="tx1"/>
            </a:solidFill>
            <a:round/>
            <a:headEnd/>
            <a:tailEnd/>
          </a:ln>
        </p:spPr>
        <p:txBody>
          <a:bodyPr/>
          <a:lstStyle/>
          <a:p>
            <a:endParaRPr lang="zh-CN" altLang="en-US"/>
          </a:p>
        </p:txBody>
      </p:sp>
      <p:sp>
        <p:nvSpPr>
          <p:cNvPr id="36933" name="Line 69"/>
          <p:cNvSpPr>
            <a:spLocks noChangeShapeType="1"/>
          </p:cNvSpPr>
          <p:nvPr/>
        </p:nvSpPr>
        <p:spPr bwMode="auto">
          <a:xfrm>
            <a:off x="4217988" y="3659188"/>
            <a:ext cx="1660525" cy="0"/>
          </a:xfrm>
          <a:prstGeom prst="line">
            <a:avLst/>
          </a:prstGeom>
          <a:noFill/>
          <a:ln w="9525">
            <a:noFill/>
            <a:round/>
            <a:headEnd/>
            <a:tailEnd/>
          </a:ln>
        </p:spPr>
        <p:txBody>
          <a:bodyPr/>
          <a:lstStyle/>
          <a:p>
            <a:endParaRPr lang="zh-CN" altLang="en-US"/>
          </a:p>
        </p:txBody>
      </p:sp>
      <p:sp>
        <p:nvSpPr>
          <p:cNvPr id="36934" name="Line 70"/>
          <p:cNvSpPr>
            <a:spLocks noChangeShapeType="1"/>
          </p:cNvSpPr>
          <p:nvPr/>
        </p:nvSpPr>
        <p:spPr bwMode="auto">
          <a:xfrm>
            <a:off x="4217988" y="993775"/>
            <a:ext cx="0" cy="455613"/>
          </a:xfrm>
          <a:prstGeom prst="line">
            <a:avLst/>
          </a:prstGeom>
          <a:noFill/>
          <a:ln w="9525">
            <a:noFill/>
            <a:round/>
            <a:headEnd/>
            <a:tailEnd/>
          </a:ln>
        </p:spPr>
        <p:txBody>
          <a:bodyPr/>
          <a:lstStyle/>
          <a:p>
            <a:endParaRPr lang="zh-CN" altLang="en-US"/>
          </a:p>
        </p:txBody>
      </p:sp>
      <p:grpSp>
        <p:nvGrpSpPr>
          <p:cNvPr id="21" name="Group 71"/>
          <p:cNvGrpSpPr>
            <a:grpSpLocks/>
          </p:cNvGrpSpPr>
          <p:nvPr/>
        </p:nvGrpSpPr>
        <p:grpSpPr bwMode="auto">
          <a:xfrm>
            <a:off x="4217988" y="993775"/>
            <a:ext cx="4513262" cy="2665413"/>
            <a:chOff x="0" y="0"/>
            <a:chExt cx="2843" cy="1679"/>
          </a:xfrm>
        </p:grpSpPr>
        <p:sp>
          <p:nvSpPr>
            <p:cNvPr id="36936" name="Rectangle 63"/>
            <p:cNvSpPr>
              <a:spLocks noChangeArrowheads="1"/>
            </p:cNvSpPr>
            <p:nvPr/>
          </p:nvSpPr>
          <p:spPr bwMode="auto">
            <a:xfrm>
              <a:off x="2069" y="0"/>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zh-CN" sz="2400">
                  <a:ea typeface="宋体" pitchFamily="2" charset="-122"/>
                </a:rPr>
                <a:t>小麦</a:t>
              </a:r>
            </a:p>
          </p:txBody>
        </p:sp>
        <p:sp>
          <p:nvSpPr>
            <p:cNvPr id="36937" name="Rectangle 64"/>
            <p:cNvSpPr>
              <a:spLocks noChangeArrowheads="1"/>
            </p:cNvSpPr>
            <p:nvPr/>
          </p:nvSpPr>
          <p:spPr bwMode="auto">
            <a:xfrm>
              <a:off x="1046" y="0"/>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zh-CN" sz="2400">
                  <a:ea typeface="宋体" pitchFamily="2" charset="-122"/>
                </a:rPr>
                <a:t>电脑</a:t>
              </a:r>
            </a:p>
          </p:txBody>
        </p:sp>
        <p:sp>
          <p:nvSpPr>
            <p:cNvPr id="36938" name="Line 67"/>
            <p:cNvSpPr>
              <a:spLocks noChangeShapeType="1"/>
            </p:cNvSpPr>
            <p:nvPr/>
          </p:nvSpPr>
          <p:spPr bwMode="auto">
            <a:xfrm>
              <a:off x="0" y="287"/>
              <a:ext cx="2843" cy="0"/>
            </a:xfrm>
            <a:prstGeom prst="line">
              <a:avLst/>
            </a:prstGeom>
            <a:noFill/>
            <a:ln w="12700">
              <a:solidFill>
                <a:schemeClr val="tx1"/>
              </a:solidFill>
              <a:round/>
              <a:headEnd/>
              <a:tailEnd/>
            </a:ln>
          </p:spPr>
          <p:txBody>
            <a:bodyPr/>
            <a:lstStyle/>
            <a:p>
              <a:endParaRPr lang="zh-CN" altLang="en-US"/>
            </a:p>
          </p:txBody>
        </p:sp>
        <p:sp>
          <p:nvSpPr>
            <p:cNvPr id="36939" name="Line 71"/>
            <p:cNvSpPr>
              <a:spLocks noChangeShapeType="1"/>
            </p:cNvSpPr>
            <p:nvPr/>
          </p:nvSpPr>
          <p:spPr bwMode="auto">
            <a:xfrm>
              <a:off x="1046" y="0"/>
              <a:ext cx="0" cy="1679"/>
            </a:xfrm>
            <a:prstGeom prst="line">
              <a:avLst/>
            </a:prstGeom>
            <a:noFill/>
            <a:ln w="12700">
              <a:solidFill>
                <a:schemeClr val="tx1"/>
              </a:solidFill>
              <a:round/>
              <a:headEnd/>
              <a:tailEnd/>
            </a:ln>
          </p:spPr>
          <p:txBody>
            <a:bodyPr/>
            <a:lstStyle/>
            <a:p>
              <a:endParaRPr lang="zh-CN" altLang="en-US"/>
            </a:p>
          </p:txBody>
        </p:sp>
        <p:sp>
          <p:nvSpPr>
            <p:cNvPr id="36940" name="Line 72"/>
            <p:cNvSpPr>
              <a:spLocks noChangeShapeType="1"/>
            </p:cNvSpPr>
            <p:nvPr/>
          </p:nvSpPr>
          <p:spPr bwMode="auto">
            <a:xfrm>
              <a:off x="2069" y="0"/>
              <a:ext cx="0" cy="1679"/>
            </a:xfrm>
            <a:prstGeom prst="line">
              <a:avLst/>
            </a:prstGeom>
            <a:noFill/>
            <a:ln w="12700">
              <a:solidFill>
                <a:schemeClr val="tx1"/>
              </a:solidFill>
              <a:round/>
              <a:headEnd/>
              <a:tailEnd/>
            </a:ln>
          </p:spPr>
          <p:txBody>
            <a:bodyPr/>
            <a:lstStyle/>
            <a:p>
              <a:endParaRPr lang="zh-CN" altLang="en-US"/>
            </a:p>
          </p:txBody>
        </p:sp>
      </p:grpSp>
      <p:sp>
        <p:nvSpPr>
          <p:cNvPr id="36941" name="Line 73"/>
          <p:cNvSpPr>
            <a:spLocks noChangeShapeType="1"/>
          </p:cNvSpPr>
          <p:nvPr/>
        </p:nvSpPr>
        <p:spPr bwMode="auto">
          <a:xfrm>
            <a:off x="8731250" y="993775"/>
            <a:ext cx="0" cy="455613"/>
          </a:xfrm>
          <a:prstGeom prst="line">
            <a:avLst/>
          </a:prstGeom>
          <a:noFill/>
          <a:ln w="9525">
            <a:noFill/>
            <a:round/>
            <a:headEnd/>
            <a:tailEnd/>
          </a:ln>
        </p:spPr>
        <p:txBody>
          <a:bodyPr/>
          <a:lstStyle/>
          <a:p>
            <a:endParaRPr lang="zh-CN" altLang="en-US"/>
          </a:p>
        </p:txBody>
      </p:sp>
      <p:sp>
        <p:nvSpPr>
          <p:cNvPr id="36942" name="Line 74"/>
          <p:cNvSpPr>
            <a:spLocks noChangeShapeType="1"/>
          </p:cNvSpPr>
          <p:nvPr/>
        </p:nvSpPr>
        <p:spPr bwMode="auto">
          <a:xfrm>
            <a:off x="5878513" y="993775"/>
            <a:ext cx="1624012" cy="0"/>
          </a:xfrm>
          <a:prstGeom prst="line">
            <a:avLst/>
          </a:prstGeom>
          <a:noFill/>
          <a:ln w="9525">
            <a:noFill/>
            <a:round/>
            <a:headEnd/>
            <a:tailEnd/>
          </a:ln>
        </p:spPr>
        <p:txBody>
          <a:bodyPr/>
          <a:lstStyle/>
          <a:p>
            <a:endParaRPr lang="zh-CN" altLang="en-US"/>
          </a:p>
        </p:txBody>
      </p:sp>
      <p:sp>
        <p:nvSpPr>
          <p:cNvPr id="36943" name="Line 75"/>
          <p:cNvSpPr>
            <a:spLocks noChangeShapeType="1"/>
          </p:cNvSpPr>
          <p:nvPr/>
        </p:nvSpPr>
        <p:spPr bwMode="auto">
          <a:xfrm>
            <a:off x="4217988" y="1449388"/>
            <a:ext cx="0" cy="455612"/>
          </a:xfrm>
          <a:prstGeom prst="line">
            <a:avLst/>
          </a:prstGeom>
          <a:noFill/>
          <a:ln w="9525">
            <a:noFill/>
            <a:round/>
            <a:headEnd/>
            <a:tailEnd/>
          </a:ln>
        </p:spPr>
        <p:txBody>
          <a:bodyPr/>
          <a:lstStyle/>
          <a:p>
            <a:endParaRPr lang="zh-CN" altLang="en-US"/>
          </a:p>
        </p:txBody>
      </p:sp>
      <p:sp>
        <p:nvSpPr>
          <p:cNvPr id="36944" name="Line 76"/>
          <p:cNvSpPr>
            <a:spLocks noChangeShapeType="1"/>
          </p:cNvSpPr>
          <p:nvPr/>
        </p:nvSpPr>
        <p:spPr bwMode="auto">
          <a:xfrm>
            <a:off x="7502525" y="993775"/>
            <a:ext cx="1228725" cy="0"/>
          </a:xfrm>
          <a:prstGeom prst="line">
            <a:avLst/>
          </a:prstGeom>
          <a:noFill/>
          <a:ln w="9525">
            <a:noFill/>
            <a:round/>
            <a:headEnd/>
            <a:tailEnd/>
          </a:ln>
        </p:spPr>
        <p:txBody>
          <a:bodyPr/>
          <a:lstStyle/>
          <a:p>
            <a:endParaRPr lang="zh-CN" altLang="en-US"/>
          </a:p>
        </p:txBody>
      </p:sp>
      <p:sp>
        <p:nvSpPr>
          <p:cNvPr id="36945" name="Line 77"/>
          <p:cNvSpPr>
            <a:spLocks noChangeShapeType="1"/>
          </p:cNvSpPr>
          <p:nvPr/>
        </p:nvSpPr>
        <p:spPr bwMode="auto">
          <a:xfrm>
            <a:off x="8731250" y="1449388"/>
            <a:ext cx="0" cy="455612"/>
          </a:xfrm>
          <a:prstGeom prst="line">
            <a:avLst/>
          </a:prstGeom>
          <a:noFill/>
          <a:ln w="9525">
            <a:noFill/>
            <a:round/>
            <a:headEnd/>
            <a:tailEnd/>
          </a:ln>
        </p:spPr>
        <p:txBody>
          <a:bodyPr/>
          <a:lstStyle/>
          <a:p>
            <a:endParaRPr lang="zh-CN" altLang="en-US"/>
          </a:p>
        </p:txBody>
      </p:sp>
      <p:sp>
        <p:nvSpPr>
          <p:cNvPr id="36946" name="Line 78"/>
          <p:cNvSpPr>
            <a:spLocks noChangeShapeType="1"/>
          </p:cNvSpPr>
          <p:nvPr/>
        </p:nvSpPr>
        <p:spPr bwMode="auto">
          <a:xfrm>
            <a:off x="4217988" y="1905000"/>
            <a:ext cx="0" cy="455613"/>
          </a:xfrm>
          <a:prstGeom prst="line">
            <a:avLst/>
          </a:prstGeom>
          <a:noFill/>
          <a:ln w="9525">
            <a:noFill/>
            <a:round/>
            <a:headEnd/>
            <a:tailEnd/>
          </a:ln>
        </p:spPr>
        <p:txBody>
          <a:bodyPr/>
          <a:lstStyle/>
          <a:p>
            <a:endParaRPr lang="zh-CN" altLang="en-US"/>
          </a:p>
        </p:txBody>
      </p:sp>
      <p:sp>
        <p:nvSpPr>
          <p:cNvPr id="36947" name="Line 79"/>
          <p:cNvSpPr>
            <a:spLocks noChangeShapeType="1"/>
          </p:cNvSpPr>
          <p:nvPr/>
        </p:nvSpPr>
        <p:spPr bwMode="auto">
          <a:xfrm>
            <a:off x="8731250" y="1905000"/>
            <a:ext cx="0" cy="455613"/>
          </a:xfrm>
          <a:prstGeom prst="line">
            <a:avLst/>
          </a:prstGeom>
          <a:noFill/>
          <a:ln w="9525">
            <a:noFill/>
            <a:round/>
            <a:headEnd/>
            <a:tailEnd/>
          </a:ln>
        </p:spPr>
        <p:txBody>
          <a:bodyPr/>
          <a:lstStyle/>
          <a:p>
            <a:endParaRPr lang="zh-CN" altLang="en-US"/>
          </a:p>
        </p:txBody>
      </p:sp>
      <p:sp>
        <p:nvSpPr>
          <p:cNvPr id="36948" name="Line 80"/>
          <p:cNvSpPr>
            <a:spLocks noChangeShapeType="1"/>
          </p:cNvSpPr>
          <p:nvPr/>
        </p:nvSpPr>
        <p:spPr bwMode="auto">
          <a:xfrm>
            <a:off x="4217988" y="2360613"/>
            <a:ext cx="0" cy="477837"/>
          </a:xfrm>
          <a:prstGeom prst="line">
            <a:avLst/>
          </a:prstGeom>
          <a:noFill/>
          <a:ln w="9525">
            <a:noFill/>
            <a:round/>
            <a:headEnd/>
            <a:tailEnd/>
          </a:ln>
        </p:spPr>
        <p:txBody>
          <a:bodyPr/>
          <a:lstStyle/>
          <a:p>
            <a:endParaRPr lang="zh-CN" altLang="en-US"/>
          </a:p>
        </p:txBody>
      </p:sp>
      <p:sp>
        <p:nvSpPr>
          <p:cNvPr id="36949" name="Line 81"/>
          <p:cNvSpPr>
            <a:spLocks noChangeShapeType="1"/>
          </p:cNvSpPr>
          <p:nvPr/>
        </p:nvSpPr>
        <p:spPr bwMode="auto">
          <a:xfrm>
            <a:off x="8731250" y="2360613"/>
            <a:ext cx="0" cy="477837"/>
          </a:xfrm>
          <a:prstGeom prst="line">
            <a:avLst/>
          </a:prstGeom>
          <a:noFill/>
          <a:ln w="9525">
            <a:noFill/>
            <a:round/>
            <a:headEnd/>
            <a:tailEnd/>
          </a:ln>
        </p:spPr>
        <p:txBody>
          <a:bodyPr/>
          <a:lstStyle/>
          <a:p>
            <a:endParaRPr lang="zh-CN" altLang="en-US"/>
          </a:p>
        </p:txBody>
      </p:sp>
      <p:sp>
        <p:nvSpPr>
          <p:cNvPr id="36950" name="Line 82"/>
          <p:cNvSpPr>
            <a:spLocks noChangeShapeType="1"/>
          </p:cNvSpPr>
          <p:nvPr/>
        </p:nvSpPr>
        <p:spPr bwMode="auto">
          <a:xfrm>
            <a:off x="4217988" y="2838450"/>
            <a:ext cx="0" cy="820738"/>
          </a:xfrm>
          <a:prstGeom prst="line">
            <a:avLst/>
          </a:prstGeom>
          <a:noFill/>
          <a:ln w="9525">
            <a:noFill/>
            <a:round/>
            <a:headEnd/>
            <a:tailEnd/>
          </a:ln>
        </p:spPr>
        <p:txBody>
          <a:bodyPr/>
          <a:lstStyle/>
          <a:p>
            <a:endParaRPr lang="zh-CN" altLang="en-US"/>
          </a:p>
        </p:txBody>
      </p:sp>
      <p:sp>
        <p:nvSpPr>
          <p:cNvPr id="36951" name="Line 83"/>
          <p:cNvSpPr>
            <a:spLocks noChangeShapeType="1"/>
          </p:cNvSpPr>
          <p:nvPr/>
        </p:nvSpPr>
        <p:spPr bwMode="auto">
          <a:xfrm>
            <a:off x="8731250" y="2838450"/>
            <a:ext cx="0" cy="820738"/>
          </a:xfrm>
          <a:prstGeom prst="line">
            <a:avLst/>
          </a:prstGeom>
          <a:noFill/>
          <a:ln w="9525">
            <a:noFill/>
            <a:round/>
            <a:headEnd/>
            <a:tailEnd/>
          </a:ln>
        </p:spPr>
        <p:txBody>
          <a:bodyPr/>
          <a:lstStyle/>
          <a:p>
            <a:endParaRPr lang="zh-CN" altLang="en-US"/>
          </a:p>
        </p:txBody>
      </p:sp>
      <p:sp>
        <p:nvSpPr>
          <p:cNvPr id="36952" name="Line 84"/>
          <p:cNvSpPr>
            <a:spLocks noChangeShapeType="1"/>
          </p:cNvSpPr>
          <p:nvPr/>
        </p:nvSpPr>
        <p:spPr bwMode="auto">
          <a:xfrm>
            <a:off x="5878513" y="3659188"/>
            <a:ext cx="1624012" cy="0"/>
          </a:xfrm>
          <a:prstGeom prst="line">
            <a:avLst/>
          </a:prstGeom>
          <a:noFill/>
          <a:ln w="9525">
            <a:noFill/>
            <a:round/>
            <a:headEnd/>
            <a:tailEnd/>
          </a:ln>
        </p:spPr>
        <p:txBody>
          <a:bodyPr/>
          <a:lstStyle/>
          <a:p>
            <a:endParaRPr lang="zh-CN" altLang="en-US"/>
          </a:p>
        </p:txBody>
      </p:sp>
      <p:sp>
        <p:nvSpPr>
          <p:cNvPr id="36953" name="Line 85"/>
          <p:cNvSpPr>
            <a:spLocks noChangeShapeType="1"/>
          </p:cNvSpPr>
          <p:nvPr/>
        </p:nvSpPr>
        <p:spPr bwMode="auto">
          <a:xfrm>
            <a:off x="7502525" y="3659188"/>
            <a:ext cx="1228725" cy="0"/>
          </a:xfrm>
          <a:prstGeom prst="line">
            <a:avLst/>
          </a:prstGeom>
          <a:noFill/>
          <a:ln w="9525">
            <a:noFill/>
            <a:round/>
            <a:headEnd/>
            <a:tailEnd/>
          </a:ln>
        </p:spPr>
        <p:txBody>
          <a:bodyPr/>
          <a:lstStyle/>
          <a:p>
            <a:endParaRPr lang="zh-CN" altLang="en-US"/>
          </a:p>
        </p:txBody>
      </p:sp>
      <p:grpSp>
        <p:nvGrpSpPr>
          <p:cNvPr id="22" name="Group 90"/>
          <p:cNvGrpSpPr>
            <a:grpSpLocks/>
          </p:cNvGrpSpPr>
          <p:nvPr/>
        </p:nvGrpSpPr>
        <p:grpSpPr bwMode="auto">
          <a:xfrm>
            <a:off x="1365250" y="2897188"/>
            <a:ext cx="1323975" cy="2586037"/>
            <a:chOff x="0" y="0"/>
            <a:chExt cx="834" cy="1629"/>
          </a:xfrm>
        </p:grpSpPr>
        <p:grpSp>
          <p:nvGrpSpPr>
            <p:cNvPr id="23" name="Group 91"/>
            <p:cNvGrpSpPr>
              <a:grpSpLocks/>
            </p:cNvGrpSpPr>
            <p:nvPr/>
          </p:nvGrpSpPr>
          <p:grpSpPr bwMode="auto">
            <a:xfrm>
              <a:off x="0" y="45"/>
              <a:ext cx="793" cy="1584"/>
              <a:chOff x="0" y="0"/>
              <a:chExt cx="795" cy="646"/>
            </a:xfrm>
          </p:grpSpPr>
          <p:sp>
            <p:nvSpPr>
              <p:cNvPr id="36956" name="Line 95"/>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36957" name="Line 96"/>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36958" name="Oval 97"/>
            <p:cNvSpPr>
              <a:spLocks noChangeArrowheads="1"/>
            </p:cNvSpPr>
            <p:nvPr/>
          </p:nvSpPr>
          <p:spPr bwMode="auto">
            <a:xfrm>
              <a:off x="745" y="0"/>
              <a:ext cx="89" cy="87"/>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8" presetClass="entr" presetSubtype="3"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trips(upRight)">
                                      <p:cBhvr>
                                        <p:cTn id="10" dur="1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932"/>
                                        </p:tgtEl>
                                        <p:attrNameLst>
                                          <p:attrName>style.visibility</p:attrName>
                                        </p:attrNameLst>
                                      </p:cBhvr>
                                      <p:to>
                                        <p:strVal val="visible"/>
                                      </p:to>
                                    </p:set>
                                    <p:animEffect transition="in" filter="wipe(left)">
                                      <p:cBhvr>
                                        <p:cTn id="25" dur="500"/>
                                        <p:tgtEl>
                                          <p:spTgt spid="36932"/>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18" presetClass="entr" presetSubtype="3"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upRight)">
                                      <p:cBhvr>
                                        <p:cTn id="3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页脚占位符 1"/>
          <p:cNvSpPr>
            <a:spLocks noGrp="1"/>
          </p:cNvSpPr>
          <p:nvPr>
            <p:ph type="ftr" sz="quarter" idx="10"/>
          </p:nvPr>
        </p:nvSpPr>
        <p:spPr/>
        <p:txBody>
          <a:bodyPr/>
          <a:lstStyle/>
          <a:p>
            <a:r>
              <a:rPr lang="zh-CN" altLang="en-US" dirty="0"/>
              <a:t>经济学的基本模型</a:t>
            </a:r>
            <a:endParaRPr lang="zh-CN" dirty="0"/>
          </a:p>
        </p:txBody>
      </p:sp>
      <p:sp>
        <p:nvSpPr>
          <p:cNvPr id="78" name="灯片编号占位符 2"/>
          <p:cNvSpPr>
            <a:spLocks noGrp="1"/>
          </p:cNvSpPr>
          <p:nvPr>
            <p:ph type="sldNum" sz="quarter" idx="11"/>
          </p:nvPr>
        </p:nvSpPr>
        <p:spPr/>
        <p:txBody>
          <a:bodyPr/>
          <a:lstStyle/>
          <a:p>
            <a:fld id="{2A948D05-B23F-4575-8C98-22B6EFA6BF7C}" type="slidenum">
              <a:rPr lang="en-US" altLang="zh-CN"/>
              <a:pPr/>
              <a:t>86</a:t>
            </a:fld>
            <a:endParaRPr lang="en-US" altLang="zh-CN"/>
          </a:p>
        </p:txBody>
      </p:sp>
      <p:sp>
        <p:nvSpPr>
          <p:cNvPr id="38914" name="Rectangle 2"/>
          <p:cNvSpPr>
            <a:spLocks noGrp="1" noChangeArrowheads="1"/>
          </p:cNvSpPr>
          <p:nvPr>
            <p:ph type="title" idx="4294967295"/>
          </p:nvPr>
        </p:nvSpPr>
        <p:spPr>
          <a:xfrm>
            <a:off x="473075" y="236538"/>
            <a:ext cx="8229600" cy="649287"/>
          </a:xfrm>
        </p:spPr>
        <p:txBody>
          <a:bodyPr/>
          <a:lstStyle/>
          <a:p>
            <a:r>
              <a:rPr lang="zh-CN" sz="3600" dirty="0">
                <a:ea typeface="宋体" pitchFamily="2" charset="-122"/>
              </a:rPr>
              <a:t>贸易条件下</a:t>
            </a:r>
            <a:r>
              <a:rPr lang="zh-CN" altLang="en-US" sz="3600" dirty="0">
                <a:ea typeface="宋体" pitchFamily="2" charset="-122"/>
              </a:rPr>
              <a:t>中国</a:t>
            </a:r>
            <a:r>
              <a:rPr lang="zh-CN" sz="3600" dirty="0">
                <a:ea typeface="宋体" pitchFamily="2" charset="-122"/>
              </a:rPr>
              <a:t>的消费</a:t>
            </a:r>
          </a:p>
        </p:txBody>
      </p:sp>
      <p:sp>
        <p:nvSpPr>
          <p:cNvPr id="38915"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grpSp>
        <p:nvGrpSpPr>
          <p:cNvPr id="2" name="Group 4"/>
          <p:cNvGrpSpPr>
            <a:grpSpLocks/>
          </p:cNvGrpSpPr>
          <p:nvPr/>
        </p:nvGrpSpPr>
        <p:grpSpPr bwMode="auto">
          <a:xfrm>
            <a:off x="288925" y="1531938"/>
            <a:ext cx="7348538" cy="4759325"/>
            <a:chOff x="0" y="0"/>
            <a:chExt cx="4629" cy="2998"/>
          </a:xfrm>
        </p:grpSpPr>
        <p:sp>
          <p:nvSpPr>
            <p:cNvPr id="38917" name="Text Box 5"/>
            <p:cNvSpPr txBox="1">
              <a:spLocks noChangeArrowheads="1"/>
            </p:cNvSpPr>
            <p:nvPr/>
          </p:nvSpPr>
          <p:spPr bwMode="auto">
            <a:xfrm>
              <a:off x="3422" y="2465"/>
              <a:ext cx="1207" cy="28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电脑（台）</a:t>
              </a:r>
            </a:p>
          </p:txBody>
        </p:sp>
        <p:sp>
          <p:nvSpPr>
            <p:cNvPr id="38918" name="Text Box 6"/>
            <p:cNvSpPr txBox="1">
              <a:spLocks noChangeArrowheads="1"/>
            </p:cNvSpPr>
            <p:nvPr/>
          </p:nvSpPr>
          <p:spPr bwMode="auto">
            <a:xfrm>
              <a:off x="74" y="0"/>
              <a:ext cx="700" cy="518"/>
            </a:xfrm>
            <a:prstGeom prst="rect">
              <a:avLst/>
            </a:prstGeom>
            <a:noFill/>
            <a:ln w="9525">
              <a:noFill/>
              <a:miter lim="800000"/>
              <a:headEnd/>
              <a:tailEnd/>
            </a:ln>
          </p:spPr>
          <p:txBody>
            <a:bodyPr>
              <a:spAutoFit/>
            </a:bodyPr>
            <a:lstStyle/>
            <a:p>
              <a:pPr>
                <a:spcBef>
                  <a:spcPct val="50000"/>
                </a:spcBef>
              </a:pPr>
              <a:r>
                <a:rPr lang="zh-CN" sz="2400" b="1">
                  <a:ea typeface="宋体" pitchFamily="2" charset="-122"/>
                </a:rPr>
                <a:t>小麦 (吨)</a:t>
              </a:r>
            </a:p>
          </p:txBody>
        </p:sp>
        <p:grpSp>
          <p:nvGrpSpPr>
            <p:cNvPr id="3" name="Group 7"/>
            <p:cNvGrpSpPr>
              <a:grpSpLocks/>
            </p:cNvGrpSpPr>
            <p:nvPr/>
          </p:nvGrpSpPr>
          <p:grpSpPr bwMode="auto">
            <a:xfrm>
              <a:off x="0" y="424"/>
              <a:ext cx="3521" cy="2574"/>
              <a:chOff x="0" y="0"/>
              <a:chExt cx="3521" cy="2574"/>
            </a:xfrm>
          </p:grpSpPr>
          <p:grpSp>
            <p:nvGrpSpPr>
              <p:cNvPr id="4" name="Group 8"/>
              <p:cNvGrpSpPr>
                <a:grpSpLocks/>
              </p:cNvGrpSpPr>
              <p:nvPr/>
            </p:nvGrpSpPr>
            <p:grpSpPr bwMode="auto">
              <a:xfrm>
                <a:off x="700" y="0"/>
                <a:ext cx="2780" cy="2170"/>
                <a:chOff x="0" y="0"/>
                <a:chExt cx="610" cy="548"/>
              </a:xfrm>
            </p:grpSpPr>
            <p:sp>
              <p:nvSpPr>
                <p:cNvPr id="38921" name="Line 9"/>
                <p:cNvSpPr>
                  <a:spLocks noChangeShapeType="1"/>
                </p:cNvSpPr>
                <p:nvPr/>
              </p:nvSpPr>
              <p:spPr bwMode="auto">
                <a:xfrm>
                  <a:off x="0" y="0"/>
                  <a:ext cx="0" cy="548"/>
                </a:xfrm>
                <a:prstGeom prst="line">
                  <a:avLst/>
                </a:prstGeom>
                <a:noFill/>
                <a:ln w="9525">
                  <a:solidFill>
                    <a:schemeClr val="tx1"/>
                  </a:solidFill>
                  <a:round/>
                  <a:headEnd/>
                  <a:tailEnd/>
                </a:ln>
              </p:spPr>
              <p:txBody>
                <a:bodyPr/>
                <a:lstStyle/>
                <a:p>
                  <a:endParaRPr lang="zh-CN" altLang="en-US"/>
                </a:p>
              </p:txBody>
            </p:sp>
            <p:sp>
              <p:nvSpPr>
                <p:cNvPr id="38922" name="Line 10"/>
                <p:cNvSpPr>
                  <a:spLocks noChangeShapeType="1"/>
                </p:cNvSpPr>
                <p:nvPr/>
              </p:nvSpPr>
              <p:spPr bwMode="auto">
                <a:xfrm>
                  <a:off x="0" y="548"/>
                  <a:ext cx="610" cy="0"/>
                </a:xfrm>
                <a:prstGeom prst="line">
                  <a:avLst/>
                </a:prstGeom>
                <a:noFill/>
                <a:ln w="9525">
                  <a:solidFill>
                    <a:schemeClr val="tx1"/>
                  </a:solidFill>
                  <a:round/>
                  <a:headEnd/>
                  <a:tailEnd/>
                </a:ln>
              </p:spPr>
              <p:txBody>
                <a:bodyPr/>
                <a:lstStyle/>
                <a:p>
                  <a:endParaRPr lang="zh-CN" altLang="en-US"/>
                </a:p>
              </p:txBody>
            </p:sp>
          </p:grpSp>
          <p:grpSp>
            <p:nvGrpSpPr>
              <p:cNvPr id="5" name="Group 11"/>
              <p:cNvGrpSpPr>
                <a:grpSpLocks/>
              </p:cNvGrpSpPr>
              <p:nvPr/>
            </p:nvGrpSpPr>
            <p:grpSpPr bwMode="auto">
              <a:xfrm>
                <a:off x="0" y="280"/>
                <a:ext cx="700" cy="288"/>
                <a:chOff x="0" y="0"/>
                <a:chExt cx="700" cy="288"/>
              </a:xfrm>
            </p:grpSpPr>
            <p:sp>
              <p:nvSpPr>
                <p:cNvPr id="38924" name="Line 12"/>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38925" name="Text Box 13"/>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2,000</a:t>
                  </a:r>
                </a:p>
              </p:txBody>
            </p:sp>
          </p:grpSp>
          <p:grpSp>
            <p:nvGrpSpPr>
              <p:cNvPr id="6" name="Group 14"/>
              <p:cNvGrpSpPr>
                <a:grpSpLocks/>
              </p:cNvGrpSpPr>
              <p:nvPr/>
            </p:nvGrpSpPr>
            <p:grpSpPr bwMode="auto">
              <a:xfrm>
                <a:off x="0" y="1149"/>
                <a:ext cx="700" cy="288"/>
                <a:chOff x="0" y="0"/>
                <a:chExt cx="700" cy="288"/>
              </a:xfrm>
            </p:grpSpPr>
            <p:sp>
              <p:nvSpPr>
                <p:cNvPr id="38927" name="Line 15"/>
                <p:cNvSpPr>
                  <a:spLocks noChangeShapeType="1"/>
                </p:cNvSpPr>
                <p:nvPr/>
              </p:nvSpPr>
              <p:spPr bwMode="auto">
                <a:xfrm flipH="1">
                  <a:off x="594" y="160"/>
                  <a:ext cx="106" cy="0"/>
                </a:xfrm>
                <a:prstGeom prst="line">
                  <a:avLst/>
                </a:prstGeom>
                <a:noFill/>
                <a:ln w="3175">
                  <a:solidFill>
                    <a:schemeClr val="tx1"/>
                  </a:solidFill>
                  <a:round/>
                  <a:headEnd/>
                  <a:tailEnd/>
                </a:ln>
              </p:spPr>
              <p:txBody>
                <a:bodyPr/>
                <a:lstStyle/>
                <a:p>
                  <a:endParaRPr lang="zh-CN" altLang="en-US"/>
                </a:p>
              </p:txBody>
            </p:sp>
            <p:sp>
              <p:nvSpPr>
                <p:cNvPr id="38928" name="Text Box 16"/>
                <p:cNvSpPr txBox="1">
                  <a:spLocks noChangeArrowheads="1"/>
                </p:cNvSpPr>
                <p:nvPr/>
              </p:nvSpPr>
              <p:spPr bwMode="auto">
                <a:xfrm>
                  <a:off x="0" y="0"/>
                  <a:ext cx="607" cy="288"/>
                </a:xfrm>
                <a:prstGeom prst="rect">
                  <a:avLst/>
                </a:prstGeom>
                <a:noFill/>
                <a:ln w="9525">
                  <a:noFill/>
                  <a:miter lim="800000"/>
                  <a:headEnd/>
                  <a:tailEnd/>
                </a:ln>
              </p:spPr>
              <p:txBody>
                <a:bodyPr>
                  <a:spAutoFit/>
                </a:bodyPr>
                <a:lstStyle/>
                <a:p>
                  <a:pPr>
                    <a:spcBef>
                      <a:spcPct val="50000"/>
                    </a:spcBef>
                  </a:pPr>
                  <a:r>
                    <a:rPr lang="en-US" altLang="zh-CN" sz="2400">
                      <a:ea typeface="宋体" pitchFamily="2" charset="-122"/>
                    </a:rPr>
                    <a:t>1,000</a:t>
                  </a:r>
                </a:p>
              </p:txBody>
            </p:sp>
          </p:grpSp>
          <p:grpSp>
            <p:nvGrpSpPr>
              <p:cNvPr id="7" name="Group 17"/>
              <p:cNvGrpSpPr>
                <a:grpSpLocks/>
              </p:cNvGrpSpPr>
              <p:nvPr/>
            </p:nvGrpSpPr>
            <p:grpSpPr bwMode="auto">
              <a:xfrm>
                <a:off x="1968" y="2170"/>
                <a:ext cx="743" cy="402"/>
                <a:chOff x="0" y="0"/>
                <a:chExt cx="743" cy="402"/>
              </a:xfrm>
            </p:grpSpPr>
            <p:sp>
              <p:nvSpPr>
                <p:cNvPr id="38930" name="Line 18"/>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sp>
              <p:nvSpPr>
                <p:cNvPr id="38931" name="Text Box 19"/>
                <p:cNvSpPr txBox="1">
                  <a:spLocks noChangeArrowheads="1"/>
                </p:cNvSpPr>
                <p:nvPr/>
              </p:nvSpPr>
              <p:spPr bwMode="auto">
                <a:xfrm>
                  <a:off x="0" y="114"/>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200</a:t>
                  </a:r>
                </a:p>
              </p:txBody>
            </p:sp>
          </p:grpSp>
          <p:sp>
            <p:nvSpPr>
              <p:cNvPr id="38932" name="Text Box 20"/>
              <p:cNvSpPr txBox="1">
                <a:spLocks noChangeArrowheads="1"/>
              </p:cNvSpPr>
              <p:nvPr/>
            </p:nvSpPr>
            <p:spPr bwMode="auto">
              <a:xfrm>
                <a:off x="304" y="2110"/>
                <a:ext cx="427" cy="287"/>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0</a:t>
                </a:r>
              </a:p>
            </p:txBody>
          </p:sp>
          <p:grpSp>
            <p:nvGrpSpPr>
              <p:cNvPr id="8" name="Group 21"/>
              <p:cNvGrpSpPr>
                <a:grpSpLocks/>
              </p:cNvGrpSpPr>
              <p:nvPr/>
            </p:nvGrpSpPr>
            <p:grpSpPr bwMode="auto">
              <a:xfrm>
                <a:off x="1143" y="2167"/>
                <a:ext cx="743" cy="405"/>
                <a:chOff x="0" y="0"/>
                <a:chExt cx="743" cy="405"/>
              </a:xfrm>
            </p:grpSpPr>
            <p:sp>
              <p:nvSpPr>
                <p:cNvPr id="38934" name="Text Box 22"/>
                <p:cNvSpPr txBox="1">
                  <a:spLocks noChangeArrowheads="1"/>
                </p:cNvSpPr>
                <p:nvPr/>
              </p:nvSpPr>
              <p:spPr bwMode="auto">
                <a:xfrm>
                  <a:off x="0" y="117"/>
                  <a:ext cx="743"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100</a:t>
                  </a:r>
                </a:p>
              </p:txBody>
            </p:sp>
            <p:sp>
              <p:nvSpPr>
                <p:cNvPr id="38935" name="Line 23"/>
                <p:cNvSpPr>
                  <a:spLocks noChangeShapeType="1"/>
                </p:cNvSpPr>
                <p:nvPr/>
              </p:nvSpPr>
              <p:spPr bwMode="auto">
                <a:xfrm flipV="1">
                  <a:off x="365" y="0"/>
                  <a:ext cx="0" cy="102"/>
                </a:xfrm>
                <a:prstGeom prst="line">
                  <a:avLst/>
                </a:prstGeom>
                <a:noFill/>
                <a:ln w="3175">
                  <a:solidFill>
                    <a:schemeClr val="tx1"/>
                  </a:solidFill>
                  <a:round/>
                  <a:headEnd/>
                  <a:tailEnd/>
                </a:ln>
              </p:spPr>
              <p:txBody>
                <a:bodyPr/>
                <a:lstStyle/>
                <a:p>
                  <a:endParaRPr lang="zh-CN" altLang="en-US"/>
                </a:p>
              </p:txBody>
            </p:sp>
          </p:grpSp>
          <p:grpSp>
            <p:nvGrpSpPr>
              <p:cNvPr id="9" name="Group 24"/>
              <p:cNvGrpSpPr>
                <a:grpSpLocks/>
              </p:cNvGrpSpPr>
              <p:nvPr/>
            </p:nvGrpSpPr>
            <p:grpSpPr bwMode="auto">
              <a:xfrm>
                <a:off x="2777" y="2167"/>
                <a:ext cx="744" cy="407"/>
                <a:chOff x="0" y="0"/>
                <a:chExt cx="744" cy="407"/>
              </a:xfrm>
            </p:grpSpPr>
            <p:sp>
              <p:nvSpPr>
                <p:cNvPr id="38937" name="Text Box 25"/>
                <p:cNvSpPr txBox="1">
                  <a:spLocks noChangeArrowheads="1"/>
                </p:cNvSpPr>
                <p:nvPr/>
              </p:nvSpPr>
              <p:spPr bwMode="auto">
                <a:xfrm>
                  <a:off x="0" y="119"/>
                  <a:ext cx="744" cy="288"/>
                </a:xfrm>
                <a:prstGeom prst="rect">
                  <a:avLst/>
                </a:prstGeom>
                <a:noFill/>
                <a:ln w="9525">
                  <a:noFill/>
                  <a:miter lim="800000"/>
                  <a:headEnd/>
                  <a:tailEnd/>
                </a:ln>
              </p:spPr>
              <p:txBody>
                <a:bodyPr>
                  <a:spAutoFit/>
                </a:bodyPr>
                <a:lstStyle/>
                <a:p>
                  <a:pPr algn="ctr">
                    <a:spcBef>
                      <a:spcPct val="50000"/>
                    </a:spcBef>
                  </a:pPr>
                  <a:r>
                    <a:rPr lang="en-US" altLang="zh-CN" sz="2400">
                      <a:ea typeface="宋体" pitchFamily="2" charset="-122"/>
                    </a:rPr>
                    <a:t>300</a:t>
                  </a:r>
                </a:p>
              </p:txBody>
            </p:sp>
            <p:sp>
              <p:nvSpPr>
                <p:cNvPr id="38938" name="Line 26"/>
                <p:cNvSpPr>
                  <a:spLocks noChangeShapeType="1"/>
                </p:cNvSpPr>
                <p:nvPr/>
              </p:nvSpPr>
              <p:spPr bwMode="auto">
                <a:xfrm flipV="1">
                  <a:off x="366" y="0"/>
                  <a:ext cx="0" cy="102"/>
                </a:xfrm>
                <a:prstGeom prst="line">
                  <a:avLst/>
                </a:prstGeom>
                <a:noFill/>
                <a:ln w="3175">
                  <a:solidFill>
                    <a:schemeClr val="tx1"/>
                  </a:solidFill>
                  <a:round/>
                  <a:headEnd/>
                  <a:tailEnd/>
                </a:ln>
              </p:spPr>
              <p:txBody>
                <a:bodyPr/>
                <a:lstStyle/>
                <a:p>
                  <a:endParaRPr lang="zh-CN" altLang="en-US"/>
                </a:p>
              </p:txBody>
            </p:sp>
          </p:grpSp>
        </p:grpSp>
      </p:grpSp>
      <p:grpSp>
        <p:nvGrpSpPr>
          <p:cNvPr id="10" name="Group 27"/>
          <p:cNvGrpSpPr>
            <a:grpSpLocks/>
          </p:cNvGrpSpPr>
          <p:nvPr/>
        </p:nvGrpSpPr>
        <p:grpSpPr bwMode="auto">
          <a:xfrm>
            <a:off x="1319213" y="3830638"/>
            <a:ext cx="3327400" cy="1884362"/>
            <a:chOff x="0" y="0"/>
            <a:chExt cx="2096" cy="1187"/>
          </a:xfrm>
        </p:grpSpPr>
        <p:sp>
          <p:nvSpPr>
            <p:cNvPr id="38940" name="Line 28"/>
            <p:cNvSpPr>
              <a:spLocks noChangeShapeType="1"/>
            </p:cNvSpPr>
            <p:nvPr/>
          </p:nvSpPr>
          <p:spPr bwMode="auto">
            <a:xfrm>
              <a:off x="45" y="40"/>
              <a:ext cx="2030" cy="1105"/>
            </a:xfrm>
            <a:prstGeom prst="line">
              <a:avLst/>
            </a:prstGeom>
            <a:noFill/>
            <a:ln w="50800">
              <a:solidFill>
                <a:srgbClr val="333399"/>
              </a:solidFill>
              <a:round/>
              <a:headEnd/>
              <a:tailEnd/>
            </a:ln>
          </p:spPr>
          <p:txBody>
            <a:bodyPr/>
            <a:lstStyle/>
            <a:p>
              <a:endParaRPr lang="zh-CN" altLang="en-US"/>
            </a:p>
          </p:txBody>
        </p:sp>
        <p:sp>
          <p:nvSpPr>
            <p:cNvPr id="38941" name="Oval 29"/>
            <p:cNvSpPr>
              <a:spLocks noChangeArrowheads="1"/>
            </p:cNvSpPr>
            <p:nvPr/>
          </p:nvSpPr>
          <p:spPr bwMode="auto">
            <a:xfrm>
              <a:off x="0" y="0"/>
              <a:ext cx="89" cy="87"/>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sp>
          <p:nvSpPr>
            <p:cNvPr id="38942" name="Oval 30"/>
            <p:cNvSpPr>
              <a:spLocks noChangeArrowheads="1"/>
            </p:cNvSpPr>
            <p:nvPr/>
          </p:nvSpPr>
          <p:spPr bwMode="auto">
            <a:xfrm>
              <a:off x="2007" y="1100"/>
              <a:ext cx="89" cy="87"/>
            </a:xfrm>
            <a:prstGeom prst="ellipse">
              <a:avLst/>
            </a:prstGeom>
            <a:solidFill>
              <a:srgbClr val="333399"/>
            </a:solidFill>
            <a:ln w="9525">
              <a:noFill/>
              <a:round/>
              <a:headEnd/>
              <a:tailEnd/>
            </a:ln>
          </p:spPr>
          <p:txBody>
            <a:bodyPr wrap="none" anchor="ctr"/>
            <a:lstStyle/>
            <a:p>
              <a:endParaRPr lang="zh-CN">
                <a:ea typeface="宋体" pitchFamily="2" charset="-122"/>
              </a:endParaRPr>
            </a:p>
          </p:txBody>
        </p:sp>
      </p:grpSp>
      <p:grpSp>
        <p:nvGrpSpPr>
          <p:cNvPr id="11" name="Group 31"/>
          <p:cNvGrpSpPr>
            <a:grpSpLocks/>
          </p:cNvGrpSpPr>
          <p:nvPr/>
        </p:nvGrpSpPr>
        <p:grpSpPr bwMode="auto">
          <a:xfrm>
            <a:off x="1392238" y="4540250"/>
            <a:ext cx="1889125" cy="1109663"/>
            <a:chOff x="0" y="0"/>
            <a:chExt cx="1190" cy="699"/>
          </a:xfrm>
        </p:grpSpPr>
        <p:grpSp>
          <p:nvGrpSpPr>
            <p:cNvPr id="12" name="Group 32"/>
            <p:cNvGrpSpPr>
              <a:grpSpLocks/>
            </p:cNvGrpSpPr>
            <p:nvPr/>
          </p:nvGrpSpPr>
          <p:grpSpPr bwMode="auto">
            <a:xfrm>
              <a:off x="0" y="43"/>
              <a:ext cx="1147" cy="656"/>
              <a:chOff x="0" y="0"/>
              <a:chExt cx="795" cy="646"/>
            </a:xfrm>
          </p:grpSpPr>
          <p:sp>
            <p:nvSpPr>
              <p:cNvPr id="38945" name="Line 33"/>
              <p:cNvSpPr>
                <a:spLocks noChangeShapeType="1"/>
              </p:cNvSpPr>
              <p:nvPr/>
            </p:nvSpPr>
            <p:spPr bwMode="auto">
              <a:xfrm>
                <a:off x="0" y="0"/>
                <a:ext cx="795" cy="0"/>
              </a:xfrm>
              <a:prstGeom prst="line">
                <a:avLst/>
              </a:prstGeom>
              <a:noFill/>
              <a:ln w="9525">
                <a:solidFill>
                  <a:srgbClr val="969696"/>
                </a:solidFill>
                <a:prstDash val="lgDash"/>
                <a:round/>
                <a:headEnd/>
                <a:tailEnd/>
              </a:ln>
            </p:spPr>
            <p:txBody>
              <a:bodyPr/>
              <a:lstStyle/>
              <a:p>
                <a:endParaRPr lang="zh-CN" altLang="en-US"/>
              </a:p>
            </p:txBody>
          </p:sp>
          <p:sp>
            <p:nvSpPr>
              <p:cNvPr id="38946" name="Line 34"/>
              <p:cNvSpPr>
                <a:spLocks noChangeShapeType="1"/>
              </p:cNvSpPr>
              <p:nvPr/>
            </p:nvSpPr>
            <p:spPr bwMode="auto">
              <a:xfrm>
                <a:off x="795" y="1"/>
                <a:ext cx="0" cy="645"/>
              </a:xfrm>
              <a:prstGeom prst="line">
                <a:avLst/>
              </a:prstGeom>
              <a:noFill/>
              <a:ln w="9525">
                <a:solidFill>
                  <a:srgbClr val="969696"/>
                </a:solidFill>
                <a:prstDash val="lgDash"/>
                <a:round/>
                <a:headEnd/>
                <a:tailEnd/>
              </a:ln>
            </p:spPr>
            <p:txBody>
              <a:bodyPr/>
              <a:lstStyle/>
              <a:p>
                <a:endParaRPr lang="zh-CN" altLang="en-US"/>
              </a:p>
            </p:txBody>
          </p:sp>
        </p:grpSp>
        <p:sp>
          <p:nvSpPr>
            <p:cNvPr id="38947" name="Oval 35"/>
            <p:cNvSpPr>
              <a:spLocks noChangeArrowheads="1"/>
            </p:cNvSpPr>
            <p:nvPr/>
          </p:nvSpPr>
          <p:spPr bwMode="auto">
            <a:xfrm>
              <a:off x="1101" y="0"/>
              <a:ext cx="89" cy="87"/>
            </a:xfrm>
            <a:prstGeom prst="ellipse">
              <a:avLst/>
            </a:prstGeom>
            <a:solidFill>
              <a:srgbClr val="3366FF"/>
            </a:solidFill>
            <a:ln w="9525">
              <a:noFill/>
              <a:round/>
              <a:headEnd/>
              <a:tailEnd/>
            </a:ln>
          </p:spPr>
          <p:txBody>
            <a:bodyPr wrap="none" anchor="ctr"/>
            <a:lstStyle/>
            <a:p>
              <a:endParaRPr lang="zh-CN">
                <a:ea typeface="宋体" pitchFamily="2" charset="-122"/>
              </a:endParaRPr>
            </a:p>
          </p:txBody>
        </p:sp>
      </p:grpSp>
      <p:grpSp>
        <p:nvGrpSpPr>
          <p:cNvPr id="13" name="Group 36"/>
          <p:cNvGrpSpPr>
            <a:grpSpLocks/>
          </p:cNvGrpSpPr>
          <p:nvPr/>
        </p:nvGrpSpPr>
        <p:grpSpPr bwMode="auto">
          <a:xfrm>
            <a:off x="3811588" y="3048000"/>
            <a:ext cx="4672012" cy="820738"/>
            <a:chOff x="0" y="0"/>
            <a:chExt cx="2943" cy="517"/>
          </a:xfrm>
        </p:grpSpPr>
        <p:sp>
          <p:nvSpPr>
            <p:cNvPr id="38949" name="Rectangle 40"/>
            <p:cNvSpPr>
              <a:spLocks noChangeArrowheads="1"/>
            </p:cNvSpPr>
            <p:nvPr/>
          </p:nvSpPr>
          <p:spPr bwMode="auto">
            <a:xfrm>
              <a:off x="2142" y="0"/>
              <a:ext cx="801"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700</a:t>
              </a:r>
            </a:p>
          </p:txBody>
        </p:sp>
        <p:sp>
          <p:nvSpPr>
            <p:cNvPr id="38950" name="Rectangle 41"/>
            <p:cNvSpPr>
              <a:spLocks noChangeArrowheads="1"/>
            </p:cNvSpPr>
            <p:nvPr/>
          </p:nvSpPr>
          <p:spPr bwMode="auto">
            <a:xfrm>
              <a:off x="1083" y="0"/>
              <a:ext cx="1059"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130</a:t>
              </a:r>
            </a:p>
          </p:txBody>
        </p:sp>
        <p:sp>
          <p:nvSpPr>
            <p:cNvPr id="38951" name="Rectangle 42"/>
            <p:cNvSpPr>
              <a:spLocks noChangeArrowheads="1"/>
            </p:cNvSpPr>
            <p:nvPr/>
          </p:nvSpPr>
          <p:spPr bwMode="auto">
            <a:xfrm>
              <a:off x="0" y="0"/>
              <a:ext cx="1083" cy="51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zh-CN" sz="2400">
                  <a:ea typeface="宋体" pitchFamily="2" charset="-122"/>
                </a:rPr>
                <a:t>= 消费总量</a:t>
              </a:r>
            </a:p>
          </p:txBody>
        </p:sp>
      </p:grpSp>
      <p:grpSp>
        <p:nvGrpSpPr>
          <p:cNvPr id="14" name="Group 40"/>
          <p:cNvGrpSpPr>
            <a:grpSpLocks/>
          </p:cNvGrpSpPr>
          <p:nvPr/>
        </p:nvGrpSpPr>
        <p:grpSpPr bwMode="auto">
          <a:xfrm>
            <a:off x="3811588" y="2136775"/>
            <a:ext cx="4672012" cy="455613"/>
            <a:chOff x="0" y="0"/>
            <a:chExt cx="2943" cy="287"/>
          </a:xfrm>
        </p:grpSpPr>
        <p:sp>
          <p:nvSpPr>
            <p:cNvPr id="38953" name="Rectangle 37"/>
            <p:cNvSpPr>
              <a:spLocks noChangeArrowheads="1"/>
            </p:cNvSpPr>
            <p:nvPr/>
          </p:nvSpPr>
          <p:spPr bwMode="auto">
            <a:xfrm>
              <a:off x="2142" y="0"/>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700</a:t>
              </a:r>
            </a:p>
          </p:txBody>
        </p:sp>
        <p:sp>
          <p:nvSpPr>
            <p:cNvPr id="38954" name="Rectangle 38"/>
            <p:cNvSpPr>
              <a:spLocks noChangeArrowheads="1"/>
            </p:cNvSpPr>
            <p:nvPr/>
          </p:nvSpPr>
          <p:spPr bwMode="auto">
            <a:xfrm>
              <a:off x="1083" y="0"/>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0</a:t>
              </a:r>
            </a:p>
          </p:txBody>
        </p:sp>
        <p:sp>
          <p:nvSpPr>
            <p:cNvPr id="38955" name="Rectangle 39"/>
            <p:cNvSpPr>
              <a:spLocks noChangeArrowheads="1"/>
            </p:cNvSpPr>
            <p:nvPr/>
          </p:nvSpPr>
          <p:spPr bwMode="auto">
            <a:xfrm>
              <a:off x="0" y="0"/>
              <a:ext cx="1083" cy="28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 进口</a:t>
              </a:r>
            </a:p>
          </p:txBody>
        </p:sp>
      </p:grpSp>
      <p:grpSp>
        <p:nvGrpSpPr>
          <p:cNvPr id="15" name="Group 44"/>
          <p:cNvGrpSpPr>
            <a:grpSpLocks/>
          </p:cNvGrpSpPr>
          <p:nvPr/>
        </p:nvGrpSpPr>
        <p:grpSpPr bwMode="auto">
          <a:xfrm>
            <a:off x="3797300" y="2592388"/>
            <a:ext cx="4672013" cy="455612"/>
            <a:chOff x="0" y="0"/>
            <a:chExt cx="2943" cy="287"/>
          </a:xfrm>
        </p:grpSpPr>
        <p:sp>
          <p:nvSpPr>
            <p:cNvPr id="38957" name="Rectangle 43"/>
            <p:cNvSpPr>
              <a:spLocks noChangeArrowheads="1"/>
            </p:cNvSpPr>
            <p:nvPr/>
          </p:nvSpPr>
          <p:spPr bwMode="auto">
            <a:xfrm>
              <a:off x="2142" y="0"/>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0</a:t>
              </a:r>
            </a:p>
          </p:txBody>
        </p:sp>
        <p:sp>
          <p:nvSpPr>
            <p:cNvPr id="38958" name="Rectangle 44"/>
            <p:cNvSpPr>
              <a:spLocks noChangeArrowheads="1"/>
            </p:cNvSpPr>
            <p:nvPr/>
          </p:nvSpPr>
          <p:spPr bwMode="auto">
            <a:xfrm>
              <a:off x="1083" y="0"/>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110</a:t>
              </a:r>
            </a:p>
          </p:txBody>
        </p:sp>
        <p:sp>
          <p:nvSpPr>
            <p:cNvPr id="38959" name="Rectangle 45"/>
            <p:cNvSpPr>
              <a:spLocks noChangeArrowheads="1"/>
            </p:cNvSpPr>
            <p:nvPr/>
          </p:nvSpPr>
          <p:spPr bwMode="auto">
            <a:xfrm>
              <a:off x="0" y="0"/>
              <a:ext cx="1083" cy="28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 出口</a:t>
              </a:r>
            </a:p>
          </p:txBody>
        </p:sp>
      </p:grpSp>
      <p:grpSp>
        <p:nvGrpSpPr>
          <p:cNvPr id="16" name="Group 48"/>
          <p:cNvGrpSpPr>
            <a:grpSpLocks/>
          </p:cNvGrpSpPr>
          <p:nvPr/>
        </p:nvGrpSpPr>
        <p:grpSpPr bwMode="auto">
          <a:xfrm>
            <a:off x="3811588" y="1681163"/>
            <a:ext cx="4672012" cy="455612"/>
            <a:chOff x="0" y="0"/>
            <a:chExt cx="2943" cy="287"/>
          </a:xfrm>
        </p:grpSpPr>
        <p:sp>
          <p:nvSpPr>
            <p:cNvPr id="38961" name="Rectangle 46"/>
            <p:cNvSpPr>
              <a:spLocks noChangeArrowheads="1"/>
            </p:cNvSpPr>
            <p:nvPr/>
          </p:nvSpPr>
          <p:spPr bwMode="auto">
            <a:xfrm>
              <a:off x="2142" y="0"/>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0</a:t>
              </a:r>
            </a:p>
          </p:txBody>
        </p:sp>
        <p:sp>
          <p:nvSpPr>
            <p:cNvPr id="38962" name="Rectangle 47"/>
            <p:cNvSpPr>
              <a:spLocks noChangeArrowheads="1"/>
            </p:cNvSpPr>
            <p:nvPr/>
          </p:nvSpPr>
          <p:spPr bwMode="auto">
            <a:xfrm>
              <a:off x="1083" y="0"/>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altLang="zh-CN" sz="2400">
                  <a:ea typeface="宋体" pitchFamily="2" charset="-122"/>
                </a:rPr>
                <a:t>240</a:t>
              </a:r>
            </a:p>
          </p:txBody>
        </p:sp>
        <p:sp>
          <p:nvSpPr>
            <p:cNvPr id="38963" name="Rectangle 48"/>
            <p:cNvSpPr>
              <a:spLocks noChangeArrowheads="1"/>
            </p:cNvSpPr>
            <p:nvPr/>
          </p:nvSpPr>
          <p:spPr bwMode="auto">
            <a:xfrm>
              <a:off x="0" y="0"/>
              <a:ext cx="1083" cy="287"/>
            </a:xfrm>
            <a:prstGeom prst="rect">
              <a:avLst/>
            </a:prstGeom>
            <a:solidFill>
              <a:schemeClr val="bg1"/>
            </a:solidFill>
            <a:ln w="9525">
              <a:noFill/>
              <a:miter lim="800000"/>
              <a:headEnd/>
              <a:tailEnd/>
            </a:ln>
          </p:spPr>
          <p:txBody>
            <a:bodyPr anchor="ctr"/>
            <a:lstStyle/>
            <a:p>
              <a:pPr algn="ctr">
                <a:spcBef>
                  <a:spcPct val="45000"/>
                </a:spcBef>
                <a:buClr>
                  <a:srgbClr val="00B85C"/>
                </a:buClr>
                <a:buSzPct val="120000"/>
                <a:buFont typeface="Wingdings" pitchFamily="2" charset="2"/>
                <a:buNone/>
              </a:pPr>
              <a:r>
                <a:rPr lang="zh-CN" sz="2400">
                  <a:ea typeface="宋体" pitchFamily="2" charset="-122"/>
                </a:rPr>
                <a:t>生产</a:t>
              </a:r>
            </a:p>
          </p:txBody>
        </p:sp>
      </p:grpSp>
      <p:sp>
        <p:nvSpPr>
          <p:cNvPr id="38964" name="Rectangle 51"/>
          <p:cNvSpPr>
            <a:spLocks noChangeArrowheads="1"/>
          </p:cNvSpPr>
          <p:nvPr/>
        </p:nvSpPr>
        <p:spPr bwMode="auto">
          <a:xfrm>
            <a:off x="3811588" y="1225550"/>
            <a:ext cx="1719262" cy="455613"/>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zh-CN" sz="2400">
              <a:ea typeface="宋体" pitchFamily="2" charset="-122"/>
            </a:endParaRPr>
          </a:p>
        </p:txBody>
      </p:sp>
      <p:sp>
        <p:nvSpPr>
          <p:cNvPr id="38965" name="Line 52"/>
          <p:cNvSpPr>
            <a:spLocks noChangeShapeType="1"/>
          </p:cNvSpPr>
          <p:nvPr/>
        </p:nvSpPr>
        <p:spPr bwMode="auto">
          <a:xfrm>
            <a:off x="3811588" y="1225550"/>
            <a:ext cx="1719262" cy="0"/>
          </a:xfrm>
          <a:prstGeom prst="line">
            <a:avLst/>
          </a:prstGeom>
          <a:noFill/>
          <a:ln w="9525">
            <a:noFill/>
            <a:round/>
            <a:headEnd/>
            <a:tailEnd/>
          </a:ln>
        </p:spPr>
        <p:txBody>
          <a:bodyPr/>
          <a:lstStyle/>
          <a:p>
            <a:endParaRPr lang="zh-CN" altLang="en-US"/>
          </a:p>
        </p:txBody>
      </p:sp>
      <p:sp>
        <p:nvSpPr>
          <p:cNvPr id="38966" name="Line 54"/>
          <p:cNvSpPr>
            <a:spLocks noChangeShapeType="1"/>
          </p:cNvSpPr>
          <p:nvPr/>
        </p:nvSpPr>
        <p:spPr bwMode="auto">
          <a:xfrm>
            <a:off x="3811588" y="3048000"/>
            <a:ext cx="4672012" cy="0"/>
          </a:xfrm>
          <a:prstGeom prst="line">
            <a:avLst/>
          </a:prstGeom>
          <a:noFill/>
          <a:ln w="12700">
            <a:solidFill>
              <a:schemeClr val="tx1"/>
            </a:solidFill>
            <a:round/>
            <a:headEnd/>
            <a:tailEnd/>
          </a:ln>
        </p:spPr>
        <p:txBody>
          <a:bodyPr/>
          <a:lstStyle/>
          <a:p>
            <a:endParaRPr lang="zh-CN" altLang="en-US"/>
          </a:p>
        </p:txBody>
      </p:sp>
      <p:sp>
        <p:nvSpPr>
          <p:cNvPr id="38967" name="Line 55"/>
          <p:cNvSpPr>
            <a:spLocks noChangeShapeType="1"/>
          </p:cNvSpPr>
          <p:nvPr/>
        </p:nvSpPr>
        <p:spPr bwMode="auto">
          <a:xfrm>
            <a:off x="3811588" y="3868738"/>
            <a:ext cx="1719262" cy="0"/>
          </a:xfrm>
          <a:prstGeom prst="line">
            <a:avLst/>
          </a:prstGeom>
          <a:noFill/>
          <a:ln w="9525">
            <a:noFill/>
            <a:round/>
            <a:headEnd/>
            <a:tailEnd/>
          </a:ln>
        </p:spPr>
        <p:txBody>
          <a:bodyPr/>
          <a:lstStyle/>
          <a:p>
            <a:endParaRPr lang="zh-CN" altLang="en-US"/>
          </a:p>
        </p:txBody>
      </p:sp>
      <p:sp>
        <p:nvSpPr>
          <p:cNvPr id="38968" name="Line 56"/>
          <p:cNvSpPr>
            <a:spLocks noChangeShapeType="1"/>
          </p:cNvSpPr>
          <p:nvPr/>
        </p:nvSpPr>
        <p:spPr bwMode="auto">
          <a:xfrm>
            <a:off x="3811588" y="1225550"/>
            <a:ext cx="0" cy="455613"/>
          </a:xfrm>
          <a:prstGeom prst="line">
            <a:avLst/>
          </a:prstGeom>
          <a:noFill/>
          <a:ln w="9525">
            <a:noFill/>
            <a:round/>
            <a:headEnd/>
            <a:tailEnd/>
          </a:ln>
        </p:spPr>
        <p:txBody>
          <a:bodyPr/>
          <a:lstStyle/>
          <a:p>
            <a:endParaRPr lang="zh-CN" altLang="en-US"/>
          </a:p>
        </p:txBody>
      </p:sp>
      <p:grpSp>
        <p:nvGrpSpPr>
          <p:cNvPr id="17" name="Group 57"/>
          <p:cNvGrpSpPr>
            <a:grpSpLocks/>
          </p:cNvGrpSpPr>
          <p:nvPr/>
        </p:nvGrpSpPr>
        <p:grpSpPr bwMode="auto">
          <a:xfrm>
            <a:off x="3811588" y="1225550"/>
            <a:ext cx="4672012" cy="2643188"/>
            <a:chOff x="0" y="0"/>
            <a:chExt cx="2943" cy="1665"/>
          </a:xfrm>
        </p:grpSpPr>
        <p:sp>
          <p:nvSpPr>
            <p:cNvPr id="38970" name="Rectangle 49"/>
            <p:cNvSpPr>
              <a:spLocks noChangeArrowheads="1"/>
            </p:cNvSpPr>
            <p:nvPr/>
          </p:nvSpPr>
          <p:spPr bwMode="auto">
            <a:xfrm>
              <a:off x="2142" y="0"/>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zh-CN" sz="2400">
                  <a:ea typeface="宋体" pitchFamily="2" charset="-122"/>
                </a:rPr>
                <a:t>小麦</a:t>
              </a:r>
            </a:p>
          </p:txBody>
        </p:sp>
        <p:sp>
          <p:nvSpPr>
            <p:cNvPr id="38971" name="Rectangle 50"/>
            <p:cNvSpPr>
              <a:spLocks noChangeArrowheads="1"/>
            </p:cNvSpPr>
            <p:nvPr/>
          </p:nvSpPr>
          <p:spPr bwMode="auto">
            <a:xfrm>
              <a:off x="1083" y="0"/>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zh-CN" sz="2400">
                  <a:ea typeface="宋体" pitchFamily="2" charset="-122"/>
                </a:rPr>
                <a:t>电脑</a:t>
              </a:r>
            </a:p>
          </p:txBody>
        </p:sp>
        <p:sp>
          <p:nvSpPr>
            <p:cNvPr id="38972" name="Line 53"/>
            <p:cNvSpPr>
              <a:spLocks noChangeShapeType="1"/>
            </p:cNvSpPr>
            <p:nvPr/>
          </p:nvSpPr>
          <p:spPr bwMode="auto">
            <a:xfrm>
              <a:off x="0" y="287"/>
              <a:ext cx="2943" cy="0"/>
            </a:xfrm>
            <a:prstGeom prst="line">
              <a:avLst/>
            </a:prstGeom>
            <a:noFill/>
            <a:ln w="12700">
              <a:solidFill>
                <a:schemeClr val="tx1"/>
              </a:solidFill>
              <a:round/>
              <a:headEnd/>
              <a:tailEnd/>
            </a:ln>
          </p:spPr>
          <p:txBody>
            <a:bodyPr/>
            <a:lstStyle/>
            <a:p>
              <a:endParaRPr lang="zh-CN" altLang="en-US"/>
            </a:p>
          </p:txBody>
        </p:sp>
        <p:sp>
          <p:nvSpPr>
            <p:cNvPr id="38973" name="Line 57"/>
            <p:cNvSpPr>
              <a:spLocks noChangeShapeType="1"/>
            </p:cNvSpPr>
            <p:nvPr/>
          </p:nvSpPr>
          <p:spPr bwMode="auto">
            <a:xfrm>
              <a:off x="1083" y="0"/>
              <a:ext cx="0" cy="1665"/>
            </a:xfrm>
            <a:prstGeom prst="line">
              <a:avLst/>
            </a:prstGeom>
            <a:noFill/>
            <a:ln w="12700">
              <a:solidFill>
                <a:schemeClr val="tx1"/>
              </a:solidFill>
              <a:round/>
              <a:headEnd/>
              <a:tailEnd/>
            </a:ln>
          </p:spPr>
          <p:txBody>
            <a:bodyPr/>
            <a:lstStyle/>
            <a:p>
              <a:endParaRPr lang="zh-CN" altLang="en-US"/>
            </a:p>
          </p:txBody>
        </p:sp>
        <p:sp>
          <p:nvSpPr>
            <p:cNvPr id="38974" name="Line 58"/>
            <p:cNvSpPr>
              <a:spLocks noChangeShapeType="1"/>
            </p:cNvSpPr>
            <p:nvPr/>
          </p:nvSpPr>
          <p:spPr bwMode="auto">
            <a:xfrm>
              <a:off x="2142" y="0"/>
              <a:ext cx="0" cy="1665"/>
            </a:xfrm>
            <a:prstGeom prst="line">
              <a:avLst/>
            </a:prstGeom>
            <a:noFill/>
            <a:ln w="12700">
              <a:solidFill>
                <a:schemeClr val="tx1"/>
              </a:solidFill>
              <a:round/>
              <a:headEnd/>
              <a:tailEnd/>
            </a:ln>
          </p:spPr>
          <p:txBody>
            <a:bodyPr/>
            <a:lstStyle/>
            <a:p>
              <a:endParaRPr lang="zh-CN" altLang="en-US"/>
            </a:p>
          </p:txBody>
        </p:sp>
      </p:grpSp>
      <p:sp>
        <p:nvSpPr>
          <p:cNvPr id="38975" name="Line 59"/>
          <p:cNvSpPr>
            <a:spLocks noChangeShapeType="1"/>
          </p:cNvSpPr>
          <p:nvPr/>
        </p:nvSpPr>
        <p:spPr bwMode="auto">
          <a:xfrm>
            <a:off x="8483600" y="1225550"/>
            <a:ext cx="0" cy="455613"/>
          </a:xfrm>
          <a:prstGeom prst="line">
            <a:avLst/>
          </a:prstGeom>
          <a:noFill/>
          <a:ln w="9525">
            <a:noFill/>
            <a:round/>
            <a:headEnd/>
            <a:tailEnd/>
          </a:ln>
        </p:spPr>
        <p:txBody>
          <a:bodyPr/>
          <a:lstStyle/>
          <a:p>
            <a:endParaRPr lang="zh-CN" altLang="en-US"/>
          </a:p>
        </p:txBody>
      </p:sp>
      <p:sp>
        <p:nvSpPr>
          <p:cNvPr id="38976" name="Line 60"/>
          <p:cNvSpPr>
            <a:spLocks noChangeShapeType="1"/>
          </p:cNvSpPr>
          <p:nvPr/>
        </p:nvSpPr>
        <p:spPr bwMode="auto">
          <a:xfrm>
            <a:off x="5530850" y="1225550"/>
            <a:ext cx="1681163" cy="0"/>
          </a:xfrm>
          <a:prstGeom prst="line">
            <a:avLst/>
          </a:prstGeom>
          <a:noFill/>
          <a:ln w="9525">
            <a:noFill/>
            <a:round/>
            <a:headEnd/>
            <a:tailEnd/>
          </a:ln>
        </p:spPr>
        <p:txBody>
          <a:bodyPr/>
          <a:lstStyle/>
          <a:p>
            <a:endParaRPr lang="zh-CN" altLang="en-US"/>
          </a:p>
        </p:txBody>
      </p:sp>
      <p:sp>
        <p:nvSpPr>
          <p:cNvPr id="38977" name="Line 61"/>
          <p:cNvSpPr>
            <a:spLocks noChangeShapeType="1"/>
          </p:cNvSpPr>
          <p:nvPr/>
        </p:nvSpPr>
        <p:spPr bwMode="auto">
          <a:xfrm>
            <a:off x="3811588" y="1681163"/>
            <a:ext cx="0" cy="455612"/>
          </a:xfrm>
          <a:prstGeom prst="line">
            <a:avLst/>
          </a:prstGeom>
          <a:noFill/>
          <a:ln w="9525">
            <a:noFill/>
            <a:round/>
            <a:headEnd/>
            <a:tailEnd/>
          </a:ln>
        </p:spPr>
        <p:txBody>
          <a:bodyPr/>
          <a:lstStyle/>
          <a:p>
            <a:endParaRPr lang="zh-CN" altLang="en-US"/>
          </a:p>
        </p:txBody>
      </p:sp>
      <p:sp>
        <p:nvSpPr>
          <p:cNvPr id="38978" name="Line 62"/>
          <p:cNvSpPr>
            <a:spLocks noChangeShapeType="1"/>
          </p:cNvSpPr>
          <p:nvPr/>
        </p:nvSpPr>
        <p:spPr bwMode="auto">
          <a:xfrm>
            <a:off x="7212013" y="1225550"/>
            <a:ext cx="1271587" cy="0"/>
          </a:xfrm>
          <a:prstGeom prst="line">
            <a:avLst/>
          </a:prstGeom>
          <a:noFill/>
          <a:ln w="9525">
            <a:noFill/>
            <a:round/>
            <a:headEnd/>
            <a:tailEnd/>
          </a:ln>
        </p:spPr>
        <p:txBody>
          <a:bodyPr/>
          <a:lstStyle/>
          <a:p>
            <a:endParaRPr lang="zh-CN" altLang="en-US"/>
          </a:p>
        </p:txBody>
      </p:sp>
      <p:sp>
        <p:nvSpPr>
          <p:cNvPr id="38979" name="Line 63"/>
          <p:cNvSpPr>
            <a:spLocks noChangeShapeType="1"/>
          </p:cNvSpPr>
          <p:nvPr/>
        </p:nvSpPr>
        <p:spPr bwMode="auto">
          <a:xfrm>
            <a:off x="8483600" y="1681163"/>
            <a:ext cx="0" cy="455612"/>
          </a:xfrm>
          <a:prstGeom prst="line">
            <a:avLst/>
          </a:prstGeom>
          <a:noFill/>
          <a:ln w="9525">
            <a:noFill/>
            <a:round/>
            <a:headEnd/>
            <a:tailEnd/>
          </a:ln>
        </p:spPr>
        <p:txBody>
          <a:bodyPr/>
          <a:lstStyle/>
          <a:p>
            <a:endParaRPr lang="zh-CN" altLang="en-US"/>
          </a:p>
        </p:txBody>
      </p:sp>
      <p:sp>
        <p:nvSpPr>
          <p:cNvPr id="38980" name="Line 64"/>
          <p:cNvSpPr>
            <a:spLocks noChangeShapeType="1"/>
          </p:cNvSpPr>
          <p:nvPr/>
        </p:nvSpPr>
        <p:spPr bwMode="auto">
          <a:xfrm>
            <a:off x="3811588" y="2136775"/>
            <a:ext cx="0" cy="455613"/>
          </a:xfrm>
          <a:prstGeom prst="line">
            <a:avLst/>
          </a:prstGeom>
          <a:noFill/>
          <a:ln w="9525">
            <a:noFill/>
            <a:round/>
            <a:headEnd/>
            <a:tailEnd/>
          </a:ln>
        </p:spPr>
        <p:txBody>
          <a:bodyPr/>
          <a:lstStyle/>
          <a:p>
            <a:endParaRPr lang="zh-CN" altLang="en-US"/>
          </a:p>
        </p:txBody>
      </p:sp>
      <p:sp>
        <p:nvSpPr>
          <p:cNvPr id="38981" name="Line 65"/>
          <p:cNvSpPr>
            <a:spLocks noChangeShapeType="1"/>
          </p:cNvSpPr>
          <p:nvPr/>
        </p:nvSpPr>
        <p:spPr bwMode="auto">
          <a:xfrm>
            <a:off x="8483600" y="2136775"/>
            <a:ext cx="0" cy="455613"/>
          </a:xfrm>
          <a:prstGeom prst="line">
            <a:avLst/>
          </a:prstGeom>
          <a:noFill/>
          <a:ln w="9525">
            <a:noFill/>
            <a:round/>
            <a:headEnd/>
            <a:tailEnd/>
          </a:ln>
        </p:spPr>
        <p:txBody>
          <a:bodyPr/>
          <a:lstStyle/>
          <a:p>
            <a:endParaRPr lang="zh-CN" altLang="en-US"/>
          </a:p>
        </p:txBody>
      </p:sp>
      <p:sp>
        <p:nvSpPr>
          <p:cNvPr id="38982" name="Line 66"/>
          <p:cNvSpPr>
            <a:spLocks noChangeShapeType="1"/>
          </p:cNvSpPr>
          <p:nvPr/>
        </p:nvSpPr>
        <p:spPr bwMode="auto">
          <a:xfrm>
            <a:off x="3811588" y="2592388"/>
            <a:ext cx="0" cy="455612"/>
          </a:xfrm>
          <a:prstGeom prst="line">
            <a:avLst/>
          </a:prstGeom>
          <a:noFill/>
          <a:ln w="9525">
            <a:noFill/>
            <a:round/>
            <a:headEnd/>
            <a:tailEnd/>
          </a:ln>
        </p:spPr>
        <p:txBody>
          <a:bodyPr/>
          <a:lstStyle/>
          <a:p>
            <a:endParaRPr lang="zh-CN" altLang="en-US"/>
          </a:p>
        </p:txBody>
      </p:sp>
      <p:sp>
        <p:nvSpPr>
          <p:cNvPr id="38983" name="Line 67"/>
          <p:cNvSpPr>
            <a:spLocks noChangeShapeType="1"/>
          </p:cNvSpPr>
          <p:nvPr/>
        </p:nvSpPr>
        <p:spPr bwMode="auto">
          <a:xfrm>
            <a:off x="8483600" y="2592388"/>
            <a:ext cx="0" cy="455612"/>
          </a:xfrm>
          <a:prstGeom prst="line">
            <a:avLst/>
          </a:prstGeom>
          <a:noFill/>
          <a:ln w="9525">
            <a:noFill/>
            <a:round/>
            <a:headEnd/>
            <a:tailEnd/>
          </a:ln>
        </p:spPr>
        <p:txBody>
          <a:bodyPr/>
          <a:lstStyle/>
          <a:p>
            <a:endParaRPr lang="zh-CN" altLang="en-US"/>
          </a:p>
        </p:txBody>
      </p:sp>
      <p:sp>
        <p:nvSpPr>
          <p:cNvPr id="38984" name="Line 68"/>
          <p:cNvSpPr>
            <a:spLocks noChangeShapeType="1"/>
          </p:cNvSpPr>
          <p:nvPr/>
        </p:nvSpPr>
        <p:spPr bwMode="auto">
          <a:xfrm>
            <a:off x="3811588" y="3048000"/>
            <a:ext cx="0" cy="820738"/>
          </a:xfrm>
          <a:prstGeom prst="line">
            <a:avLst/>
          </a:prstGeom>
          <a:noFill/>
          <a:ln w="9525">
            <a:noFill/>
            <a:round/>
            <a:headEnd/>
            <a:tailEnd/>
          </a:ln>
        </p:spPr>
        <p:txBody>
          <a:bodyPr/>
          <a:lstStyle/>
          <a:p>
            <a:endParaRPr lang="zh-CN" altLang="en-US"/>
          </a:p>
        </p:txBody>
      </p:sp>
      <p:sp>
        <p:nvSpPr>
          <p:cNvPr id="38985" name="Line 69"/>
          <p:cNvSpPr>
            <a:spLocks noChangeShapeType="1"/>
          </p:cNvSpPr>
          <p:nvPr/>
        </p:nvSpPr>
        <p:spPr bwMode="auto">
          <a:xfrm>
            <a:off x="8483600" y="3048000"/>
            <a:ext cx="0" cy="820738"/>
          </a:xfrm>
          <a:prstGeom prst="line">
            <a:avLst/>
          </a:prstGeom>
          <a:noFill/>
          <a:ln w="9525">
            <a:noFill/>
            <a:round/>
            <a:headEnd/>
            <a:tailEnd/>
          </a:ln>
        </p:spPr>
        <p:txBody>
          <a:bodyPr/>
          <a:lstStyle/>
          <a:p>
            <a:endParaRPr lang="zh-CN" altLang="en-US"/>
          </a:p>
        </p:txBody>
      </p:sp>
      <p:sp>
        <p:nvSpPr>
          <p:cNvPr id="38986" name="Line 70"/>
          <p:cNvSpPr>
            <a:spLocks noChangeShapeType="1"/>
          </p:cNvSpPr>
          <p:nvPr/>
        </p:nvSpPr>
        <p:spPr bwMode="auto">
          <a:xfrm>
            <a:off x="5530850" y="3868738"/>
            <a:ext cx="1681163" cy="0"/>
          </a:xfrm>
          <a:prstGeom prst="line">
            <a:avLst/>
          </a:prstGeom>
          <a:noFill/>
          <a:ln w="9525">
            <a:noFill/>
            <a:round/>
            <a:headEnd/>
            <a:tailEnd/>
          </a:ln>
        </p:spPr>
        <p:txBody>
          <a:bodyPr/>
          <a:lstStyle/>
          <a:p>
            <a:endParaRPr lang="zh-CN" altLang="en-US"/>
          </a:p>
        </p:txBody>
      </p:sp>
      <p:sp>
        <p:nvSpPr>
          <p:cNvPr id="38987" name="Line 71"/>
          <p:cNvSpPr>
            <a:spLocks noChangeShapeType="1"/>
          </p:cNvSpPr>
          <p:nvPr/>
        </p:nvSpPr>
        <p:spPr bwMode="auto">
          <a:xfrm>
            <a:off x="7212013" y="3868738"/>
            <a:ext cx="1271587" cy="0"/>
          </a:xfrm>
          <a:prstGeom prst="line">
            <a:avLst/>
          </a:prstGeom>
          <a:noFill/>
          <a:ln w="9525">
            <a:noFill/>
            <a:round/>
            <a:headEnd/>
            <a:tailEnd/>
          </a:ln>
        </p:spPr>
        <p:txBody>
          <a:bodyPr/>
          <a:lstStyle/>
          <a:p>
            <a:endParaRPr lang="zh-CN" altLang="en-US"/>
          </a:p>
        </p:txBody>
      </p:sp>
      <p:sp>
        <p:nvSpPr>
          <p:cNvPr id="38988" name="Oval 82"/>
          <p:cNvSpPr>
            <a:spLocks noChangeArrowheads="1"/>
          </p:cNvSpPr>
          <p:nvPr/>
        </p:nvSpPr>
        <p:spPr bwMode="auto">
          <a:xfrm>
            <a:off x="4505325" y="5578475"/>
            <a:ext cx="141288" cy="138113"/>
          </a:xfrm>
          <a:prstGeom prst="ellipse">
            <a:avLst/>
          </a:prstGeom>
          <a:solidFill>
            <a:srgbClr val="FF0000"/>
          </a:solidFill>
          <a:ln w="9525">
            <a:noFill/>
            <a:round/>
            <a:headEnd/>
            <a:tailEnd/>
          </a:ln>
        </p:spPr>
        <p:txBody>
          <a:bodyPr wrap="none" anchor="ctr"/>
          <a:lstStyle/>
          <a:p>
            <a:endParaRPr lang="zh-CN">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38988"/>
                                        </p:tgtEl>
                                        <p:attrNameLst>
                                          <p:attrName>style.visibility</p:attrName>
                                        </p:attrNameLst>
                                      </p:cBhvr>
                                      <p:to>
                                        <p:strVal val="visible"/>
                                      </p:to>
                                    </p:set>
                                    <p:anim calcmode="lin" valueType="num">
                                      <p:cBhvr>
                                        <p:cTn id="10" dur="1000" fill="hold"/>
                                        <p:tgtEl>
                                          <p:spTgt spid="38988"/>
                                        </p:tgtEl>
                                        <p:attrNameLst>
                                          <p:attrName>ppt_w</p:attrName>
                                        </p:attrNameLst>
                                      </p:cBhvr>
                                      <p:tavLst>
                                        <p:tav tm="0">
                                          <p:val>
                                            <p:strVal val="4*#ppt_w"/>
                                          </p:val>
                                        </p:tav>
                                        <p:tav tm="100000">
                                          <p:val>
                                            <p:strVal val="#ppt_w"/>
                                          </p:val>
                                        </p:tav>
                                      </p:tavLst>
                                    </p:anim>
                                    <p:anim calcmode="lin" valueType="num">
                                      <p:cBhvr>
                                        <p:cTn id="11" dur="1000" fill="hold"/>
                                        <p:tgtEl>
                                          <p:spTgt spid="38988"/>
                                        </p:tgtEl>
                                        <p:attrNameLst>
                                          <p:attrName>ppt_h</p:attrName>
                                        </p:attrNameLst>
                                      </p:cBhvr>
                                      <p:tavLst>
                                        <p:tav tm="0">
                                          <p:val>
                                            <p:strVal val="4*#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966"/>
                                        </p:tgtEl>
                                        <p:attrNameLst>
                                          <p:attrName>style.visibility</p:attrName>
                                        </p:attrNameLst>
                                      </p:cBhvr>
                                      <p:to>
                                        <p:strVal val="visible"/>
                                      </p:to>
                                    </p:set>
                                    <p:animEffect transition="in" filter="wipe(left)">
                                      <p:cBhvr>
                                        <p:cTn id="26" dur="500"/>
                                        <p:tgtEl>
                                          <p:spTgt spid="3896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18" presetClass="entr" presetSubtype="3"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upRight)">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66" grpId="0" animBg="1"/>
      <p:bldP spid="38988"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页脚占位符 1"/>
          <p:cNvSpPr>
            <a:spLocks noGrp="1"/>
          </p:cNvSpPr>
          <p:nvPr>
            <p:ph type="ftr" sz="quarter" idx="10"/>
          </p:nvPr>
        </p:nvSpPr>
        <p:spPr/>
        <p:txBody>
          <a:bodyPr/>
          <a:lstStyle/>
          <a:p>
            <a:r>
              <a:rPr lang="zh-CN" altLang="en-US" dirty="0"/>
              <a:t>经济学的基本模型</a:t>
            </a:r>
            <a:endParaRPr lang="zh-CN" dirty="0"/>
          </a:p>
        </p:txBody>
      </p:sp>
      <p:sp>
        <p:nvSpPr>
          <p:cNvPr id="59" name="灯片编号占位符 2"/>
          <p:cNvSpPr>
            <a:spLocks noGrp="1"/>
          </p:cNvSpPr>
          <p:nvPr>
            <p:ph type="sldNum" sz="quarter" idx="11"/>
          </p:nvPr>
        </p:nvSpPr>
        <p:spPr/>
        <p:txBody>
          <a:bodyPr/>
          <a:lstStyle/>
          <a:p>
            <a:fld id="{689481FB-CC99-4689-8C33-277B798BB723}" type="slidenum">
              <a:rPr lang="en-US" altLang="zh-CN"/>
              <a:pPr/>
              <a:t>87</a:t>
            </a:fld>
            <a:endParaRPr lang="en-US" altLang="zh-CN"/>
          </a:p>
        </p:txBody>
      </p:sp>
      <p:sp>
        <p:nvSpPr>
          <p:cNvPr id="40962" name="Rectangle 59"/>
          <p:cNvSpPr>
            <a:spLocks noChangeArrowheads="1"/>
          </p:cNvSpPr>
          <p:nvPr/>
        </p:nvSpPr>
        <p:spPr bwMode="auto">
          <a:xfrm>
            <a:off x="615950" y="3706813"/>
            <a:ext cx="7904163" cy="2570162"/>
          </a:xfrm>
          <a:prstGeom prst="rect">
            <a:avLst/>
          </a:prstGeom>
          <a:solidFill>
            <a:srgbClr val="CCFFCC"/>
          </a:solidFill>
          <a:ln w="9525">
            <a:noFill/>
            <a:miter lim="800000"/>
            <a:headEnd/>
            <a:tailEnd/>
          </a:ln>
        </p:spPr>
        <p:txBody>
          <a:bodyPr wrap="none" anchor="ctr"/>
          <a:lstStyle/>
          <a:p>
            <a:endParaRPr lang="zh-CN">
              <a:ea typeface="宋体" pitchFamily="2" charset="-122"/>
            </a:endParaRPr>
          </a:p>
        </p:txBody>
      </p:sp>
      <p:sp>
        <p:nvSpPr>
          <p:cNvPr id="40963" name="Rectangle 58"/>
          <p:cNvSpPr>
            <a:spLocks noChangeArrowheads="1"/>
          </p:cNvSpPr>
          <p:nvPr/>
        </p:nvSpPr>
        <p:spPr bwMode="auto">
          <a:xfrm>
            <a:off x="604838" y="1089025"/>
            <a:ext cx="7904162" cy="2617788"/>
          </a:xfrm>
          <a:prstGeom prst="rect">
            <a:avLst/>
          </a:prstGeom>
          <a:solidFill>
            <a:srgbClr val="FFFF99"/>
          </a:solidFill>
          <a:ln w="9525">
            <a:noFill/>
            <a:miter lim="800000"/>
            <a:headEnd/>
            <a:tailEnd/>
          </a:ln>
        </p:spPr>
        <p:txBody>
          <a:bodyPr wrap="none" anchor="ctr"/>
          <a:lstStyle/>
          <a:p>
            <a:endParaRPr lang="zh-CN">
              <a:ea typeface="宋体" pitchFamily="2" charset="-122"/>
            </a:endParaRPr>
          </a:p>
        </p:txBody>
      </p:sp>
      <p:sp>
        <p:nvSpPr>
          <p:cNvPr id="40964" name="Rectangle 2"/>
          <p:cNvSpPr>
            <a:spLocks noGrp="1" noChangeArrowheads="1"/>
          </p:cNvSpPr>
          <p:nvPr>
            <p:ph type="title" idx="4294967295"/>
          </p:nvPr>
        </p:nvSpPr>
        <p:spPr>
          <a:xfrm>
            <a:off x="347663" y="268288"/>
            <a:ext cx="8482012" cy="649287"/>
          </a:xfrm>
        </p:spPr>
        <p:txBody>
          <a:bodyPr/>
          <a:lstStyle/>
          <a:p>
            <a:r>
              <a:rPr lang="zh-CN" sz="3600" dirty="0">
                <a:ea typeface="宋体" pitchFamily="2" charset="-122"/>
              </a:rPr>
              <a:t>贸易使两个国家都更好</a:t>
            </a:r>
          </a:p>
        </p:txBody>
      </p:sp>
      <p:grpSp>
        <p:nvGrpSpPr>
          <p:cNvPr id="2" name="Group 5"/>
          <p:cNvGrpSpPr>
            <a:grpSpLocks/>
          </p:cNvGrpSpPr>
          <p:nvPr/>
        </p:nvGrpSpPr>
        <p:grpSpPr bwMode="auto">
          <a:xfrm>
            <a:off x="600075" y="3152775"/>
            <a:ext cx="7913688" cy="552450"/>
            <a:chOff x="0" y="0"/>
            <a:chExt cx="4985" cy="348"/>
          </a:xfrm>
        </p:grpSpPr>
        <p:sp>
          <p:nvSpPr>
            <p:cNvPr id="40966" name="Rectangle 4"/>
            <p:cNvSpPr>
              <a:spLocks noChangeArrowheads="1"/>
            </p:cNvSpPr>
            <p:nvPr/>
          </p:nvSpPr>
          <p:spPr bwMode="auto">
            <a:xfrm>
              <a:off x="3853" y="0"/>
              <a:ext cx="1132"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b="1">
                  <a:solidFill>
                    <a:srgbClr val="0000FF"/>
                  </a:solidFill>
                  <a:ea typeface="宋体" pitchFamily="2" charset="-122"/>
                </a:rPr>
                <a:t>200</a:t>
              </a:r>
            </a:p>
          </p:txBody>
        </p:sp>
        <p:sp>
          <p:nvSpPr>
            <p:cNvPr id="40967" name="Rectangle 5"/>
            <p:cNvSpPr>
              <a:spLocks noChangeArrowheads="1"/>
            </p:cNvSpPr>
            <p:nvPr/>
          </p:nvSpPr>
          <p:spPr bwMode="auto">
            <a:xfrm>
              <a:off x="2532" y="0"/>
              <a:ext cx="1321"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2,700</a:t>
              </a:r>
            </a:p>
          </p:txBody>
        </p:sp>
        <p:sp>
          <p:nvSpPr>
            <p:cNvPr id="40968" name="Rectangle 6"/>
            <p:cNvSpPr>
              <a:spLocks noChangeArrowheads="1"/>
            </p:cNvSpPr>
            <p:nvPr/>
          </p:nvSpPr>
          <p:spPr bwMode="auto">
            <a:xfrm>
              <a:off x="1156" y="0"/>
              <a:ext cx="137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2,500</a:t>
              </a:r>
            </a:p>
          </p:txBody>
        </p:sp>
        <p:sp>
          <p:nvSpPr>
            <p:cNvPr id="40969" name="Rectangle 7"/>
            <p:cNvSpPr>
              <a:spLocks noChangeArrowheads="1"/>
            </p:cNvSpPr>
            <p:nvPr/>
          </p:nvSpPr>
          <p:spPr bwMode="auto">
            <a:xfrm>
              <a:off x="0" y="0"/>
              <a:ext cx="115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小麦</a:t>
              </a:r>
            </a:p>
          </p:txBody>
        </p:sp>
      </p:grpSp>
      <p:grpSp>
        <p:nvGrpSpPr>
          <p:cNvPr id="3" name="Group 10"/>
          <p:cNvGrpSpPr>
            <a:grpSpLocks/>
          </p:cNvGrpSpPr>
          <p:nvPr/>
        </p:nvGrpSpPr>
        <p:grpSpPr bwMode="auto">
          <a:xfrm>
            <a:off x="600075" y="2592388"/>
            <a:ext cx="7913688" cy="560387"/>
            <a:chOff x="0" y="0"/>
            <a:chExt cx="4985" cy="353"/>
          </a:xfrm>
        </p:grpSpPr>
        <p:sp>
          <p:nvSpPr>
            <p:cNvPr id="40971" name="Rectangle 8"/>
            <p:cNvSpPr>
              <a:spLocks noChangeArrowheads="1"/>
            </p:cNvSpPr>
            <p:nvPr/>
          </p:nvSpPr>
          <p:spPr bwMode="auto">
            <a:xfrm>
              <a:off x="3853" y="0"/>
              <a:ext cx="1132"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b="1">
                  <a:solidFill>
                    <a:srgbClr val="0000FF"/>
                  </a:solidFill>
                  <a:ea typeface="宋体" pitchFamily="2" charset="-122"/>
                </a:rPr>
                <a:t>20</a:t>
              </a:r>
            </a:p>
          </p:txBody>
        </p:sp>
        <p:sp>
          <p:nvSpPr>
            <p:cNvPr id="40972" name="Rectangle 9"/>
            <p:cNvSpPr>
              <a:spLocks noChangeArrowheads="1"/>
            </p:cNvSpPr>
            <p:nvPr/>
          </p:nvSpPr>
          <p:spPr bwMode="auto">
            <a:xfrm>
              <a:off x="2532" y="0"/>
              <a:ext cx="1321"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270</a:t>
              </a:r>
            </a:p>
          </p:txBody>
        </p:sp>
        <p:sp>
          <p:nvSpPr>
            <p:cNvPr id="40973" name="Rectangle 10"/>
            <p:cNvSpPr>
              <a:spLocks noChangeArrowheads="1"/>
            </p:cNvSpPr>
            <p:nvPr/>
          </p:nvSpPr>
          <p:spPr bwMode="auto">
            <a:xfrm>
              <a:off x="1156" y="0"/>
              <a:ext cx="137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250</a:t>
              </a:r>
            </a:p>
          </p:txBody>
        </p:sp>
        <p:sp>
          <p:nvSpPr>
            <p:cNvPr id="40974" name="Rectangle 11"/>
            <p:cNvSpPr>
              <a:spLocks noChangeArrowheads="1"/>
            </p:cNvSpPr>
            <p:nvPr/>
          </p:nvSpPr>
          <p:spPr bwMode="auto">
            <a:xfrm>
              <a:off x="0" y="0"/>
              <a:ext cx="115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电脑</a:t>
              </a:r>
            </a:p>
          </p:txBody>
        </p:sp>
      </p:grpSp>
      <p:sp>
        <p:nvSpPr>
          <p:cNvPr id="40975" name="Rectangle 12"/>
          <p:cNvSpPr>
            <a:spLocks noChangeArrowheads="1"/>
          </p:cNvSpPr>
          <p:nvPr/>
        </p:nvSpPr>
        <p:spPr bwMode="auto">
          <a:xfrm>
            <a:off x="6716713" y="1701800"/>
            <a:ext cx="1797050"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贸易的利益</a:t>
            </a:r>
          </a:p>
        </p:txBody>
      </p:sp>
      <p:sp>
        <p:nvSpPr>
          <p:cNvPr id="40976" name="Rectangle 13"/>
          <p:cNvSpPr>
            <a:spLocks noChangeArrowheads="1"/>
          </p:cNvSpPr>
          <p:nvPr/>
        </p:nvSpPr>
        <p:spPr bwMode="auto">
          <a:xfrm>
            <a:off x="4619625" y="1701800"/>
            <a:ext cx="2097088"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有贸易时的消费</a:t>
            </a:r>
          </a:p>
        </p:txBody>
      </p:sp>
      <p:sp>
        <p:nvSpPr>
          <p:cNvPr id="40977" name="Rectangle 14"/>
          <p:cNvSpPr>
            <a:spLocks noChangeArrowheads="1"/>
          </p:cNvSpPr>
          <p:nvPr/>
        </p:nvSpPr>
        <p:spPr bwMode="auto">
          <a:xfrm>
            <a:off x="2435225" y="1701800"/>
            <a:ext cx="2184400"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没有贸易时的消费</a:t>
            </a:r>
          </a:p>
        </p:txBody>
      </p:sp>
      <p:sp>
        <p:nvSpPr>
          <p:cNvPr id="40978" name="Rectangle 15"/>
          <p:cNvSpPr>
            <a:spLocks noChangeArrowheads="1"/>
          </p:cNvSpPr>
          <p:nvPr/>
        </p:nvSpPr>
        <p:spPr bwMode="auto">
          <a:xfrm>
            <a:off x="600075" y="1701800"/>
            <a:ext cx="1835150" cy="890588"/>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zh-CN" sz="2500">
              <a:ea typeface="宋体" pitchFamily="2" charset="-122"/>
            </a:endParaRPr>
          </a:p>
        </p:txBody>
      </p:sp>
      <p:sp>
        <p:nvSpPr>
          <p:cNvPr id="40979" name="Rectangle 16"/>
          <p:cNvSpPr>
            <a:spLocks noChangeArrowheads="1"/>
          </p:cNvSpPr>
          <p:nvPr/>
        </p:nvSpPr>
        <p:spPr bwMode="auto">
          <a:xfrm>
            <a:off x="600075" y="1087438"/>
            <a:ext cx="7913688" cy="614362"/>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zh-CN" sz="2800" b="1">
                <a:ea typeface="宋体" pitchFamily="2" charset="-122"/>
              </a:rPr>
              <a:t>美国</a:t>
            </a:r>
          </a:p>
        </p:txBody>
      </p:sp>
      <p:sp>
        <p:nvSpPr>
          <p:cNvPr id="40980" name="Line 17"/>
          <p:cNvSpPr>
            <a:spLocks noChangeShapeType="1"/>
          </p:cNvSpPr>
          <p:nvPr/>
        </p:nvSpPr>
        <p:spPr bwMode="auto">
          <a:xfrm>
            <a:off x="600075" y="1087438"/>
            <a:ext cx="7913688" cy="0"/>
          </a:xfrm>
          <a:prstGeom prst="line">
            <a:avLst/>
          </a:prstGeom>
          <a:noFill/>
          <a:ln w="28575" cap="sq">
            <a:solidFill>
              <a:schemeClr val="tx1"/>
            </a:solidFill>
            <a:round/>
            <a:headEnd/>
            <a:tailEnd/>
          </a:ln>
        </p:spPr>
        <p:txBody>
          <a:bodyPr/>
          <a:lstStyle/>
          <a:p>
            <a:endParaRPr lang="zh-CN" altLang="en-US"/>
          </a:p>
        </p:txBody>
      </p:sp>
      <p:sp>
        <p:nvSpPr>
          <p:cNvPr id="40981" name="Line 18"/>
          <p:cNvSpPr>
            <a:spLocks noChangeShapeType="1"/>
          </p:cNvSpPr>
          <p:nvPr/>
        </p:nvSpPr>
        <p:spPr bwMode="auto">
          <a:xfrm>
            <a:off x="600075" y="1701800"/>
            <a:ext cx="7913688" cy="0"/>
          </a:xfrm>
          <a:prstGeom prst="line">
            <a:avLst/>
          </a:prstGeom>
          <a:noFill/>
          <a:ln w="12700">
            <a:solidFill>
              <a:schemeClr val="tx1"/>
            </a:solidFill>
            <a:round/>
            <a:headEnd/>
            <a:tailEnd/>
          </a:ln>
        </p:spPr>
        <p:txBody>
          <a:bodyPr/>
          <a:lstStyle/>
          <a:p>
            <a:endParaRPr lang="zh-CN" altLang="en-US"/>
          </a:p>
        </p:txBody>
      </p:sp>
      <p:sp>
        <p:nvSpPr>
          <p:cNvPr id="40982" name="Line 19"/>
          <p:cNvSpPr>
            <a:spLocks noChangeShapeType="1"/>
          </p:cNvSpPr>
          <p:nvPr/>
        </p:nvSpPr>
        <p:spPr bwMode="auto">
          <a:xfrm>
            <a:off x="600075" y="2592388"/>
            <a:ext cx="7913688" cy="0"/>
          </a:xfrm>
          <a:prstGeom prst="line">
            <a:avLst/>
          </a:prstGeom>
          <a:noFill/>
          <a:ln w="12700">
            <a:solidFill>
              <a:schemeClr val="tx1"/>
            </a:solidFill>
            <a:round/>
            <a:headEnd/>
            <a:tailEnd/>
          </a:ln>
        </p:spPr>
        <p:txBody>
          <a:bodyPr/>
          <a:lstStyle/>
          <a:p>
            <a:endParaRPr lang="zh-CN" altLang="en-US"/>
          </a:p>
        </p:txBody>
      </p:sp>
      <p:sp>
        <p:nvSpPr>
          <p:cNvPr id="40983" name="Line 20"/>
          <p:cNvSpPr>
            <a:spLocks noChangeShapeType="1"/>
          </p:cNvSpPr>
          <p:nvPr/>
        </p:nvSpPr>
        <p:spPr bwMode="auto">
          <a:xfrm>
            <a:off x="600075" y="3152775"/>
            <a:ext cx="7913688" cy="0"/>
          </a:xfrm>
          <a:prstGeom prst="line">
            <a:avLst/>
          </a:prstGeom>
          <a:noFill/>
          <a:ln w="12700">
            <a:solidFill>
              <a:schemeClr val="tx1"/>
            </a:solidFill>
            <a:round/>
            <a:headEnd/>
            <a:tailEnd/>
          </a:ln>
        </p:spPr>
        <p:txBody>
          <a:bodyPr/>
          <a:lstStyle/>
          <a:p>
            <a:endParaRPr lang="zh-CN" altLang="en-US"/>
          </a:p>
        </p:txBody>
      </p:sp>
      <p:sp>
        <p:nvSpPr>
          <p:cNvPr id="40984" name="Line 21"/>
          <p:cNvSpPr>
            <a:spLocks noChangeShapeType="1"/>
          </p:cNvSpPr>
          <p:nvPr/>
        </p:nvSpPr>
        <p:spPr bwMode="auto">
          <a:xfrm>
            <a:off x="600075" y="3705225"/>
            <a:ext cx="7913688" cy="0"/>
          </a:xfrm>
          <a:prstGeom prst="line">
            <a:avLst/>
          </a:prstGeom>
          <a:noFill/>
          <a:ln w="28575" cap="sq">
            <a:solidFill>
              <a:schemeClr val="tx1"/>
            </a:solidFill>
            <a:round/>
            <a:headEnd/>
            <a:tailEnd/>
          </a:ln>
        </p:spPr>
        <p:txBody>
          <a:bodyPr/>
          <a:lstStyle/>
          <a:p>
            <a:endParaRPr lang="zh-CN" altLang="en-US"/>
          </a:p>
        </p:txBody>
      </p:sp>
      <p:sp>
        <p:nvSpPr>
          <p:cNvPr id="40985" name="Line 22"/>
          <p:cNvSpPr>
            <a:spLocks noChangeShapeType="1"/>
          </p:cNvSpPr>
          <p:nvPr/>
        </p:nvSpPr>
        <p:spPr bwMode="auto">
          <a:xfrm>
            <a:off x="600075" y="1087438"/>
            <a:ext cx="0" cy="2617787"/>
          </a:xfrm>
          <a:prstGeom prst="line">
            <a:avLst/>
          </a:prstGeom>
          <a:noFill/>
          <a:ln w="28575" cap="sq">
            <a:solidFill>
              <a:schemeClr val="tx1"/>
            </a:solidFill>
            <a:round/>
            <a:headEnd/>
            <a:tailEnd/>
          </a:ln>
        </p:spPr>
        <p:txBody>
          <a:bodyPr/>
          <a:lstStyle/>
          <a:p>
            <a:endParaRPr lang="zh-CN" altLang="en-US"/>
          </a:p>
        </p:txBody>
      </p:sp>
      <p:sp>
        <p:nvSpPr>
          <p:cNvPr id="40986" name="Line 23"/>
          <p:cNvSpPr>
            <a:spLocks noChangeShapeType="1"/>
          </p:cNvSpPr>
          <p:nvPr/>
        </p:nvSpPr>
        <p:spPr bwMode="auto">
          <a:xfrm>
            <a:off x="8513763" y="1087438"/>
            <a:ext cx="0" cy="2617787"/>
          </a:xfrm>
          <a:prstGeom prst="line">
            <a:avLst/>
          </a:prstGeom>
          <a:noFill/>
          <a:ln w="28575" cap="sq">
            <a:solidFill>
              <a:schemeClr val="tx1"/>
            </a:solidFill>
            <a:round/>
            <a:headEnd/>
            <a:tailEnd/>
          </a:ln>
        </p:spPr>
        <p:txBody>
          <a:bodyPr/>
          <a:lstStyle/>
          <a:p>
            <a:endParaRPr lang="zh-CN" altLang="en-US"/>
          </a:p>
        </p:txBody>
      </p:sp>
      <p:sp>
        <p:nvSpPr>
          <p:cNvPr id="40987" name="Line 24"/>
          <p:cNvSpPr>
            <a:spLocks noChangeShapeType="1"/>
          </p:cNvSpPr>
          <p:nvPr/>
        </p:nvSpPr>
        <p:spPr bwMode="auto">
          <a:xfrm>
            <a:off x="2435225" y="1701800"/>
            <a:ext cx="0" cy="2003425"/>
          </a:xfrm>
          <a:prstGeom prst="line">
            <a:avLst/>
          </a:prstGeom>
          <a:noFill/>
          <a:ln w="12700">
            <a:solidFill>
              <a:schemeClr val="tx1"/>
            </a:solidFill>
            <a:round/>
            <a:headEnd/>
            <a:tailEnd/>
          </a:ln>
        </p:spPr>
        <p:txBody>
          <a:bodyPr/>
          <a:lstStyle/>
          <a:p>
            <a:endParaRPr lang="zh-CN" altLang="en-US"/>
          </a:p>
        </p:txBody>
      </p:sp>
      <p:sp>
        <p:nvSpPr>
          <p:cNvPr id="40988" name="Line 25"/>
          <p:cNvSpPr>
            <a:spLocks noChangeShapeType="1"/>
          </p:cNvSpPr>
          <p:nvPr/>
        </p:nvSpPr>
        <p:spPr bwMode="auto">
          <a:xfrm>
            <a:off x="4619625" y="1701800"/>
            <a:ext cx="0" cy="2003425"/>
          </a:xfrm>
          <a:prstGeom prst="line">
            <a:avLst/>
          </a:prstGeom>
          <a:noFill/>
          <a:ln w="12700">
            <a:solidFill>
              <a:schemeClr val="tx1"/>
            </a:solidFill>
            <a:round/>
            <a:headEnd/>
            <a:tailEnd/>
          </a:ln>
        </p:spPr>
        <p:txBody>
          <a:bodyPr/>
          <a:lstStyle/>
          <a:p>
            <a:endParaRPr lang="zh-CN" altLang="en-US"/>
          </a:p>
        </p:txBody>
      </p:sp>
      <p:sp>
        <p:nvSpPr>
          <p:cNvPr id="40989" name="Line 26"/>
          <p:cNvSpPr>
            <a:spLocks noChangeShapeType="1"/>
          </p:cNvSpPr>
          <p:nvPr/>
        </p:nvSpPr>
        <p:spPr bwMode="auto">
          <a:xfrm>
            <a:off x="6716713" y="1701800"/>
            <a:ext cx="0" cy="2003425"/>
          </a:xfrm>
          <a:prstGeom prst="line">
            <a:avLst/>
          </a:prstGeom>
          <a:noFill/>
          <a:ln w="12700">
            <a:solidFill>
              <a:schemeClr val="tx1"/>
            </a:solidFill>
            <a:round/>
            <a:headEnd/>
            <a:tailEnd/>
          </a:ln>
        </p:spPr>
        <p:txBody>
          <a:bodyPr/>
          <a:lstStyle/>
          <a:p>
            <a:endParaRPr lang="zh-CN" altLang="en-US"/>
          </a:p>
        </p:txBody>
      </p:sp>
      <p:grpSp>
        <p:nvGrpSpPr>
          <p:cNvPr id="4" name="Group 30"/>
          <p:cNvGrpSpPr>
            <a:grpSpLocks/>
          </p:cNvGrpSpPr>
          <p:nvPr/>
        </p:nvGrpSpPr>
        <p:grpSpPr bwMode="auto">
          <a:xfrm>
            <a:off x="604838" y="5738813"/>
            <a:ext cx="7913687" cy="552450"/>
            <a:chOff x="0" y="0"/>
            <a:chExt cx="4985" cy="348"/>
          </a:xfrm>
        </p:grpSpPr>
        <p:sp>
          <p:nvSpPr>
            <p:cNvPr id="40991" name="Rectangle 28"/>
            <p:cNvSpPr>
              <a:spLocks noChangeArrowheads="1"/>
            </p:cNvSpPr>
            <p:nvPr/>
          </p:nvSpPr>
          <p:spPr bwMode="auto">
            <a:xfrm>
              <a:off x="3853" y="0"/>
              <a:ext cx="1132"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b="1">
                  <a:solidFill>
                    <a:srgbClr val="0000FF"/>
                  </a:solidFill>
                  <a:ea typeface="宋体" pitchFamily="2" charset="-122"/>
                </a:rPr>
                <a:t>100</a:t>
              </a:r>
            </a:p>
          </p:txBody>
        </p:sp>
        <p:sp>
          <p:nvSpPr>
            <p:cNvPr id="40992" name="Rectangle 29"/>
            <p:cNvSpPr>
              <a:spLocks noChangeArrowheads="1"/>
            </p:cNvSpPr>
            <p:nvPr/>
          </p:nvSpPr>
          <p:spPr bwMode="auto">
            <a:xfrm>
              <a:off x="2532" y="0"/>
              <a:ext cx="1321"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700</a:t>
              </a:r>
            </a:p>
          </p:txBody>
        </p:sp>
        <p:sp>
          <p:nvSpPr>
            <p:cNvPr id="40993" name="Rectangle 30"/>
            <p:cNvSpPr>
              <a:spLocks noChangeArrowheads="1"/>
            </p:cNvSpPr>
            <p:nvPr/>
          </p:nvSpPr>
          <p:spPr bwMode="auto">
            <a:xfrm>
              <a:off x="1156" y="0"/>
              <a:ext cx="137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600</a:t>
              </a:r>
            </a:p>
          </p:txBody>
        </p:sp>
        <p:sp>
          <p:nvSpPr>
            <p:cNvPr id="40994" name="Rectangle 31"/>
            <p:cNvSpPr>
              <a:spLocks noChangeArrowheads="1"/>
            </p:cNvSpPr>
            <p:nvPr/>
          </p:nvSpPr>
          <p:spPr bwMode="auto">
            <a:xfrm>
              <a:off x="0" y="0"/>
              <a:ext cx="115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小麦</a:t>
              </a:r>
            </a:p>
          </p:txBody>
        </p:sp>
      </p:grpSp>
      <p:grpSp>
        <p:nvGrpSpPr>
          <p:cNvPr id="5" name="Group 35"/>
          <p:cNvGrpSpPr>
            <a:grpSpLocks/>
          </p:cNvGrpSpPr>
          <p:nvPr/>
        </p:nvGrpSpPr>
        <p:grpSpPr bwMode="auto">
          <a:xfrm>
            <a:off x="604838" y="5178425"/>
            <a:ext cx="7913687" cy="560388"/>
            <a:chOff x="0" y="0"/>
            <a:chExt cx="4985" cy="353"/>
          </a:xfrm>
        </p:grpSpPr>
        <p:sp>
          <p:nvSpPr>
            <p:cNvPr id="40996" name="Rectangle 32"/>
            <p:cNvSpPr>
              <a:spLocks noChangeArrowheads="1"/>
            </p:cNvSpPr>
            <p:nvPr/>
          </p:nvSpPr>
          <p:spPr bwMode="auto">
            <a:xfrm>
              <a:off x="3853" y="0"/>
              <a:ext cx="1132"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b="1">
                  <a:solidFill>
                    <a:srgbClr val="0000FF"/>
                  </a:solidFill>
                  <a:ea typeface="宋体" pitchFamily="2" charset="-122"/>
                </a:rPr>
                <a:t>10</a:t>
              </a:r>
            </a:p>
          </p:txBody>
        </p:sp>
        <p:sp>
          <p:nvSpPr>
            <p:cNvPr id="40997" name="Rectangle 33"/>
            <p:cNvSpPr>
              <a:spLocks noChangeArrowheads="1"/>
            </p:cNvSpPr>
            <p:nvPr/>
          </p:nvSpPr>
          <p:spPr bwMode="auto">
            <a:xfrm>
              <a:off x="2532" y="0"/>
              <a:ext cx="1321"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130</a:t>
              </a:r>
            </a:p>
          </p:txBody>
        </p:sp>
        <p:sp>
          <p:nvSpPr>
            <p:cNvPr id="40998" name="Rectangle 34"/>
            <p:cNvSpPr>
              <a:spLocks noChangeArrowheads="1"/>
            </p:cNvSpPr>
            <p:nvPr/>
          </p:nvSpPr>
          <p:spPr bwMode="auto">
            <a:xfrm>
              <a:off x="1156" y="0"/>
              <a:ext cx="137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altLang="zh-CN" sz="2500">
                  <a:ea typeface="宋体" pitchFamily="2" charset="-122"/>
                </a:rPr>
                <a:t>120</a:t>
              </a:r>
            </a:p>
          </p:txBody>
        </p:sp>
        <p:sp>
          <p:nvSpPr>
            <p:cNvPr id="40999" name="Rectangle 35"/>
            <p:cNvSpPr>
              <a:spLocks noChangeArrowheads="1"/>
            </p:cNvSpPr>
            <p:nvPr/>
          </p:nvSpPr>
          <p:spPr bwMode="auto">
            <a:xfrm>
              <a:off x="0" y="0"/>
              <a:ext cx="115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电脑</a:t>
              </a:r>
            </a:p>
          </p:txBody>
        </p:sp>
      </p:grpSp>
      <p:sp>
        <p:nvSpPr>
          <p:cNvPr id="41000" name="Rectangle 39"/>
          <p:cNvSpPr>
            <a:spLocks noChangeArrowheads="1"/>
          </p:cNvSpPr>
          <p:nvPr/>
        </p:nvSpPr>
        <p:spPr bwMode="auto">
          <a:xfrm>
            <a:off x="604838" y="4287838"/>
            <a:ext cx="1835150" cy="89058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zh-CN" sz="2500">
              <a:ea typeface="宋体" pitchFamily="2" charset="-122"/>
            </a:endParaRPr>
          </a:p>
        </p:txBody>
      </p:sp>
      <p:sp>
        <p:nvSpPr>
          <p:cNvPr id="41001" name="Line 41"/>
          <p:cNvSpPr>
            <a:spLocks noChangeShapeType="1"/>
          </p:cNvSpPr>
          <p:nvPr/>
        </p:nvSpPr>
        <p:spPr bwMode="auto">
          <a:xfrm>
            <a:off x="604838" y="3703638"/>
            <a:ext cx="7913687" cy="0"/>
          </a:xfrm>
          <a:prstGeom prst="line">
            <a:avLst/>
          </a:prstGeom>
          <a:noFill/>
          <a:ln w="28575" cap="sq">
            <a:solidFill>
              <a:schemeClr val="tx1"/>
            </a:solidFill>
            <a:round/>
            <a:headEnd/>
            <a:tailEnd/>
          </a:ln>
        </p:spPr>
        <p:txBody>
          <a:bodyPr/>
          <a:lstStyle/>
          <a:p>
            <a:endParaRPr lang="zh-CN" altLang="en-US"/>
          </a:p>
        </p:txBody>
      </p:sp>
      <p:grpSp>
        <p:nvGrpSpPr>
          <p:cNvPr id="6" name="Group 42"/>
          <p:cNvGrpSpPr>
            <a:grpSpLocks/>
          </p:cNvGrpSpPr>
          <p:nvPr/>
        </p:nvGrpSpPr>
        <p:grpSpPr bwMode="auto">
          <a:xfrm>
            <a:off x="544513" y="3703638"/>
            <a:ext cx="7913687" cy="2587625"/>
            <a:chOff x="0" y="0"/>
            <a:chExt cx="4985" cy="1630"/>
          </a:xfrm>
        </p:grpSpPr>
        <p:sp>
          <p:nvSpPr>
            <p:cNvPr id="41003" name="Line 45"/>
            <p:cNvSpPr>
              <a:spLocks noChangeShapeType="1"/>
            </p:cNvSpPr>
            <p:nvPr/>
          </p:nvSpPr>
          <p:spPr bwMode="auto">
            <a:xfrm>
              <a:off x="0" y="1630"/>
              <a:ext cx="4985" cy="0"/>
            </a:xfrm>
            <a:prstGeom prst="line">
              <a:avLst/>
            </a:prstGeom>
            <a:noFill/>
            <a:ln w="28575" cap="sq">
              <a:solidFill>
                <a:schemeClr val="tx1"/>
              </a:solidFill>
              <a:round/>
              <a:headEnd/>
              <a:tailEnd/>
            </a:ln>
          </p:spPr>
          <p:txBody>
            <a:bodyPr/>
            <a:lstStyle/>
            <a:p>
              <a:endParaRPr lang="zh-CN" altLang="en-US"/>
            </a:p>
          </p:txBody>
        </p:sp>
        <p:grpSp>
          <p:nvGrpSpPr>
            <p:cNvPr id="7" name="Group 44"/>
            <p:cNvGrpSpPr>
              <a:grpSpLocks/>
            </p:cNvGrpSpPr>
            <p:nvPr/>
          </p:nvGrpSpPr>
          <p:grpSpPr bwMode="auto">
            <a:xfrm>
              <a:off x="0" y="0"/>
              <a:ext cx="4985" cy="1630"/>
              <a:chOff x="0" y="0"/>
              <a:chExt cx="4985" cy="1630"/>
            </a:xfrm>
          </p:grpSpPr>
          <p:sp>
            <p:nvSpPr>
              <p:cNvPr id="41005" name="Rectangle 36"/>
              <p:cNvSpPr>
                <a:spLocks noChangeArrowheads="1"/>
              </p:cNvSpPr>
              <p:nvPr/>
            </p:nvSpPr>
            <p:spPr bwMode="auto">
              <a:xfrm>
                <a:off x="3853" y="368"/>
                <a:ext cx="1132"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贸易的利益</a:t>
                </a:r>
              </a:p>
            </p:txBody>
          </p:sp>
          <p:sp>
            <p:nvSpPr>
              <p:cNvPr id="41006" name="Rectangle 37"/>
              <p:cNvSpPr>
                <a:spLocks noChangeArrowheads="1"/>
              </p:cNvSpPr>
              <p:nvPr/>
            </p:nvSpPr>
            <p:spPr bwMode="auto">
              <a:xfrm>
                <a:off x="2532" y="368"/>
                <a:ext cx="1321"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有贸易时的消费</a:t>
                </a:r>
              </a:p>
            </p:txBody>
          </p:sp>
          <p:sp>
            <p:nvSpPr>
              <p:cNvPr id="41007" name="Rectangle 38"/>
              <p:cNvSpPr>
                <a:spLocks noChangeArrowheads="1"/>
              </p:cNvSpPr>
              <p:nvPr/>
            </p:nvSpPr>
            <p:spPr bwMode="auto">
              <a:xfrm>
                <a:off x="1156" y="368"/>
                <a:ext cx="1376"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zh-CN" sz="2500">
                    <a:ea typeface="宋体" pitchFamily="2" charset="-122"/>
                  </a:rPr>
                  <a:t>没有贸易时的消费</a:t>
                </a:r>
              </a:p>
            </p:txBody>
          </p:sp>
          <p:sp>
            <p:nvSpPr>
              <p:cNvPr id="41008" name="Rectangle 40"/>
              <p:cNvSpPr>
                <a:spLocks noChangeArrowheads="1"/>
              </p:cNvSpPr>
              <p:nvPr/>
            </p:nvSpPr>
            <p:spPr bwMode="auto">
              <a:xfrm>
                <a:off x="0" y="0"/>
                <a:ext cx="4985" cy="368"/>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zh-CN" altLang="en-US" sz="2800" b="1" dirty="0">
                    <a:ea typeface="宋体" pitchFamily="2" charset="-122"/>
                  </a:rPr>
                  <a:t>中国</a:t>
                </a:r>
                <a:endParaRPr lang="zh-CN" sz="2800" b="1" dirty="0">
                  <a:ea typeface="宋体" pitchFamily="2" charset="-122"/>
                </a:endParaRPr>
              </a:p>
            </p:txBody>
          </p:sp>
          <p:sp>
            <p:nvSpPr>
              <p:cNvPr id="41009" name="Line 42"/>
              <p:cNvSpPr>
                <a:spLocks noChangeShapeType="1"/>
              </p:cNvSpPr>
              <p:nvPr/>
            </p:nvSpPr>
            <p:spPr bwMode="auto">
              <a:xfrm>
                <a:off x="0" y="368"/>
                <a:ext cx="4985" cy="0"/>
              </a:xfrm>
              <a:prstGeom prst="line">
                <a:avLst/>
              </a:prstGeom>
              <a:noFill/>
              <a:ln w="12700">
                <a:solidFill>
                  <a:schemeClr val="tx1"/>
                </a:solidFill>
                <a:round/>
                <a:headEnd/>
                <a:tailEnd/>
              </a:ln>
            </p:spPr>
            <p:txBody>
              <a:bodyPr/>
              <a:lstStyle/>
              <a:p>
                <a:endParaRPr lang="zh-CN" altLang="en-US"/>
              </a:p>
            </p:txBody>
          </p:sp>
          <p:sp>
            <p:nvSpPr>
              <p:cNvPr id="41010" name="Line 43"/>
              <p:cNvSpPr>
                <a:spLocks noChangeShapeType="1"/>
              </p:cNvSpPr>
              <p:nvPr/>
            </p:nvSpPr>
            <p:spPr bwMode="auto">
              <a:xfrm>
                <a:off x="0" y="929"/>
                <a:ext cx="4985" cy="0"/>
              </a:xfrm>
              <a:prstGeom prst="line">
                <a:avLst/>
              </a:prstGeom>
              <a:noFill/>
              <a:ln w="12700">
                <a:solidFill>
                  <a:schemeClr val="tx1"/>
                </a:solidFill>
                <a:round/>
                <a:headEnd/>
                <a:tailEnd/>
              </a:ln>
            </p:spPr>
            <p:txBody>
              <a:bodyPr/>
              <a:lstStyle/>
              <a:p>
                <a:endParaRPr lang="zh-CN" altLang="en-US"/>
              </a:p>
            </p:txBody>
          </p:sp>
          <p:sp>
            <p:nvSpPr>
              <p:cNvPr id="41011" name="Line 44"/>
              <p:cNvSpPr>
                <a:spLocks noChangeShapeType="1"/>
              </p:cNvSpPr>
              <p:nvPr/>
            </p:nvSpPr>
            <p:spPr bwMode="auto">
              <a:xfrm>
                <a:off x="0" y="1282"/>
                <a:ext cx="4985" cy="0"/>
              </a:xfrm>
              <a:prstGeom prst="line">
                <a:avLst/>
              </a:prstGeom>
              <a:noFill/>
              <a:ln w="12700">
                <a:solidFill>
                  <a:schemeClr val="tx1"/>
                </a:solidFill>
                <a:round/>
                <a:headEnd/>
                <a:tailEnd/>
              </a:ln>
            </p:spPr>
            <p:txBody>
              <a:bodyPr/>
              <a:lstStyle/>
              <a:p>
                <a:endParaRPr lang="zh-CN" altLang="en-US"/>
              </a:p>
            </p:txBody>
          </p:sp>
          <p:sp>
            <p:nvSpPr>
              <p:cNvPr id="41012" name="Line 46"/>
              <p:cNvSpPr>
                <a:spLocks noChangeShapeType="1"/>
              </p:cNvSpPr>
              <p:nvPr/>
            </p:nvSpPr>
            <p:spPr bwMode="auto">
              <a:xfrm>
                <a:off x="0" y="0"/>
                <a:ext cx="0" cy="1630"/>
              </a:xfrm>
              <a:prstGeom prst="line">
                <a:avLst/>
              </a:prstGeom>
              <a:noFill/>
              <a:ln w="28575" cap="sq">
                <a:solidFill>
                  <a:schemeClr val="tx1"/>
                </a:solidFill>
                <a:round/>
                <a:headEnd/>
                <a:tailEnd/>
              </a:ln>
            </p:spPr>
            <p:txBody>
              <a:bodyPr/>
              <a:lstStyle/>
              <a:p>
                <a:endParaRPr lang="zh-CN" altLang="en-US"/>
              </a:p>
            </p:txBody>
          </p:sp>
          <p:sp>
            <p:nvSpPr>
              <p:cNvPr id="41013" name="Line 47"/>
              <p:cNvSpPr>
                <a:spLocks noChangeShapeType="1"/>
              </p:cNvSpPr>
              <p:nvPr/>
            </p:nvSpPr>
            <p:spPr bwMode="auto">
              <a:xfrm>
                <a:off x="4985" y="0"/>
                <a:ext cx="0" cy="1630"/>
              </a:xfrm>
              <a:prstGeom prst="line">
                <a:avLst/>
              </a:prstGeom>
              <a:noFill/>
              <a:ln w="28575" cap="sq">
                <a:solidFill>
                  <a:schemeClr val="tx1"/>
                </a:solidFill>
                <a:round/>
                <a:headEnd/>
                <a:tailEnd/>
              </a:ln>
            </p:spPr>
            <p:txBody>
              <a:bodyPr/>
              <a:lstStyle/>
              <a:p>
                <a:endParaRPr lang="zh-CN" altLang="en-US"/>
              </a:p>
            </p:txBody>
          </p:sp>
          <p:sp>
            <p:nvSpPr>
              <p:cNvPr id="41014" name="Line 48"/>
              <p:cNvSpPr>
                <a:spLocks noChangeShapeType="1"/>
              </p:cNvSpPr>
              <p:nvPr/>
            </p:nvSpPr>
            <p:spPr bwMode="auto">
              <a:xfrm>
                <a:off x="1156" y="368"/>
                <a:ext cx="0" cy="1262"/>
              </a:xfrm>
              <a:prstGeom prst="line">
                <a:avLst/>
              </a:prstGeom>
              <a:noFill/>
              <a:ln w="12700">
                <a:solidFill>
                  <a:schemeClr val="tx1"/>
                </a:solidFill>
                <a:round/>
                <a:headEnd/>
                <a:tailEnd/>
              </a:ln>
            </p:spPr>
            <p:txBody>
              <a:bodyPr/>
              <a:lstStyle/>
              <a:p>
                <a:endParaRPr lang="zh-CN" altLang="en-US"/>
              </a:p>
            </p:txBody>
          </p:sp>
          <p:sp>
            <p:nvSpPr>
              <p:cNvPr id="41015" name="Line 49"/>
              <p:cNvSpPr>
                <a:spLocks noChangeShapeType="1"/>
              </p:cNvSpPr>
              <p:nvPr/>
            </p:nvSpPr>
            <p:spPr bwMode="auto">
              <a:xfrm>
                <a:off x="2532" y="368"/>
                <a:ext cx="0" cy="1262"/>
              </a:xfrm>
              <a:prstGeom prst="line">
                <a:avLst/>
              </a:prstGeom>
              <a:noFill/>
              <a:ln w="12700">
                <a:solidFill>
                  <a:schemeClr val="tx1"/>
                </a:solidFill>
                <a:round/>
                <a:headEnd/>
                <a:tailEnd/>
              </a:ln>
            </p:spPr>
            <p:txBody>
              <a:bodyPr/>
              <a:lstStyle/>
              <a:p>
                <a:endParaRPr lang="zh-CN" altLang="en-US"/>
              </a:p>
            </p:txBody>
          </p:sp>
          <p:sp>
            <p:nvSpPr>
              <p:cNvPr id="41016" name="Line 50"/>
              <p:cNvSpPr>
                <a:spLocks noChangeShapeType="1"/>
              </p:cNvSpPr>
              <p:nvPr/>
            </p:nvSpPr>
            <p:spPr bwMode="auto">
              <a:xfrm>
                <a:off x="3853" y="368"/>
                <a:ext cx="0" cy="1262"/>
              </a:xfrm>
              <a:prstGeom prst="line">
                <a:avLst/>
              </a:prstGeom>
              <a:noFill/>
              <a:ln w="12700">
                <a:solidFill>
                  <a:schemeClr val="tx1"/>
                </a:solidFill>
                <a:round/>
                <a:headEnd/>
                <a:tailEnd/>
              </a:ln>
            </p:spPr>
            <p:txBody>
              <a:bodyPr/>
              <a:lstStyle/>
              <a:p>
                <a:endParaRPr lang="zh-CN" altLang="en-US"/>
              </a:p>
            </p:txBody>
          </p:sp>
        </p:grpSp>
      </p:grpSp>
      <p:sp>
        <p:nvSpPr>
          <p:cNvPr id="41017"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0962"/>
                                        </p:tgtEl>
                                        <p:attrNameLst>
                                          <p:attrName>style.visibility</p:attrName>
                                        </p:attrNameLst>
                                      </p:cBhvr>
                                      <p:to>
                                        <p:strVal val="visible"/>
                                      </p:to>
                                    </p:set>
                                    <p:animEffect transition="in" filter="dissolve">
                                      <p:cBhvr>
                                        <p:cTn id="20" dur="500"/>
                                        <p:tgtEl>
                                          <p:spTgt spid="4096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FF579994-D1CF-4CA5-B274-78F0423FA182}" type="slidenum">
              <a:rPr lang="en-US" altLang="zh-CN"/>
              <a:pPr/>
              <a:t>88</a:t>
            </a:fld>
            <a:endParaRPr lang="en-US" altLang="zh-CN"/>
          </a:p>
        </p:txBody>
      </p:sp>
      <p:sp>
        <p:nvSpPr>
          <p:cNvPr id="43010" name="Rectangle 2"/>
          <p:cNvSpPr>
            <a:spLocks noGrp="1" noChangeArrowheads="1"/>
          </p:cNvSpPr>
          <p:nvPr>
            <p:ph type="title" idx="4294967295"/>
          </p:nvPr>
        </p:nvSpPr>
        <p:spPr/>
        <p:txBody>
          <a:bodyPr/>
          <a:lstStyle/>
          <a:p>
            <a:r>
              <a:rPr lang="zh-CN" altLang="en-US" sz="3600" dirty="0">
                <a:ea typeface="宋体" pitchFamily="2" charset="-122"/>
              </a:rPr>
              <a:t>这些好处来自何方？</a:t>
            </a:r>
          </a:p>
        </p:txBody>
      </p:sp>
      <p:sp>
        <p:nvSpPr>
          <p:cNvPr id="43011" name="Rectangle 3"/>
          <p:cNvSpPr>
            <a:spLocks noGrp="1" noChangeArrowheads="1"/>
          </p:cNvSpPr>
          <p:nvPr>
            <p:ph type="body" idx="4294967295"/>
          </p:nvPr>
        </p:nvSpPr>
        <p:spPr>
          <a:xfrm>
            <a:off x="457200" y="1023938"/>
            <a:ext cx="8229600" cy="5124450"/>
          </a:xfrm>
        </p:spPr>
        <p:txBody>
          <a:bodyPr/>
          <a:lstStyle/>
          <a:p>
            <a:pPr marL="344488" indent="-344488"/>
            <a:r>
              <a:rPr lang="zh-CN" b="1" dirty="0">
                <a:solidFill>
                  <a:srgbClr val="CC0000"/>
                </a:solidFill>
                <a:ea typeface="宋体" pitchFamily="2" charset="-122"/>
              </a:rPr>
              <a:t>绝对优势：</a:t>
            </a:r>
            <a:r>
              <a:rPr lang="zh-CN" b="1" kern="1200" dirty="0">
                <a:latin typeface="华文中宋" panose="02010600040101010101" pitchFamily="2" charset="-122"/>
                <a:ea typeface="华文中宋" panose="02010600040101010101" pitchFamily="2" charset="-122"/>
              </a:rPr>
              <a:t>用比另一个生产者更少的投入生产某种物品的能力</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美国在生产小麦上有绝对优势：美国生产1吨小麦需要10个劳动小时，而在</a:t>
            </a:r>
            <a:r>
              <a:rPr lang="zh-CN" altLang="en-US" b="1" kern="1200" dirty="0">
                <a:latin typeface="华文中宋" panose="02010600040101010101" pitchFamily="2" charset="-122"/>
                <a:ea typeface="华文中宋" panose="02010600040101010101" pitchFamily="2" charset="-122"/>
              </a:rPr>
              <a:t>中国</a:t>
            </a:r>
            <a:r>
              <a:rPr lang="zh-CN" b="1" kern="1200" dirty="0">
                <a:latin typeface="华文中宋" panose="02010600040101010101" pitchFamily="2" charset="-122"/>
                <a:ea typeface="华文中宋" panose="02010600040101010101" pitchFamily="2" charset="-122"/>
              </a:rPr>
              <a:t>需要25个劳动小时</a:t>
            </a:r>
          </a:p>
          <a:p>
            <a:pPr marL="0" indent="0">
              <a:buNone/>
            </a:pPr>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如果每个国家在一种物品的生产上具有绝对优势，并专门生产这种物品，那两个国家最终都将从贸易中得到利益</a:t>
            </a:r>
          </a:p>
        </p:txBody>
      </p:sp>
      <p:sp>
        <p:nvSpPr>
          <p:cNvPr id="43012"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r>
              <a:rPr lang="zh-CN" altLang="en-US" dirty="0"/>
              <a:t>什么是经济学</a:t>
            </a:r>
            <a:endParaRPr lang="zh-CN" dirty="0"/>
          </a:p>
        </p:txBody>
      </p:sp>
      <p:sp>
        <p:nvSpPr>
          <p:cNvPr id="6" name="灯片编号占位符 4"/>
          <p:cNvSpPr>
            <a:spLocks noGrp="1"/>
          </p:cNvSpPr>
          <p:nvPr>
            <p:ph type="sldNum" sz="quarter" idx="11"/>
          </p:nvPr>
        </p:nvSpPr>
        <p:spPr/>
        <p:txBody>
          <a:bodyPr/>
          <a:lstStyle/>
          <a:p>
            <a:fld id="{69C68AA8-F150-4280-9B3B-7EE54BECAE95}" type="slidenum">
              <a:rPr lang="en-US" altLang="zh-CN"/>
              <a:pPr/>
              <a:t>8</a:t>
            </a:fld>
            <a:endParaRPr lang="en-US" altLang="zh-CN"/>
          </a:p>
        </p:txBody>
      </p:sp>
      <p:sp>
        <p:nvSpPr>
          <p:cNvPr id="8194" name="Rectangle 2"/>
          <p:cNvSpPr>
            <a:spLocks noGrp="1" noChangeArrowheads="1"/>
          </p:cNvSpPr>
          <p:nvPr>
            <p:ph type="title"/>
          </p:nvPr>
        </p:nvSpPr>
        <p:spPr>
          <a:xfrm>
            <a:off x="342900" y="373063"/>
            <a:ext cx="8410575" cy="681037"/>
          </a:xfrm>
        </p:spPr>
        <p:txBody>
          <a:bodyPr/>
          <a:lstStyle/>
          <a:p>
            <a:r>
              <a:rPr lang="zh-CN" altLang="en-US" dirty="0">
                <a:ea typeface="宋体" charset="-122"/>
              </a:rPr>
              <a:t>一、</a:t>
            </a:r>
            <a:r>
              <a:rPr lang="zh-CN" dirty="0">
                <a:ea typeface="宋体" charset="-122"/>
              </a:rPr>
              <a:t>经济学研究什么问题</a:t>
            </a:r>
          </a:p>
        </p:txBody>
      </p:sp>
      <p:sp>
        <p:nvSpPr>
          <p:cNvPr id="8195" name="Rectangle 3"/>
          <p:cNvSpPr>
            <a:spLocks noGrp="1" noChangeArrowheads="1"/>
          </p:cNvSpPr>
          <p:nvPr>
            <p:ph type="body" idx="1"/>
          </p:nvPr>
        </p:nvSpPr>
        <p:spPr>
          <a:xfrm>
            <a:off x="312738" y="1487488"/>
            <a:ext cx="8313737" cy="4121150"/>
          </a:xfrm>
        </p:spPr>
        <p:txBody>
          <a:bodyPr/>
          <a:lstStyle/>
          <a:p>
            <a:pPr>
              <a:lnSpc>
                <a:spcPct val="120000"/>
              </a:lnSpc>
              <a:spcBef>
                <a:spcPct val="40000"/>
              </a:spcBef>
            </a:pPr>
            <a:r>
              <a:rPr lang="zh-CN" b="1" dirty="0">
                <a:solidFill>
                  <a:srgbClr val="CC0000"/>
                </a:solidFill>
                <a:latin typeface="华文中宋" panose="02010600040101010101" pitchFamily="2" charset="-122"/>
                <a:ea typeface="华文中宋" panose="02010600040101010101" pitchFamily="2" charset="-122"/>
              </a:rPr>
              <a:t>经济学</a:t>
            </a:r>
            <a:r>
              <a:rPr lang="zh-CN" dirty="0">
                <a:latin typeface="华文中宋" panose="02010600040101010101" pitchFamily="2" charset="-122"/>
                <a:ea typeface="华文中宋" panose="02010600040101010101" pitchFamily="2" charset="-122"/>
              </a:rPr>
              <a:t>:  研究社会如何管理自己的稀缺资源</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1">
              <a:lnSpc>
                <a:spcPct val="120000"/>
              </a:lnSpc>
            </a:pPr>
            <a:r>
              <a:rPr lang="zh-CN" altLang="zh-CN" dirty="0">
                <a:latin typeface="华文中宋" panose="02010600040101010101" pitchFamily="2" charset="-122"/>
                <a:ea typeface="华文中宋" panose="02010600040101010101" pitchFamily="2" charset="-122"/>
              </a:rPr>
              <a:t>微观经济学：研究家庭和企业如何做出决策，以及它们如何在市场上相互交易</a:t>
            </a:r>
          </a:p>
          <a:p>
            <a:pPr lvl="1">
              <a:lnSpc>
                <a:spcPct val="120000"/>
              </a:lnSpc>
            </a:pPr>
            <a:r>
              <a:rPr lang="zh-CN" altLang="zh-CN" dirty="0">
                <a:latin typeface="华文中宋" panose="02010600040101010101" pitchFamily="2" charset="-122"/>
                <a:ea typeface="华文中宋" panose="02010600040101010101" pitchFamily="2" charset="-122"/>
              </a:rPr>
              <a:t>宏观经济学：研究整体经济现象，包括通货膨胀，失业和经济增长</a:t>
            </a:r>
          </a:p>
          <a:p>
            <a:pPr>
              <a:lnSpc>
                <a:spcPct val="120000"/>
              </a:lnSpc>
            </a:pPr>
            <a:r>
              <a:rPr lang="zh-CN" altLang="zh-CN" dirty="0">
                <a:latin typeface="华文中宋" panose="02010600040101010101" pitchFamily="2" charset="-122"/>
                <a:ea typeface="华文中宋" panose="02010600040101010101" pitchFamily="2" charset="-122"/>
              </a:rPr>
              <a:t>这两个经济学的分支是密切相关的，也有所不同—它们研究不同的问题</a:t>
            </a:r>
            <a:r>
              <a:rPr lang="zh-CN" altLang="en-US" dirty="0">
                <a:latin typeface="华文中宋" panose="02010600040101010101" pitchFamily="2" charset="-122"/>
                <a:ea typeface="华文中宋" panose="02010600040101010101" pitchFamily="2" charset="-122"/>
              </a:rPr>
              <a:t>。</a:t>
            </a:r>
            <a:endParaRPr lang="zh-CN" altLang="zh-CN" dirty="0">
              <a:latin typeface="华文中宋" panose="02010600040101010101" pitchFamily="2" charset="-122"/>
              <a:ea typeface="华文中宋" panose="02010600040101010101" pitchFamily="2" charset="-122"/>
            </a:endParaRPr>
          </a:p>
        </p:txBody>
      </p:sp>
      <p:sp>
        <p:nvSpPr>
          <p:cNvPr id="8196"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zh-CN" sz="1400" b="1">
                <a:latin typeface="Tahoma" pitchFamily="34" charset="0"/>
                <a:ea typeface="宋体" pitchFamily="2" charset="-122"/>
              </a:rPr>
              <a:t>0</a:t>
            </a: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p:cNvSpPr>
            <a:spLocks noGrp="1"/>
          </p:cNvSpPr>
          <p:nvPr>
            <p:ph type="ftr" sz="quarter" idx="10"/>
          </p:nvPr>
        </p:nvSpPr>
        <p:spPr/>
        <p:txBody>
          <a:bodyPr/>
          <a:lstStyle/>
          <a:p>
            <a:r>
              <a:rPr lang="zh-CN" altLang="en-US" dirty="0"/>
              <a:t>经济学的基本模型</a:t>
            </a:r>
            <a:endParaRPr lang="zh-CN" dirty="0"/>
          </a:p>
        </p:txBody>
      </p:sp>
      <p:sp>
        <p:nvSpPr>
          <p:cNvPr id="7" name="灯片编号占位符 2"/>
          <p:cNvSpPr>
            <a:spLocks noGrp="1"/>
          </p:cNvSpPr>
          <p:nvPr>
            <p:ph type="sldNum" sz="quarter" idx="11"/>
          </p:nvPr>
        </p:nvSpPr>
        <p:spPr/>
        <p:txBody>
          <a:bodyPr/>
          <a:lstStyle/>
          <a:p>
            <a:fld id="{702BD02C-245D-4995-B759-0FB46091762E}" type="slidenum">
              <a:rPr lang="en-US" altLang="zh-CN"/>
              <a:pPr/>
              <a:t>89</a:t>
            </a:fld>
            <a:endParaRPr lang="en-US" altLang="zh-CN"/>
          </a:p>
        </p:txBody>
      </p:sp>
      <p:sp>
        <p:nvSpPr>
          <p:cNvPr id="45058" name="Rectangle 2"/>
          <p:cNvSpPr>
            <a:spLocks noGrp="1" noChangeArrowheads="1"/>
          </p:cNvSpPr>
          <p:nvPr>
            <p:ph type="title" idx="4294967295"/>
          </p:nvPr>
        </p:nvSpPr>
        <p:spPr/>
        <p:txBody>
          <a:bodyPr/>
          <a:lstStyle/>
          <a:p>
            <a:r>
              <a:rPr lang="zh-CN" sz="3600" dirty="0">
                <a:ea typeface="宋体" pitchFamily="2" charset="-122"/>
              </a:rPr>
              <a:t>这些好处来自何方？</a:t>
            </a:r>
          </a:p>
        </p:txBody>
      </p:sp>
      <p:sp>
        <p:nvSpPr>
          <p:cNvPr id="45059" name="Rectangle 3"/>
          <p:cNvSpPr>
            <a:spLocks noGrp="1" noChangeArrowheads="1"/>
          </p:cNvSpPr>
          <p:nvPr>
            <p:ph type="body" idx="4294967295"/>
          </p:nvPr>
        </p:nvSpPr>
        <p:spPr>
          <a:xfrm>
            <a:off x="373063" y="1008063"/>
            <a:ext cx="8313737" cy="3736975"/>
          </a:xfrm>
        </p:spPr>
        <p:txBody>
          <a:bodyPr/>
          <a:lstStyle/>
          <a:p>
            <a:pPr marL="344488" indent="-344488"/>
            <a:r>
              <a:rPr lang="zh-CN" b="1" kern="1200" dirty="0">
                <a:latin typeface="华文中宋" panose="02010600040101010101" pitchFamily="2" charset="-122"/>
                <a:ea typeface="华文中宋" panose="02010600040101010101" pitchFamily="2" charset="-122"/>
              </a:rPr>
              <a:t>哪个国家在生产电脑上有绝对优势？</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生产1台电脑：在</a:t>
            </a:r>
            <a:r>
              <a:rPr lang="zh-CN" altLang="en-US" b="1" kern="1200" dirty="0">
                <a:latin typeface="华文中宋" panose="02010600040101010101" pitchFamily="2" charset="-122"/>
                <a:ea typeface="华文中宋" panose="02010600040101010101" pitchFamily="2" charset="-122"/>
              </a:rPr>
              <a:t>中国</a:t>
            </a:r>
            <a:r>
              <a:rPr lang="zh-CN" b="1" kern="1200" dirty="0">
                <a:latin typeface="华文中宋" panose="02010600040101010101" pitchFamily="2" charset="-122"/>
                <a:ea typeface="华文中宋" panose="02010600040101010101" pitchFamily="2" charset="-122"/>
              </a:rPr>
              <a:t>需要125个劳动小时，而在美国仅仅需要100个劳动小时</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美国在两种物品的生产上都具有绝对优势！</a:t>
            </a:r>
          </a:p>
        </p:txBody>
      </p:sp>
      <p:sp>
        <p:nvSpPr>
          <p:cNvPr id="45060"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
        <p:nvSpPr>
          <p:cNvPr id="45061" name="Text Box 5"/>
          <p:cNvSpPr txBox="1">
            <a:spLocks noChangeArrowheads="1"/>
          </p:cNvSpPr>
          <p:nvPr/>
        </p:nvSpPr>
        <p:spPr bwMode="auto">
          <a:xfrm>
            <a:off x="558800" y="4970463"/>
            <a:ext cx="8094663" cy="961995"/>
          </a:xfrm>
          <a:prstGeom prst="rect">
            <a:avLst/>
          </a:prstGeom>
          <a:solidFill>
            <a:srgbClr val="FFFF99"/>
          </a:solidFill>
          <a:ln w="9525">
            <a:noFill/>
            <a:miter lim="800000"/>
            <a:headEnd/>
            <a:tailEnd/>
          </a:ln>
        </p:spPr>
        <p:txBody>
          <a:bodyPr>
            <a:spAutoFit/>
          </a:bodyPr>
          <a:lstStyle/>
          <a:p>
            <a:pPr marL="344488" indent="-344488">
              <a:lnSpc>
                <a:spcPct val="105000"/>
              </a:lnSpc>
              <a:spcBef>
                <a:spcPct val="45000"/>
              </a:spcBef>
              <a:buClr>
                <a:srgbClr val="339966"/>
              </a:buClr>
              <a:buSzPct val="120000"/>
              <a:buFont typeface="Wingdings" pitchFamily="2" charset="2"/>
              <a:buChar char="§"/>
            </a:pPr>
            <a:r>
              <a:rPr lang="zh-CN" sz="2800" b="1" dirty="0">
                <a:latin typeface="华文中宋" panose="02010600040101010101" pitchFamily="2" charset="-122"/>
                <a:ea typeface="华文中宋" panose="02010600040101010101" pitchFamily="2" charset="-122"/>
              </a:rPr>
              <a:t>那为什么</a:t>
            </a:r>
            <a:r>
              <a:rPr lang="zh-CN" altLang="en-US" sz="2800" b="1" dirty="0">
                <a:latin typeface="华文中宋" panose="02010600040101010101" pitchFamily="2" charset="-122"/>
                <a:ea typeface="华文中宋" panose="02010600040101010101" pitchFamily="2" charset="-122"/>
              </a:rPr>
              <a:t>中国</a:t>
            </a:r>
            <a:r>
              <a:rPr lang="zh-CN" sz="2800" b="1" dirty="0">
                <a:latin typeface="华文中宋" panose="02010600040101010101" pitchFamily="2" charset="-122"/>
                <a:ea typeface="华文中宋" panose="02010600040101010101" pitchFamily="2" charset="-122"/>
              </a:rPr>
              <a:t>会专门生产电脑？为什么两个国家都能从贸易中得到利益？</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dissolve">
                                      <p:cBhvr>
                                        <p:cTn id="7"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DB545839-7BD0-4609-9BFF-974D38BF8E13}" type="slidenum">
              <a:rPr lang="en-US" altLang="zh-CN"/>
              <a:pPr/>
              <a:t>90</a:t>
            </a:fld>
            <a:endParaRPr lang="en-US" altLang="zh-CN"/>
          </a:p>
        </p:txBody>
      </p:sp>
      <p:sp>
        <p:nvSpPr>
          <p:cNvPr id="46082" name="Rectangle 10"/>
          <p:cNvSpPr>
            <a:spLocks noGrp="1" noChangeArrowheads="1"/>
          </p:cNvSpPr>
          <p:nvPr>
            <p:ph type="title" idx="4294967295"/>
          </p:nvPr>
        </p:nvSpPr>
        <p:spPr/>
        <p:txBody>
          <a:bodyPr/>
          <a:lstStyle/>
          <a:p>
            <a:r>
              <a:rPr lang="zh-CN" sz="3600" dirty="0">
                <a:ea typeface="宋体" pitchFamily="2" charset="-122"/>
              </a:rPr>
              <a:t>物品成本的两种度量方法</a:t>
            </a:r>
          </a:p>
        </p:txBody>
      </p:sp>
      <p:sp>
        <p:nvSpPr>
          <p:cNvPr id="46083" name="Rectangle 11"/>
          <p:cNvSpPr>
            <a:spLocks noGrp="1" noChangeArrowheads="1"/>
          </p:cNvSpPr>
          <p:nvPr>
            <p:ph type="body" idx="4294967295"/>
          </p:nvPr>
        </p:nvSpPr>
        <p:spPr>
          <a:xfrm>
            <a:off x="373063" y="1059255"/>
            <a:ext cx="8434387" cy="5382820"/>
          </a:xfrm>
        </p:spPr>
        <p:txBody>
          <a:bodyPr/>
          <a:lstStyle/>
          <a:p>
            <a:pPr marL="0" indent="0">
              <a:buNone/>
            </a:pPr>
            <a:r>
              <a:rPr lang="zh-CN" b="1" kern="1200" dirty="0">
                <a:latin typeface="华文中宋" panose="02010600040101010101" pitchFamily="2" charset="-122"/>
                <a:ea typeface="华文中宋" panose="02010600040101010101" pitchFamily="2" charset="-122"/>
              </a:rPr>
              <a:t>当每个国家以它的最低成本专门生产某种物品时，两个国家都能从贸易中获益</a:t>
            </a:r>
          </a:p>
          <a:p>
            <a:pPr marL="0" indent="0">
              <a:buNone/>
            </a:pPr>
            <a:r>
              <a:rPr lang="zh-CN" b="1" kern="1200" dirty="0">
                <a:latin typeface="华文中宋" panose="02010600040101010101" pitchFamily="2" charset="-122"/>
                <a:ea typeface="华文中宋" panose="02010600040101010101" pitchFamily="2" charset="-122"/>
              </a:rPr>
              <a:t>绝对优势度量生产一种物品所需投入的成本</a:t>
            </a:r>
          </a:p>
          <a:p>
            <a:pPr marL="0" indent="0">
              <a:buNone/>
            </a:pPr>
            <a:r>
              <a:rPr lang="zh-CN" b="1" kern="1200" dirty="0">
                <a:latin typeface="华文中宋" panose="02010600040101010101" pitchFamily="2" charset="-122"/>
                <a:ea typeface="华文中宋" panose="02010600040101010101" pitchFamily="2" charset="-122"/>
              </a:rPr>
              <a:t>回忆：成本的另一种度量方法是机会成本</a:t>
            </a:r>
          </a:p>
          <a:p>
            <a:pPr marL="0" indent="0">
              <a:buNone/>
            </a:pPr>
            <a:r>
              <a:rPr lang="zh-CN" b="1" kern="1200" dirty="0">
                <a:latin typeface="华文中宋" panose="02010600040101010101" pitchFamily="2" charset="-122"/>
                <a:ea typeface="华文中宋" panose="02010600040101010101" pitchFamily="2" charset="-122"/>
              </a:rPr>
              <a:t>在我们的例子中，1台电脑的机会成本是将生产1台电脑上所需的劳动时间用在生产小麦上所能生产的小麦数量</a:t>
            </a:r>
          </a:p>
        </p:txBody>
      </p:sp>
      <p:sp>
        <p:nvSpPr>
          <p:cNvPr id="46084"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wipe(left)">
                                      <p:cBhvr>
                                        <p:cTn id="7" dur="5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wipe(left)">
                                      <p:cBhvr>
                                        <p:cTn id="12" dur="5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wipe(left)">
                                      <p:cBhvr>
                                        <p:cTn id="17" dur="500"/>
                                        <p:tgtEl>
                                          <p:spTgt spid="46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wipe(left)">
                                      <p:cBhvr>
                                        <p:cTn id="22" dur="500"/>
                                        <p:tgtEl>
                                          <p:spTgt spid="46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5"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5819D095-9E1C-4849-90E8-61B9833B96A7}" type="slidenum">
              <a:rPr lang="en-US" altLang="zh-CN"/>
              <a:pPr/>
              <a:t>91</a:t>
            </a:fld>
            <a:endParaRPr lang="en-US" altLang="zh-CN"/>
          </a:p>
        </p:txBody>
      </p:sp>
      <p:sp>
        <p:nvSpPr>
          <p:cNvPr id="47106" name="Rectangle 2"/>
          <p:cNvSpPr>
            <a:spLocks noGrp="1" noChangeArrowheads="1"/>
          </p:cNvSpPr>
          <p:nvPr>
            <p:ph type="title" idx="4294967295"/>
          </p:nvPr>
        </p:nvSpPr>
        <p:spPr>
          <a:xfrm>
            <a:off x="457200" y="252413"/>
            <a:ext cx="8291513" cy="854075"/>
          </a:xfrm>
        </p:spPr>
        <p:txBody>
          <a:bodyPr/>
          <a:lstStyle/>
          <a:p>
            <a:r>
              <a:rPr lang="zh-CN" sz="3600" dirty="0">
                <a:ea typeface="宋体" pitchFamily="2" charset="-122"/>
              </a:rPr>
              <a:t>机会成本与比较优势</a:t>
            </a:r>
          </a:p>
        </p:txBody>
      </p:sp>
      <p:sp>
        <p:nvSpPr>
          <p:cNvPr id="47107" name="Rectangle 3"/>
          <p:cNvSpPr>
            <a:spLocks noGrp="1" noChangeArrowheads="1"/>
          </p:cNvSpPr>
          <p:nvPr>
            <p:ph type="body" idx="4294967295"/>
          </p:nvPr>
        </p:nvSpPr>
        <p:spPr>
          <a:xfrm>
            <a:off x="457200" y="1296988"/>
            <a:ext cx="8229600" cy="5032375"/>
          </a:xfrm>
        </p:spPr>
        <p:txBody>
          <a:bodyPr/>
          <a:lstStyle/>
          <a:p>
            <a:pPr marL="0" indent="0">
              <a:buNone/>
            </a:pPr>
            <a:r>
              <a:rPr lang="zh-CN" b="1" dirty="0">
                <a:solidFill>
                  <a:srgbClr val="CC0000"/>
                </a:solidFill>
                <a:ea typeface="宋体" pitchFamily="2" charset="-122"/>
              </a:rPr>
              <a:t>比较优势：</a:t>
            </a:r>
            <a:r>
              <a:rPr lang="zh-CN" b="1" kern="1200" dirty="0">
                <a:latin typeface="华文中宋" panose="02010600040101010101" pitchFamily="2" charset="-122"/>
                <a:ea typeface="华文中宋" panose="02010600040101010101" pitchFamily="2" charset="-122"/>
              </a:rPr>
              <a:t>一个生产者以低于另一个生产者的机会成本生产一种物品的能力</a:t>
            </a:r>
          </a:p>
          <a:p>
            <a:pPr marL="344488" indent="-344488"/>
            <a:endParaRPr lang="zh-CN" b="1" kern="1200" dirty="0">
              <a:latin typeface="华文中宋" panose="02010600040101010101" pitchFamily="2" charset="-122"/>
              <a:ea typeface="华文中宋" panose="02010600040101010101" pitchFamily="2" charset="-122"/>
            </a:endParaRPr>
          </a:p>
          <a:p>
            <a:pPr marL="0" indent="0">
              <a:buNone/>
            </a:pPr>
            <a:r>
              <a:rPr lang="zh-CN" b="1" kern="1200" dirty="0">
                <a:latin typeface="华文中宋" panose="02010600040101010101" pitchFamily="2" charset="-122"/>
                <a:ea typeface="华文中宋" panose="02010600040101010101" pitchFamily="2" charset="-122"/>
              </a:rPr>
              <a:t>哪个国家在生产电脑上具有比较优势</a:t>
            </a:r>
          </a:p>
          <a:p>
            <a:pPr marL="344488" indent="-344488"/>
            <a:endParaRPr lang="zh-CN" b="1" kern="1200" dirty="0">
              <a:latin typeface="华文中宋" panose="02010600040101010101" pitchFamily="2" charset="-122"/>
              <a:ea typeface="华文中宋" panose="02010600040101010101" pitchFamily="2" charset="-122"/>
            </a:endParaRPr>
          </a:p>
          <a:p>
            <a:pPr marL="0" indent="0">
              <a:buNone/>
            </a:pPr>
            <a:r>
              <a:rPr lang="zh-CN" b="1" kern="1200" dirty="0">
                <a:latin typeface="华文中宋" panose="02010600040101010101" pitchFamily="2" charset="-122"/>
                <a:ea typeface="华文中宋" panose="02010600040101010101" pitchFamily="2" charset="-122"/>
              </a:rPr>
              <a:t>为回答这个问题，必须知道各个国家生产1台电脑的机会成本</a:t>
            </a:r>
          </a:p>
        </p:txBody>
      </p:sp>
      <p:sp>
        <p:nvSpPr>
          <p:cNvPr id="47108"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wipe(left)">
                                      <p:cBhvr>
                                        <p:cTn id="7" dur="500"/>
                                        <p:tgtEl>
                                          <p:spTgt spid="47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7">
                                            <p:txEl>
                                              <p:pRg st="2" end="2"/>
                                            </p:txEl>
                                          </p:spTgt>
                                        </p:tgtEl>
                                        <p:attrNameLst>
                                          <p:attrName>style.visibility</p:attrName>
                                        </p:attrNameLst>
                                      </p:cBhvr>
                                      <p:to>
                                        <p:strVal val="visible"/>
                                      </p:to>
                                    </p:set>
                                    <p:animEffect transition="in" filter="wipe(left)">
                                      <p:cBhvr>
                                        <p:cTn id="12" dur="500"/>
                                        <p:tgtEl>
                                          <p:spTgt spid="471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animEffect transition="in" filter="wipe(left)">
                                      <p:cBhvr>
                                        <p:cTn id="17" dur="5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bldLvl="5"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457B291F-F15E-4BBF-B736-9282DF1B56D6}" type="slidenum">
              <a:rPr lang="en-US" altLang="zh-CN"/>
              <a:pPr/>
              <a:t>92</a:t>
            </a:fld>
            <a:endParaRPr lang="en-US" altLang="zh-CN"/>
          </a:p>
        </p:txBody>
      </p:sp>
      <p:sp>
        <p:nvSpPr>
          <p:cNvPr id="48130" name="Rectangle 2"/>
          <p:cNvSpPr>
            <a:spLocks noGrp="1" noChangeArrowheads="1"/>
          </p:cNvSpPr>
          <p:nvPr>
            <p:ph type="title" idx="4294967295"/>
          </p:nvPr>
        </p:nvSpPr>
        <p:spPr>
          <a:xfrm>
            <a:off x="457200" y="252413"/>
            <a:ext cx="8291513" cy="854075"/>
          </a:xfrm>
        </p:spPr>
        <p:txBody>
          <a:bodyPr/>
          <a:lstStyle/>
          <a:p>
            <a:r>
              <a:rPr lang="zh-CN" sz="3600" dirty="0">
                <a:ea typeface="宋体" pitchFamily="2" charset="-122"/>
              </a:rPr>
              <a:t>机会成本与比较优势</a:t>
            </a:r>
          </a:p>
        </p:txBody>
      </p:sp>
      <p:sp>
        <p:nvSpPr>
          <p:cNvPr id="48131" name="Rectangle 3"/>
          <p:cNvSpPr>
            <a:spLocks noGrp="1" noChangeArrowheads="1"/>
          </p:cNvSpPr>
          <p:nvPr>
            <p:ph type="body" idx="4294967295"/>
          </p:nvPr>
        </p:nvSpPr>
        <p:spPr>
          <a:xfrm>
            <a:off x="457200" y="1274763"/>
            <a:ext cx="8229600" cy="5032375"/>
          </a:xfrm>
        </p:spPr>
        <p:txBody>
          <a:bodyPr/>
          <a:lstStyle/>
          <a:p>
            <a:pPr marL="344488" indent="-344488"/>
            <a:r>
              <a:rPr lang="zh-CN" b="1" kern="1200" dirty="0">
                <a:latin typeface="华文中宋" panose="02010600040101010101" pitchFamily="2" charset="-122"/>
                <a:ea typeface="华文中宋" panose="02010600040101010101" pitchFamily="2" charset="-122"/>
              </a:rPr>
              <a:t>生产1台电脑的机会成本：</a:t>
            </a:r>
          </a:p>
          <a:p>
            <a:pPr marL="744538" lvl="2" indent="-344488">
              <a:lnSpc>
                <a:spcPct val="105000"/>
              </a:lnSpc>
              <a:spcBef>
                <a:spcPct val="45000"/>
              </a:spcBef>
            </a:pPr>
            <a:r>
              <a:rPr lang="zh-CN" sz="2600" b="1" kern="1200" dirty="0">
                <a:latin typeface="华文中宋" panose="02010600040101010101" pitchFamily="2" charset="-122"/>
                <a:ea typeface="华文中宋" panose="02010600040101010101" pitchFamily="2" charset="-122"/>
                <a:cs typeface="+mn-cs"/>
              </a:rPr>
              <a:t>美国是10吨小麦，因为美国生产1台电脑需要100个劳动小时，而100个劳动小时可以生产10吨小麦</a:t>
            </a:r>
          </a:p>
          <a:p>
            <a:pPr marL="744538" lvl="2" indent="-344488">
              <a:lnSpc>
                <a:spcPct val="105000"/>
              </a:lnSpc>
              <a:spcBef>
                <a:spcPct val="45000"/>
              </a:spcBef>
            </a:pPr>
            <a:r>
              <a:rPr lang="zh-CN" altLang="en-US" sz="2600" b="1" kern="1200" dirty="0">
                <a:latin typeface="华文中宋" panose="02010600040101010101" pitchFamily="2" charset="-122"/>
                <a:ea typeface="华文中宋" panose="02010600040101010101" pitchFamily="2" charset="-122"/>
                <a:cs typeface="+mn-cs"/>
              </a:rPr>
              <a:t>中国</a:t>
            </a:r>
            <a:r>
              <a:rPr lang="zh-CN" sz="2600" b="1" kern="1200" dirty="0">
                <a:latin typeface="华文中宋" panose="02010600040101010101" pitchFamily="2" charset="-122"/>
                <a:ea typeface="华文中宋" panose="02010600040101010101" pitchFamily="2" charset="-122"/>
                <a:cs typeface="+mn-cs"/>
              </a:rPr>
              <a:t>是5吨小麦，因为</a:t>
            </a:r>
            <a:r>
              <a:rPr lang="zh-CN" altLang="en-US" sz="2600" b="1" kern="1200" dirty="0">
                <a:latin typeface="华文中宋" panose="02010600040101010101" pitchFamily="2" charset="-122"/>
                <a:ea typeface="华文中宋" panose="02010600040101010101" pitchFamily="2" charset="-122"/>
                <a:cs typeface="+mn-cs"/>
              </a:rPr>
              <a:t>中国</a:t>
            </a:r>
            <a:r>
              <a:rPr lang="zh-CN" sz="2600" b="1" kern="1200" dirty="0">
                <a:latin typeface="华文中宋" panose="02010600040101010101" pitchFamily="2" charset="-122"/>
                <a:ea typeface="华文中宋" panose="02010600040101010101" pitchFamily="2" charset="-122"/>
                <a:cs typeface="+mn-cs"/>
              </a:rPr>
              <a:t>生产1台电脑需要125个小时，而125个小时能够生产5吨小麦</a:t>
            </a:r>
          </a:p>
          <a:p>
            <a:pPr marL="344488" indent="-344488"/>
            <a:r>
              <a:rPr lang="zh-CN" b="1" kern="1200" dirty="0">
                <a:latin typeface="华文中宋" panose="02010600040101010101" pitchFamily="2" charset="-122"/>
                <a:ea typeface="华文中宋" panose="02010600040101010101" pitchFamily="2" charset="-122"/>
              </a:rPr>
              <a:t>因此，</a:t>
            </a:r>
            <a:r>
              <a:rPr lang="zh-CN" altLang="en-US" b="1" kern="1200" dirty="0">
                <a:latin typeface="华文中宋" panose="02010600040101010101" pitchFamily="2" charset="-122"/>
                <a:ea typeface="华文中宋" panose="02010600040101010101" pitchFamily="2" charset="-122"/>
              </a:rPr>
              <a:t>中国</a:t>
            </a:r>
            <a:r>
              <a:rPr lang="zh-CN" b="1" kern="1200" dirty="0">
                <a:latin typeface="华文中宋" panose="02010600040101010101" pitchFamily="2" charset="-122"/>
                <a:ea typeface="华文中宋" panose="02010600040101010101" pitchFamily="2" charset="-122"/>
              </a:rPr>
              <a:t>在生产电脑上有比较优势</a:t>
            </a:r>
          </a:p>
          <a:p>
            <a:pPr>
              <a:spcBef>
                <a:spcPct val="50000"/>
              </a:spcBef>
              <a:buFont typeface="Wingdings" pitchFamily="2" charset="2"/>
              <a:buNone/>
            </a:pPr>
            <a:r>
              <a:rPr lang="zh-CN" b="1" dirty="0">
                <a:solidFill>
                  <a:srgbClr val="CC0000"/>
                </a:solidFill>
                <a:ea typeface="宋体" pitchFamily="2" charset="-122"/>
              </a:rPr>
              <a:t>   总结：绝对优势并不意味着比较优势！</a:t>
            </a:r>
          </a:p>
        </p:txBody>
      </p:sp>
      <p:sp>
        <p:nvSpPr>
          <p:cNvPr id="48132"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wipe(left)">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wipe(left)">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wipe(left)">
                                      <p:cBhvr>
                                        <p:cTn id="22" dur="500"/>
                                        <p:tgtEl>
                                          <p:spTgt spid="48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
                                            <p:txEl>
                                              <p:pRg st="4" end="4"/>
                                            </p:txEl>
                                          </p:spTgt>
                                        </p:tgtEl>
                                        <p:attrNameLst>
                                          <p:attrName>style.visibility</p:attrName>
                                        </p:attrNameLst>
                                      </p:cBhvr>
                                      <p:to>
                                        <p:strVal val="visible"/>
                                      </p:to>
                                    </p:set>
                                    <p:animEffect transition="in" filter="wipe(left)">
                                      <p:cBhvr>
                                        <p:cTn id="27" dur="500"/>
                                        <p:tgtEl>
                                          <p:spTgt spid="48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bldLvl="5"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055BBF43-5DC5-4204-B0AC-845C2DB42810}" type="slidenum">
              <a:rPr lang="en-US" altLang="zh-CN"/>
              <a:pPr/>
              <a:t>93</a:t>
            </a:fld>
            <a:endParaRPr lang="en-US" altLang="zh-CN"/>
          </a:p>
        </p:txBody>
      </p:sp>
      <p:sp>
        <p:nvSpPr>
          <p:cNvPr id="49154" name="Rectangle 2"/>
          <p:cNvSpPr>
            <a:spLocks noGrp="1" noChangeArrowheads="1"/>
          </p:cNvSpPr>
          <p:nvPr>
            <p:ph type="title" idx="4294967295"/>
          </p:nvPr>
        </p:nvSpPr>
        <p:spPr/>
        <p:txBody>
          <a:bodyPr/>
          <a:lstStyle/>
          <a:p>
            <a:r>
              <a:rPr lang="zh-CN" sz="3600" dirty="0">
                <a:ea typeface="宋体" pitchFamily="2" charset="-122"/>
              </a:rPr>
              <a:t>比较优势与贸易</a:t>
            </a:r>
          </a:p>
        </p:txBody>
      </p:sp>
      <p:sp>
        <p:nvSpPr>
          <p:cNvPr id="49155" name="Rectangle 3"/>
          <p:cNvSpPr>
            <a:spLocks noGrp="1" noChangeArrowheads="1"/>
          </p:cNvSpPr>
          <p:nvPr>
            <p:ph type="body" idx="4294967295"/>
          </p:nvPr>
        </p:nvSpPr>
        <p:spPr>
          <a:xfrm>
            <a:off x="457200" y="1001713"/>
            <a:ext cx="8229600" cy="5232400"/>
          </a:xfrm>
        </p:spPr>
        <p:txBody>
          <a:bodyPr/>
          <a:lstStyle/>
          <a:p>
            <a:pPr marL="344488" indent="-344488"/>
            <a:r>
              <a:rPr lang="zh-CN" b="1" kern="1200" dirty="0">
                <a:latin typeface="华文中宋" panose="02010600040101010101" pitchFamily="2" charset="-122"/>
                <a:ea typeface="华文中宋" panose="02010600040101010101" pitchFamily="2" charset="-122"/>
              </a:rPr>
              <a:t>贸易的利益来源于比较优势（机会成本的不同）</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当每个国家专门生产它具有比较优势的物品时，所有国家的总产量会更高，世界的“经济蛋糕”也会更大</a:t>
            </a:r>
          </a:p>
          <a:p>
            <a:pPr marL="344488" indent="-344488"/>
            <a:endParaRPr lang="zh-CN" b="1" kern="1200" dirty="0">
              <a:latin typeface="华文中宋" panose="02010600040101010101" pitchFamily="2" charset="-122"/>
              <a:ea typeface="华文中宋" panose="02010600040101010101" pitchFamily="2" charset="-122"/>
            </a:endParaRPr>
          </a:p>
          <a:p>
            <a:pPr marL="344488" indent="-344488"/>
            <a:r>
              <a:rPr lang="zh-CN" b="1" kern="1200" dirty="0">
                <a:latin typeface="华文中宋" panose="02010600040101010101" pitchFamily="2" charset="-122"/>
                <a:ea typeface="华文中宋" panose="02010600040101010101" pitchFamily="2" charset="-122"/>
              </a:rPr>
              <a:t>这也同样适用于个体生产者（比如农民和牧场工人）专业生产不同的产品，并彼此贸易</a:t>
            </a:r>
          </a:p>
        </p:txBody>
      </p:sp>
      <p:sp>
        <p:nvSpPr>
          <p:cNvPr id="49156" name="FlagCount" hidden="1">
            <a:hlinkClick r:id="rId2"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623888" y="1390650"/>
            <a:ext cx="8218487" cy="5264150"/>
          </a:xfrm>
        </p:spPr>
        <p:txBody>
          <a:bodyPr/>
          <a:lstStyle/>
          <a:p>
            <a:pPr marL="0" indent="0">
              <a:spcBef>
                <a:spcPct val="5000"/>
              </a:spcBef>
              <a:buFont typeface="Wingdings" pitchFamily="2" charset="2"/>
              <a:buNone/>
            </a:pPr>
            <a:r>
              <a:rPr lang="zh-CN" dirty="0">
                <a:ea typeface="宋体" pitchFamily="2" charset="-122"/>
              </a:rPr>
              <a:t>阿根廷和巴西每个月都有10，000个劳动小时</a:t>
            </a:r>
          </a:p>
          <a:p>
            <a:pPr marL="0" indent="0">
              <a:spcBef>
                <a:spcPct val="20000"/>
              </a:spcBef>
              <a:buFont typeface="Wingdings" pitchFamily="2" charset="2"/>
              <a:buNone/>
            </a:pPr>
            <a:r>
              <a:rPr lang="zh-CN" dirty="0">
                <a:ea typeface="宋体" pitchFamily="2" charset="-122"/>
              </a:rPr>
              <a:t>在阿根廷，</a:t>
            </a:r>
          </a:p>
          <a:p>
            <a:pPr lvl="1">
              <a:lnSpc>
                <a:spcPct val="105000"/>
              </a:lnSpc>
              <a:spcBef>
                <a:spcPct val="5000"/>
              </a:spcBef>
            </a:pPr>
            <a:r>
              <a:rPr lang="zh-CN" sz="2800" dirty="0">
                <a:ea typeface="宋体" pitchFamily="2" charset="-122"/>
              </a:rPr>
              <a:t>生产1磅咖啡需要2个小时</a:t>
            </a:r>
          </a:p>
          <a:p>
            <a:pPr lvl="1">
              <a:lnSpc>
                <a:spcPct val="105000"/>
              </a:lnSpc>
              <a:spcBef>
                <a:spcPct val="5000"/>
              </a:spcBef>
            </a:pPr>
            <a:r>
              <a:rPr lang="zh-CN" sz="2800" dirty="0">
                <a:ea typeface="宋体" pitchFamily="2" charset="-122"/>
              </a:rPr>
              <a:t>生产1瓶酒需要4个小时</a:t>
            </a:r>
          </a:p>
          <a:p>
            <a:pPr marL="0" indent="0">
              <a:spcBef>
                <a:spcPct val="20000"/>
              </a:spcBef>
              <a:buFont typeface="Wingdings" pitchFamily="2" charset="2"/>
              <a:buNone/>
            </a:pPr>
            <a:r>
              <a:rPr lang="zh-CN" dirty="0">
                <a:ea typeface="宋体" pitchFamily="2" charset="-122"/>
              </a:rPr>
              <a:t>在巴西，</a:t>
            </a:r>
          </a:p>
          <a:p>
            <a:pPr lvl="1">
              <a:lnSpc>
                <a:spcPct val="105000"/>
              </a:lnSpc>
              <a:spcBef>
                <a:spcPct val="5000"/>
              </a:spcBef>
            </a:pPr>
            <a:r>
              <a:rPr lang="zh-CN" sz="2800" dirty="0">
                <a:ea typeface="宋体" pitchFamily="2" charset="-122"/>
              </a:rPr>
              <a:t>生产1磅咖啡需要1个小时</a:t>
            </a:r>
          </a:p>
          <a:p>
            <a:pPr lvl="1">
              <a:lnSpc>
                <a:spcPct val="105000"/>
              </a:lnSpc>
              <a:spcBef>
                <a:spcPct val="5000"/>
              </a:spcBef>
            </a:pPr>
            <a:r>
              <a:rPr lang="zh-CN" sz="2800" dirty="0">
                <a:ea typeface="宋体" pitchFamily="2" charset="-122"/>
              </a:rPr>
              <a:t>生产1瓶酒需要5个小时</a:t>
            </a:r>
          </a:p>
          <a:p>
            <a:pPr marL="344488" indent="-344488"/>
            <a:r>
              <a:rPr lang="zh-CN" kern="1200" dirty="0">
                <a:latin typeface="华文中宋" panose="02010600040101010101" pitchFamily="2" charset="-122"/>
                <a:ea typeface="华文中宋" panose="02010600040101010101" pitchFamily="2" charset="-122"/>
              </a:rPr>
              <a:t>哪个国家在生产咖啡上有绝对优势？哪个国家在生产酒上有比较优势？</a:t>
            </a:r>
          </a:p>
        </p:txBody>
      </p:sp>
      <p:sp>
        <p:nvSpPr>
          <p:cNvPr id="50179"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50180" name="Rectangle 4"/>
          <p:cNvSpPr>
            <a:spLocks noGrp="1" noChangeArrowheads="1"/>
          </p:cNvSpPr>
          <p:nvPr>
            <p:ph type="title"/>
          </p:nvPr>
        </p:nvSpPr>
        <p:spPr>
          <a:xfrm>
            <a:off x="587375" y="352425"/>
            <a:ext cx="8208963" cy="954088"/>
          </a:xfrm>
          <a:ln/>
        </p:spPr>
        <p:txBody>
          <a:bodyPr/>
          <a:lstStyle/>
          <a:p>
            <a:pPr algn="l"/>
            <a:r>
              <a:rPr lang="zh-CN"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zh-CN" sz="2800" i="1" dirty="0">
                <a:solidFill>
                  <a:srgbClr val="339966"/>
                </a:solidFill>
                <a:effectLst>
                  <a:outerShdw blurRad="38100" dist="38100" dir="2700000" algn="tl">
                    <a:srgbClr val="C0C0C0"/>
                  </a:outerShdw>
                </a:effectLst>
                <a:latin typeface="Tahoma" pitchFamily="34" charset="0"/>
                <a:ea typeface="宋体" pitchFamily="2" charset="-122"/>
              </a:rPr>
              <a:t>4</a:t>
            </a:r>
            <a:r>
              <a:rPr 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sz="3200" dirty="0">
                <a:solidFill>
                  <a:srgbClr val="339966"/>
                </a:solidFill>
                <a:effectLst>
                  <a:outerShdw blurRad="38100" dist="38100" dir="2700000" algn="tl">
                    <a:srgbClr val="C0C0C0"/>
                  </a:outerShdw>
                </a:effectLst>
                <a:ea typeface="宋体" pitchFamily="2" charset="-122"/>
              </a:rPr>
              <a:t>绝对优势与比较优势</a:t>
            </a:r>
            <a:r>
              <a:rPr lang="zh-CN" sz="3600" dirty="0">
                <a:solidFill>
                  <a:srgbClr val="339966"/>
                </a:solidFill>
                <a:effectLst>
                  <a:outerShdw blurRad="38100" dist="38100" dir="2700000" algn="tl">
                    <a:srgbClr val="C0C0C0"/>
                  </a:outerShdw>
                </a:effectLst>
                <a:ea typeface="宋体" pitchFamily="2" charset="-122"/>
              </a:rPr>
              <a:t> </a:t>
            </a:r>
          </a:p>
        </p:txBody>
      </p:sp>
      <p:grpSp>
        <p:nvGrpSpPr>
          <p:cNvPr id="2" name="Group 5"/>
          <p:cNvGrpSpPr>
            <a:grpSpLocks/>
          </p:cNvGrpSpPr>
          <p:nvPr/>
        </p:nvGrpSpPr>
        <p:grpSpPr bwMode="auto">
          <a:xfrm>
            <a:off x="593725" y="290513"/>
            <a:ext cx="8210550" cy="1049337"/>
            <a:chOff x="0" y="0"/>
            <a:chExt cx="5000" cy="661"/>
          </a:xfrm>
        </p:grpSpPr>
        <p:sp>
          <p:nvSpPr>
            <p:cNvPr id="50182"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50183"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50184"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CA25EB6F-B394-4986-A737-DA6DB12C3F47}" type="slidenum">
              <a:rPr lang="en-US" altLang="zh-CN" sz="1700">
                <a:solidFill>
                  <a:srgbClr val="777777"/>
                </a:solidFill>
                <a:latin typeface="Tahoma" pitchFamily="34" charset="0"/>
                <a:ea typeface="宋体" pitchFamily="2" charset="-122"/>
              </a:rPr>
              <a:pPr algn="r"/>
              <a:t>94</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574675" y="1470025"/>
            <a:ext cx="8218488" cy="5038725"/>
          </a:xfrm>
        </p:spPr>
        <p:txBody>
          <a:bodyPr/>
          <a:lstStyle/>
          <a:p>
            <a:pPr>
              <a:spcBef>
                <a:spcPct val="25000"/>
              </a:spcBef>
              <a:buFont typeface="Wingdings" pitchFamily="2" charset="2"/>
              <a:buNone/>
            </a:pPr>
            <a:r>
              <a:rPr lang="zh-CN" dirty="0">
                <a:ea typeface="宋体" pitchFamily="2" charset="-122"/>
              </a:rPr>
              <a:t>巴西在生产咖啡上有绝对优势：</a:t>
            </a:r>
          </a:p>
          <a:p>
            <a:pPr lvl="1">
              <a:lnSpc>
                <a:spcPct val="105000"/>
              </a:lnSpc>
              <a:spcBef>
                <a:spcPct val="25000"/>
              </a:spcBef>
            </a:pPr>
            <a:r>
              <a:rPr lang="zh-CN" sz="2800" dirty="0">
                <a:ea typeface="宋体" pitchFamily="2" charset="-122"/>
              </a:rPr>
              <a:t>巴西生产1磅咖啡仅需要1个劳动小时，而阿根廷需要两个</a:t>
            </a:r>
          </a:p>
          <a:p>
            <a:pPr>
              <a:spcBef>
                <a:spcPct val="50000"/>
              </a:spcBef>
              <a:buFont typeface="Wingdings" pitchFamily="2" charset="2"/>
              <a:buNone/>
            </a:pPr>
            <a:r>
              <a:rPr lang="zh-CN" dirty="0">
                <a:ea typeface="宋体" pitchFamily="2" charset="-122"/>
              </a:rPr>
              <a:t>阿根廷在生产酒上有比较优势：</a:t>
            </a:r>
          </a:p>
          <a:p>
            <a:pPr lvl="1">
              <a:lnSpc>
                <a:spcPct val="105000"/>
              </a:lnSpc>
              <a:spcBef>
                <a:spcPct val="25000"/>
              </a:spcBef>
            </a:pPr>
            <a:r>
              <a:rPr lang="zh-CN" sz="2800" dirty="0">
                <a:ea typeface="宋体" pitchFamily="2" charset="-122"/>
              </a:rPr>
              <a:t>阿根廷生产1瓶酒的机会成本是2磅咖啡，因为生产1瓶酒需要4个小时，而4个小时可以生产2磅咖啡</a:t>
            </a:r>
          </a:p>
          <a:p>
            <a:pPr lvl="1">
              <a:lnSpc>
                <a:spcPct val="105000"/>
              </a:lnSpc>
              <a:spcBef>
                <a:spcPct val="25000"/>
              </a:spcBef>
            </a:pPr>
            <a:r>
              <a:rPr lang="zh-CN" sz="2800" dirty="0">
                <a:ea typeface="宋体" pitchFamily="2" charset="-122"/>
              </a:rPr>
              <a:t>巴西生产1瓶酒的机会成本是5磅咖啡</a:t>
            </a:r>
          </a:p>
        </p:txBody>
      </p:sp>
      <p:sp>
        <p:nvSpPr>
          <p:cNvPr id="52227" name="Rectangle 8"/>
          <p:cNvSpPr>
            <a:spLocks noChangeArrowheads="1"/>
          </p:cNvSpPr>
          <p:nvPr/>
        </p:nvSpPr>
        <p:spPr bwMode="auto">
          <a:xfrm>
            <a:off x="0" y="0"/>
            <a:ext cx="381000" cy="6858000"/>
          </a:xfrm>
          <a:prstGeom prst="rect">
            <a:avLst/>
          </a:prstGeom>
          <a:solidFill>
            <a:srgbClr val="996633"/>
          </a:solidFill>
          <a:ln w="9525">
            <a:noFill/>
            <a:miter lim="800000"/>
            <a:headEnd/>
            <a:tailEnd/>
          </a:ln>
        </p:spPr>
        <p:txBody>
          <a:bodyPr wrap="none" anchor="ctr"/>
          <a:lstStyle/>
          <a:p>
            <a:endParaRPr lang="zh-CN">
              <a:ea typeface="宋体" pitchFamily="2" charset="-122"/>
            </a:endParaRPr>
          </a:p>
        </p:txBody>
      </p:sp>
      <p:sp>
        <p:nvSpPr>
          <p:cNvPr id="52228" name="Rectangle 4"/>
          <p:cNvSpPr>
            <a:spLocks noGrp="1" noChangeArrowheads="1"/>
          </p:cNvSpPr>
          <p:nvPr>
            <p:ph type="title"/>
          </p:nvPr>
        </p:nvSpPr>
        <p:spPr>
          <a:xfrm>
            <a:off x="587375" y="352425"/>
            <a:ext cx="8208963" cy="954088"/>
          </a:xfrm>
          <a:ln/>
        </p:spPr>
        <p:txBody>
          <a:bodyPr/>
          <a:lstStyle/>
          <a:p>
            <a:pPr algn="l"/>
            <a:r>
              <a:rPr lang="zh-CN" altLang="en-US" sz="2400" b="0" dirty="0">
                <a:solidFill>
                  <a:srgbClr val="339966"/>
                </a:solidFill>
                <a:effectLst>
                  <a:outerShdw blurRad="38100" dist="38100" dir="2700000" algn="tl">
                    <a:srgbClr val="C0C0C0"/>
                  </a:outerShdw>
                </a:effectLst>
                <a:latin typeface="Tahoma" pitchFamily="34" charset="0"/>
                <a:ea typeface="宋体" pitchFamily="2" charset="-122"/>
              </a:rPr>
              <a:t>主动学习 </a:t>
            </a:r>
            <a:r>
              <a:rPr lang="en-US" altLang="zh-CN" sz="2800" i="1" dirty="0">
                <a:solidFill>
                  <a:srgbClr val="339966"/>
                </a:solidFill>
                <a:effectLst>
                  <a:outerShdw blurRad="38100" dist="38100" dir="2700000" algn="tl">
                    <a:srgbClr val="C0C0C0"/>
                  </a:outerShdw>
                </a:effectLst>
                <a:latin typeface="Tahoma" pitchFamily="34" charset="0"/>
                <a:ea typeface="宋体" pitchFamily="2" charset="-122"/>
              </a:rPr>
              <a:t>4</a:t>
            </a:r>
            <a: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t>   </a:t>
            </a:r>
            <a:br>
              <a:rPr lang="en-US" altLang="zh-CN" sz="2400" b="0" dirty="0">
                <a:solidFill>
                  <a:srgbClr val="339966"/>
                </a:solidFill>
                <a:effectLst>
                  <a:outerShdw blurRad="38100" dist="38100" dir="2700000" algn="tl">
                    <a:srgbClr val="C0C0C0"/>
                  </a:outerShdw>
                </a:effectLst>
                <a:latin typeface="Tahoma" pitchFamily="34" charset="0"/>
                <a:ea typeface="宋体" pitchFamily="2" charset="-122"/>
              </a:rPr>
            </a:br>
            <a:r>
              <a:rPr lang="zh-CN" altLang="en-US" sz="3200" dirty="0">
                <a:solidFill>
                  <a:srgbClr val="339966"/>
                </a:solidFill>
                <a:effectLst>
                  <a:outerShdw blurRad="38100" dist="38100" dir="2700000" algn="tl">
                    <a:srgbClr val="C0C0C0"/>
                  </a:outerShdw>
                </a:effectLst>
                <a:ea typeface="宋体" pitchFamily="2" charset="-122"/>
              </a:rPr>
              <a:t>参考答案</a:t>
            </a:r>
          </a:p>
        </p:txBody>
      </p:sp>
      <p:grpSp>
        <p:nvGrpSpPr>
          <p:cNvPr id="2" name="Group 5"/>
          <p:cNvGrpSpPr>
            <a:grpSpLocks/>
          </p:cNvGrpSpPr>
          <p:nvPr/>
        </p:nvGrpSpPr>
        <p:grpSpPr bwMode="auto">
          <a:xfrm>
            <a:off x="593725" y="290513"/>
            <a:ext cx="8210550" cy="1049337"/>
            <a:chOff x="0" y="0"/>
            <a:chExt cx="5000" cy="661"/>
          </a:xfrm>
        </p:grpSpPr>
        <p:sp>
          <p:nvSpPr>
            <p:cNvPr id="52230" name="Line 9"/>
            <p:cNvSpPr>
              <a:spLocks noChangeShapeType="1"/>
            </p:cNvSpPr>
            <p:nvPr/>
          </p:nvSpPr>
          <p:spPr bwMode="auto">
            <a:xfrm>
              <a:off x="2" y="661"/>
              <a:ext cx="4998" cy="0"/>
            </a:xfrm>
            <a:prstGeom prst="line">
              <a:avLst/>
            </a:prstGeom>
            <a:noFill/>
            <a:ln w="12700">
              <a:solidFill>
                <a:srgbClr val="C0C0C0"/>
              </a:solidFill>
              <a:round/>
              <a:headEnd/>
              <a:tailEnd/>
            </a:ln>
          </p:spPr>
          <p:txBody>
            <a:bodyPr/>
            <a:lstStyle/>
            <a:p>
              <a:endParaRPr lang="zh-CN" altLang="en-US"/>
            </a:p>
          </p:txBody>
        </p:sp>
        <p:sp>
          <p:nvSpPr>
            <p:cNvPr id="52231" name="Line 10"/>
            <p:cNvSpPr>
              <a:spLocks noChangeShapeType="1"/>
            </p:cNvSpPr>
            <p:nvPr/>
          </p:nvSpPr>
          <p:spPr bwMode="auto">
            <a:xfrm>
              <a:off x="0" y="0"/>
              <a:ext cx="4998" cy="0"/>
            </a:xfrm>
            <a:prstGeom prst="line">
              <a:avLst/>
            </a:prstGeom>
            <a:noFill/>
            <a:ln w="12700">
              <a:solidFill>
                <a:srgbClr val="C0C0C0"/>
              </a:solidFill>
              <a:round/>
              <a:headEnd/>
              <a:tailEnd/>
            </a:ln>
          </p:spPr>
          <p:txBody>
            <a:bodyPr/>
            <a:lstStyle/>
            <a:p>
              <a:endParaRPr lang="zh-CN" altLang="en-US"/>
            </a:p>
          </p:txBody>
        </p:sp>
      </p:grpSp>
      <p:sp>
        <p:nvSpPr>
          <p:cNvPr id="52232" name="Rectangle 8"/>
          <p:cNvSpPr>
            <a:spLocks noChangeArrowheads="1"/>
          </p:cNvSpPr>
          <p:nvPr/>
        </p:nvSpPr>
        <p:spPr bwMode="auto">
          <a:xfrm>
            <a:off x="8302625" y="6375400"/>
            <a:ext cx="684213" cy="368300"/>
          </a:xfrm>
          <a:prstGeom prst="rect">
            <a:avLst/>
          </a:prstGeom>
          <a:noFill/>
          <a:ln w="9525">
            <a:noFill/>
            <a:miter lim="800000"/>
            <a:headEnd/>
            <a:tailEnd/>
          </a:ln>
          <a:effectLst/>
        </p:spPr>
        <p:txBody>
          <a:bodyPr/>
          <a:lstStyle/>
          <a:p>
            <a:pPr algn="r"/>
            <a:fld id="{7ABD4581-7B88-46E1-950D-398BB95588A8}" type="slidenum">
              <a:rPr lang="en-US" altLang="zh-CN" sz="1700">
                <a:solidFill>
                  <a:srgbClr val="777777"/>
                </a:solidFill>
                <a:latin typeface="Tahoma" pitchFamily="34" charset="0"/>
                <a:ea typeface="宋体" pitchFamily="2" charset="-122"/>
              </a:rPr>
              <a:pPr algn="r"/>
              <a:t>95</a:t>
            </a:fld>
            <a:endParaRPr lang="zh-CN" sz="1700">
              <a:solidFill>
                <a:srgbClr val="777777"/>
              </a:solidFill>
              <a:latin typeface="Tahoma" pitchFamily="34" charset="0"/>
              <a:ea typeface="宋体" pitchFamily="2" charset="-122"/>
            </a:endParaRPr>
          </a:p>
        </p:txBody>
      </p:sp>
    </p:spTree>
  </p:cSld>
  <p:clrMapOvr>
    <a:masterClrMapping/>
  </p:clrMapOvr>
  <p:transition spd="med">
    <p:diamon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r>
              <a:rPr lang="zh-CN" altLang="en-US" dirty="0"/>
              <a:t>经济学的基本模型</a:t>
            </a:r>
            <a:endParaRPr lang="zh-CN" dirty="0"/>
          </a:p>
        </p:txBody>
      </p:sp>
      <p:sp>
        <p:nvSpPr>
          <p:cNvPr id="6" name="灯片编号占位符 2"/>
          <p:cNvSpPr>
            <a:spLocks noGrp="1"/>
          </p:cNvSpPr>
          <p:nvPr>
            <p:ph type="sldNum" sz="quarter" idx="11"/>
          </p:nvPr>
        </p:nvSpPr>
        <p:spPr/>
        <p:txBody>
          <a:bodyPr/>
          <a:lstStyle/>
          <a:p>
            <a:fld id="{C703E66E-6FDC-4CBD-B63F-899C1E2AC599}" type="slidenum">
              <a:rPr lang="en-US" altLang="zh-CN"/>
              <a:pPr/>
              <a:t>96</a:t>
            </a:fld>
            <a:endParaRPr lang="en-US" altLang="zh-CN"/>
          </a:p>
        </p:txBody>
      </p:sp>
      <p:sp>
        <p:nvSpPr>
          <p:cNvPr id="53250" name="Rectangle 2"/>
          <p:cNvSpPr>
            <a:spLocks noGrp="1" noChangeArrowheads="1"/>
          </p:cNvSpPr>
          <p:nvPr>
            <p:ph type="title" idx="4294967295"/>
          </p:nvPr>
        </p:nvSpPr>
        <p:spPr>
          <a:xfrm>
            <a:off x="457200" y="211138"/>
            <a:ext cx="8229600" cy="649287"/>
          </a:xfrm>
        </p:spPr>
        <p:txBody>
          <a:bodyPr/>
          <a:lstStyle/>
          <a:p>
            <a:r>
              <a:rPr lang="zh-CN" sz="3600" dirty="0">
                <a:ea typeface="宋体" pitchFamily="2" charset="-122"/>
              </a:rPr>
              <a:t>未回答的问题</a:t>
            </a:r>
          </a:p>
        </p:txBody>
      </p:sp>
      <p:sp>
        <p:nvSpPr>
          <p:cNvPr id="53251" name="Rectangle 3"/>
          <p:cNvSpPr>
            <a:spLocks noGrp="1" noChangeArrowheads="1"/>
          </p:cNvSpPr>
          <p:nvPr>
            <p:ph type="body" idx="4294967295"/>
          </p:nvPr>
        </p:nvSpPr>
        <p:spPr>
          <a:xfrm>
            <a:off x="442913" y="868363"/>
            <a:ext cx="8229600" cy="5486400"/>
          </a:xfrm>
        </p:spPr>
        <p:txBody>
          <a:bodyPr/>
          <a:lstStyle/>
          <a:p>
            <a:pPr marL="344488" indent="-344488">
              <a:lnSpc>
                <a:spcPct val="120000"/>
              </a:lnSpc>
            </a:pPr>
            <a:r>
              <a:rPr lang="zh-CN" b="1" kern="1200" dirty="0">
                <a:latin typeface="华文中宋" panose="02010600040101010101" pitchFamily="2" charset="-122"/>
                <a:ea typeface="华文中宋" panose="02010600040101010101" pitchFamily="2" charset="-122"/>
              </a:rPr>
              <a:t>我们关于每个国家生产，贸易，消费的物品数量和国家之间小麦和电脑贸易的价格做了许多假设</a:t>
            </a:r>
          </a:p>
          <a:p>
            <a:pPr marL="344488" indent="-344488">
              <a:lnSpc>
                <a:spcPct val="120000"/>
              </a:lnSpc>
            </a:pPr>
            <a:r>
              <a:rPr lang="zh-CN" b="1" kern="1200" dirty="0">
                <a:latin typeface="华文中宋" panose="02010600040101010101" pitchFamily="2" charset="-122"/>
                <a:ea typeface="华文中宋" panose="02010600040101010101" pitchFamily="2" charset="-122"/>
              </a:rPr>
              <a:t>在现实世界中，这些数量和价格是被两个国家的消费者的偏好，生产技术以及资源禀赋决定的 </a:t>
            </a:r>
          </a:p>
          <a:p>
            <a:pPr marL="344488" indent="-344488">
              <a:lnSpc>
                <a:spcPct val="120000"/>
              </a:lnSpc>
            </a:pPr>
            <a:r>
              <a:rPr lang="zh-CN" b="1" kern="1200" dirty="0">
                <a:latin typeface="华文中宋" panose="02010600040101010101" pitchFamily="2" charset="-122"/>
                <a:ea typeface="华文中宋" panose="02010600040101010101" pitchFamily="2" charset="-122"/>
              </a:rPr>
              <a:t>我们将在下章开始这些的学习</a:t>
            </a:r>
          </a:p>
          <a:p>
            <a:pPr marL="344488" indent="-344488">
              <a:lnSpc>
                <a:spcPct val="120000"/>
              </a:lnSpc>
            </a:pPr>
            <a:r>
              <a:rPr lang="zh-CN" b="1" kern="1200" dirty="0">
                <a:latin typeface="华文中宋" panose="02010600040101010101" pitchFamily="2" charset="-122"/>
                <a:ea typeface="华文中宋" panose="02010600040101010101" pitchFamily="2" charset="-122"/>
              </a:rPr>
              <a:t>因为现在我们的目标只是说明贸易怎样使每个人的状况变得更好</a:t>
            </a:r>
          </a:p>
        </p:txBody>
      </p:sp>
      <p:sp>
        <p:nvSpPr>
          <p:cNvPr id="53252"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00"/>
            </a:schemeClr>
          </a:solidFill>
          <a:ln w="19050">
            <a:solidFill>
              <a:schemeClr val="tx1"/>
            </a:solidFill>
            <a:miter lim="800000"/>
            <a:headEnd/>
            <a:tailEnd/>
          </a:ln>
        </p:spPr>
        <p:txBody>
          <a:bodyPr wrap="none" anchor="ctr"/>
          <a:lstStyle/>
          <a:p>
            <a:pPr algn="ctr"/>
            <a:r>
              <a:rPr lang="en-US" altLang="zh-CN" sz="1400" b="1">
                <a:latin typeface="Tahoma" pitchFamily="34" charset="0"/>
                <a:ea typeface="宋体" pitchFamily="2" charset="-122"/>
              </a:rPr>
              <a:t>0</a:t>
            </a:r>
          </a:p>
        </p:txBody>
      </p:sp>
    </p:spTree>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E2E28D-760A-6204-AE7A-F598F3F8D245}"/>
              </a:ext>
            </a:extLst>
          </p:cNvPr>
          <p:cNvSpPr>
            <a:spLocks noGrp="1"/>
          </p:cNvSpPr>
          <p:nvPr>
            <p:ph type="ftr" sz="quarter" idx="10"/>
          </p:nvPr>
        </p:nvSpPr>
        <p:spPr/>
        <p:txBody>
          <a:bodyPr/>
          <a:lstStyle/>
          <a:p>
            <a:r>
              <a:rPr lang="zh-CN"/>
              <a:t>经济学十大原理</a:t>
            </a:r>
          </a:p>
        </p:txBody>
      </p:sp>
      <p:sp>
        <p:nvSpPr>
          <p:cNvPr id="3" name="灯片编号占位符 2">
            <a:extLst>
              <a:ext uri="{FF2B5EF4-FFF2-40B4-BE49-F238E27FC236}">
                <a16:creationId xmlns:a16="http://schemas.microsoft.com/office/drawing/2014/main" id="{5BC49BDE-B636-F505-4A72-C094E560B102}"/>
              </a:ext>
            </a:extLst>
          </p:cNvPr>
          <p:cNvSpPr>
            <a:spLocks noGrp="1"/>
          </p:cNvSpPr>
          <p:nvPr>
            <p:ph type="sldNum" sz="quarter" idx="11"/>
          </p:nvPr>
        </p:nvSpPr>
        <p:spPr/>
        <p:txBody>
          <a:bodyPr/>
          <a:lstStyle/>
          <a:p>
            <a:fld id="{816CC9F2-A366-4D63-B9AF-55BAAE26DB26}" type="slidenum">
              <a:rPr lang="en-US" altLang="zh-CN" smtClean="0"/>
              <a:pPr/>
              <a:t>97</a:t>
            </a:fld>
            <a:endParaRPr lang="en-US" altLang="zh-CN"/>
          </a:p>
        </p:txBody>
      </p:sp>
      <p:sp>
        <p:nvSpPr>
          <p:cNvPr id="5" name="文本框 4">
            <a:extLst>
              <a:ext uri="{FF2B5EF4-FFF2-40B4-BE49-F238E27FC236}">
                <a16:creationId xmlns:a16="http://schemas.microsoft.com/office/drawing/2014/main" id="{0EB92E32-04F9-D234-1DD0-4551F01E1596}"/>
              </a:ext>
            </a:extLst>
          </p:cNvPr>
          <p:cNvSpPr txBox="1"/>
          <p:nvPr/>
        </p:nvSpPr>
        <p:spPr>
          <a:xfrm>
            <a:off x="434896" y="1529488"/>
            <a:ext cx="8021909" cy="3091552"/>
          </a:xfrm>
          <a:prstGeom prst="rect">
            <a:avLst/>
          </a:prstGeom>
          <a:noFill/>
        </p:spPr>
        <p:txBody>
          <a:bodyPr wrap="square">
            <a:spAutoFit/>
          </a:bodyPr>
          <a:lstStyle/>
          <a:p>
            <a:pPr marL="114300" lvl="1">
              <a:lnSpc>
                <a:spcPct val="105000"/>
              </a:lnSpc>
              <a:spcBef>
                <a:spcPct val="25000"/>
              </a:spcBef>
              <a:buClr>
                <a:srgbClr val="996633"/>
              </a:buClr>
              <a:buSzPct val="115000"/>
            </a:pPr>
            <a:r>
              <a:rPr lang="zh-CN" altLang="en-US" sz="2700" b="1" dirty="0">
                <a:solidFill>
                  <a:srgbClr val="333399"/>
                </a:solidFill>
                <a:latin typeface="+mn-lt"/>
                <a:ea typeface="宋体" pitchFamily="2" charset="-122"/>
              </a:rPr>
              <a:t>经济学原理的应用</a:t>
            </a:r>
            <a:endParaRPr lang="en-US" altLang="zh-CN" sz="2700" b="1" dirty="0">
              <a:solidFill>
                <a:srgbClr val="333399"/>
              </a:solidFill>
              <a:latin typeface="+mn-lt"/>
              <a:ea typeface="宋体" pitchFamily="2" charset="-122"/>
            </a:endParaRPr>
          </a:p>
          <a:p>
            <a:pPr marL="463550" lvl="1" indent="-349250">
              <a:lnSpc>
                <a:spcPct val="105000"/>
              </a:lnSpc>
              <a:spcBef>
                <a:spcPct val="25000"/>
              </a:spcBef>
              <a:buClr>
                <a:srgbClr val="996633"/>
              </a:buClr>
              <a:buSzPct val="115000"/>
              <a:buFont typeface="Wingdings" pitchFamily="2" charset="2"/>
              <a:buChar char="§"/>
            </a:pPr>
            <a:r>
              <a:rPr lang="zh-CN" altLang="zh-CN" sz="2700" b="1" dirty="0">
                <a:latin typeface="+mn-lt"/>
                <a:ea typeface="宋体" pitchFamily="2" charset="-122"/>
              </a:rPr>
              <a:t>上大学的机会成本有哪些？ </a:t>
            </a:r>
            <a:endParaRPr lang="en-US" altLang="zh-CN" sz="2700" b="1" dirty="0">
              <a:latin typeface="+mn-lt"/>
              <a:ea typeface="宋体" pitchFamily="2" charset="-122"/>
            </a:endParaRPr>
          </a:p>
          <a:p>
            <a:pPr marL="463550" lvl="1" indent="-349250">
              <a:lnSpc>
                <a:spcPct val="105000"/>
              </a:lnSpc>
              <a:spcBef>
                <a:spcPct val="25000"/>
              </a:spcBef>
              <a:buClr>
                <a:srgbClr val="996633"/>
              </a:buClr>
              <a:buSzPct val="115000"/>
              <a:buFont typeface="Wingdings" pitchFamily="2" charset="2"/>
              <a:buChar char="§"/>
            </a:pPr>
            <a:r>
              <a:rPr lang="zh-CN" altLang="zh-CN" sz="2700" b="1" dirty="0">
                <a:latin typeface="+mn-lt"/>
                <a:ea typeface="宋体" pitchFamily="2" charset="-122"/>
              </a:rPr>
              <a:t>近五年，全国考研报名人数翻了近一倍。试运用经济学的基本原理，分析考研人数激增的原因。 </a:t>
            </a:r>
            <a:endParaRPr lang="en-US" altLang="zh-CN" sz="2700" b="1" dirty="0">
              <a:latin typeface="+mn-lt"/>
              <a:ea typeface="宋体" pitchFamily="2" charset="-122"/>
            </a:endParaRPr>
          </a:p>
          <a:p>
            <a:pPr marL="463550" lvl="1" indent="-349250">
              <a:lnSpc>
                <a:spcPct val="105000"/>
              </a:lnSpc>
              <a:spcBef>
                <a:spcPct val="25000"/>
              </a:spcBef>
              <a:buClr>
                <a:srgbClr val="996633"/>
              </a:buClr>
              <a:buSzPct val="115000"/>
              <a:buFont typeface="Wingdings" pitchFamily="2" charset="2"/>
              <a:buChar char="§"/>
            </a:pPr>
            <a:r>
              <a:rPr lang="zh-CN" altLang="en-US" sz="2700" b="1" dirty="0">
                <a:latin typeface="+mn-lt"/>
                <a:ea typeface="宋体" pitchFamily="2" charset="-122"/>
              </a:rPr>
              <a:t>举出社会面临权衡取舍的例子。</a:t>
            </a:r>
            <a:endParaRPr lang="en-US" altLang="zh-CN" sz="2700" b="1" dirty="0">
              <a:latin typeface="+mn-lt"/>
              <a:ea typeface="宋体" pitchFamily="2" charset="-122"/>
            </a:endParaRPr>
          </a:p>
          <a:p>
            <a:pPr marL="463550" lvl="1" indent="-349250">
              <a:lnSpc>
                <a:spcPct val="105000"/>
              </a:lnSpc>
              <a:spcBef>
                <a:spcPct val="25000"/>
              </a:spcBef>
              <a:buClr>
                <a:srgbClr val="996633"/>
              </a:buClr>
              <a:buSzPct val="115000"/>
              <a:buFont typeface="Wingdings" pitchFamily="2" charset="2"/>
              <a:buChar char="§"/>
            </a:pPr>
            <a:r>
              <a:rPr lang="zh-CN" altLang="en-US" sz="2700" b="1" dirty="0">
                <a:latin typeface="+mn-lt"/>
                <a:ea typeface="宋体" pitchFamily="2" charset="-122"/>
              </a:rPr>
              <a:t>水是生活必需品。一杯水的边际收益是大还是小？</a:t>
            </a:r>
          </a:p>
        </p:txBody>
      </p:sp>
      <p:sp>
        <p:nvSpPr>
          <p:cNvPr id="6" name="标题 1">
            <a:extLst>
              <a:ext uri="{FF2B5EF4-FFF2-40B4-BE49-F238E27FC236}">
                <a16:creationId xmlns:a16="http://schemas.microsoft.com/office/drawing/2014/main" id="{FF24548C-AF08-0E76-11A8-0EAA7E35B822}"/>
              </a:ext>
            </a:extLst>
          </p:cNvPr>
          <p:cNvSpPr txBox="1">
            <a:spLocks/>
          </p:cNvSpPr>
          <p:nvPr/>
        </p:nvSpPr>
        <p:spPr>
          <a:xfrm>
            <a:off x="366712" y="327026"/>
            <a:ext cx="8410575" cy="681037"/>
          </a:xfrm>
          <a:prstGeom prst="rect">
            <a:avLst/>
          </a:prstGeom>
        </p:spPr>
        <p:txBody>
          <a:bodyPr/>
          <a:lstStyle>
            <a:lvl1pPr algn="ctr" rtl="0" fontAlgn="base">
              <a:spcBef>
                <a:spcPct val="0"/>
              </a:spcBef>
              <a:spcAft>
                <a:spcPct val="0"/>
              </a:spcAft>
              <a:defRPr sz="3800" b="1">
                <a:solidFill>
                  <a:srgbClr val="333399"/>
                </a:solidFill>
                <a:latin typeface="+mj-lt"/>
                <a:ea typeface="+mj-ea"/>
                <a:cs typeface="+mj-cs"/>
              </a:defRPr>
            </a:lvl1pPr>
            <a:lvl2pPr algn="ctr" rtl="0" fontAlgn="base">
              <a:spcBef>
                <a:spcPct val="0"/>
              </a:spcBef>
              <a:spcAft>
                <a:spcPct val="0"/>
              </a:spcAft>
              <a:defRPr sz="3800" b="1">
                <a:solidFill>
                  <a:srgbClr val="333399"/>
                </a:solidFill>
                <a:latin typeface="Book Antiqua" pitchFamily="18" charset="0"/>
              </a:defRPr>
            </a:lvl2pPr>
            <a:lvl3pPr algn="ctr" rtl="0" fontAlgn="base">
              <a:spcBef>
                <a:spcPct val="0"/>
              </a:spcBef>
              <a:spcAft>
                <a:spcPct val="0"/>
              </a:spcAft>
              <a:defRPr sz="3800" b="1">
                <a:solidFill>
                  <a:srgbClr val="333399"/>
                </a:solidFill>
                <a:latin typeface="Book Antiqua" pitchFamily="18" charset="0"/>
              </a:defRPr>
            </a:lvl3pPr>
            <a:lvl4pPr algn="ctr" rtl="0" fontAlgn="base">
              <a:spcBef>
                <a:spcPct val="0"/>
              </a:spcBef>
              <a:spcAft>
                <a:spcPct val="0"/>
              </a:spcAft>
              <a:defRPr sz="3800" b="1">
                <a:solidFill>
                  <a:srgbClr val="333399"/>
                </a:solidFill>
                <a:latin typeface="Book Antiqua" pitchFamily="18" charset="0"/>
              </a:defRPr>
            </a:lvl4pPr>
            <a:lvl5pPr algn="ctr" rtl="0" fontAlgn="base">
              <a:spcBef>
                <a:spcPct val="0"/>
              </a:spcBef>
              <a:spcAft>
                <a:spcPct val="0"/>
              </a:spcAft>
              <a:defRPr sz="3800" b="1">
                <a:solidFill>
                  <a:srgbClr val="333399"/>
                </a:solidFill>
                <a:latin typeface="Book Antiqua" pitchFamily="18" charset="0"/>
              </a:defRPr>
            </a:lvl5pPr>
            <a:lvl6pPr marL="457200" algn="ctr" rtl="0" fontAlgn="base">
              <a:spcBef>
                <a:spcPct val="0"/>
              </a:spcBef>
              <a:spcAft>
                <a:spcPct val="0"/>
              </a:spcAft>
              <a:defRPr sz="3800" b="1">
                <a:solidFill>
                  <a:srgbClr val="333399"/>
                </a:solidFill>
                <a:latin typeface="Book Antiqua" pitchFamily="18" charset="0"/>
              </a:defRPr>
            </a:lvl6pPr>
            <a:lvl7pPr marL="914400" algn="ctr" rtl="0" fontAlgn="base">
              <a:spcBef>
                <a:spcPct val="0"/>
              </a:spcBef>
              <a:spcAft>
                <a:spcPct val="0"/>
              </a:spcAft>
              <a:defRPr sz="3800" b="1">
                <a:solidFill>
                  <a:srgbClr val="333399"/>
                </a:solidFill>
                <a:latin typeface="Book Antiqua" pitchFamily="18" charset="0"/>
              </a:defRPr>
            </a:lvl7pPr>
            <a:lvl8pPr marL="1371600" algn="ctr" rtl="0" fontAlgn="base">
              <a:spcBef>
                <a:spcPct val="0"/>
              </a:spcBef>
              <a:spcAft>
                <a:spcPct val="0"/>
              </a:spcAft>
              <a:defRPr sz="3800" b="1">
                <a:solidFill>
                  <a:srgbClr val="333399"/>
                </a:solidFill>
                <a:latin typeface="Book Antiqua" pitchFamily="18" charset="0"/>
              </a:defRPr>
            </a:lvl8pPr>
            <a:lvl9pPr marL="1828800" algn="ctr" rtl="0" fontAlgn="base">
              <a:spcBef>
                <a:spcPct val="0"/>
              </a:spcBef>
              <a:spcAft>
                <a:spcPct val="0"/>
              </a:spcAft>
              <a:defRPr sz="3800" b="1">
                <a:solidFill>
                  <a:srgbClr val="333399"/>
                </a:solidFill>
                <a:latin typeface="Book Antiqua" pitchFamily="18" charset="0"/>
              </a:defRPr>
            </a:lvl9pPr>
          </a:lstStyle>
          <a:p>
            <a:r>
              <a:rPr kumimoji="1" lang="zh-CN" altLang="en-US" kern="0"/>
              <a:t>例题</a:t>
            </a:r>
            <a:endParaRPr kumimoji="1" lang="zh-CN" altLang="en-US" kern="0" dirty="0"/>
          </a:p>
        </p:txBody>
      </p:sp>
    </p:spTree>
    <p:extLst>
      <p:ext uri="{BB962C8B-B14F-4D97-AF65-F5344CB8AC3E}">
        <p14:creationId xmlns:p14="http://schemas.microsoft.com/office/powerpoint/2010/main" val="53047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4688E-2B0F-1244-88F4-5E5A4E59AD75}"/>
              </a:ext>
            </a:extLst>
          </p:cNvPr>
          <p:cNvSpPr>
            <a:spLocks noGrp="1"/>
          </p:cNvSpPr>
          <p:nvPr>
            <p:ph type="title"/>
          </p:nvPr>
        </p:nvSpPr>
        <p:spPr>
          <a:xfrm>
            <a:off x="366712" y="327026"/>
            <a:ext cx="8410575" cy="681037"/>
          </a:xfrm>
        </p:spPr>
        <p:txBody>
          <a:bodyPr/>
          <a:lstStyle/>
          <a:p>
            <a:r>
              <a:rPr kumimoji="1" lang="zh-CN" altLang="en-US" dirty="0"/>
              <a:t>例题</a:t>
            </a:r>
          </a:p>
        </p:txBody>
      </p:sp>
      <p:sp>
        <p:nvSpPr>
          <p:cNvPr id="3" name="内容占位符 2">
            <a:extLst>
              <a:ext uri="{FF2B5EF4-FFF2-40B4-BE49-F238E27FC236}">
                <a16:creationId xmlns:a16="http://schemas.microsoft.com/office/drawing/2014/main" id="{02786E6C-545C-F647-B81C-F1412C1C13C2}"/>
              </a:ext>
            </a:extLst>
          </p:cNvPr>
          <p:cNvSpPr>
            <a:spLocks noGrp="1"/>
          </p:cNvSpPr>
          <p:nvPr>
            <p:ph idx="1"/>
          </p:nvPr>
        </p:nvSpPr>
        <p:spPr/>
        <p:txBody>
          <a:bodyPr/>
          <a:lstStyle/>
          <a:p>
            <a:pPr marL="463550" lvl="1" indent="-349250">
              <a:lnSpc>
                <a:spcPct val="105000"/>
              </a:lnSpc>
              <a:spcBef>
                <a:spcPct val="25000"/>
              </a:spcBef>
              <a:buSzPct val="115000"/>
            </a:pPr>
            <a:r>
              <a:rPr lang="zh-CN" altLang="zh-CN" dirty="0">
                <a:ea typeface="宋体" pitchFamily="2" charset="-122"/>
              </a:rPr>
              <a:t>美国每个月有50000个小时的劳动能用在生产</a:t>
            </a:r>
            <a:r>
              <a:rPr lang="zh-CN" altLang="en-US" dirty="0">
                <a:ea typeface="宋体" pitchFamily="2" charset="-122"/>
              </a:rPr>
              <a:t>上。</a:t>
            </a:r>
            <a:r>
              <a:rPr lang="zh-CN" altLang="zh-CN" dirty="0">
                <a:ea typeface="宋体" pitchFamily="2" charset="-122"/>
              </a:rPr>
              <a:t>生产1台电脑需要100个小时的劳动</a:t>
            </a:r>
            <a:r>
              <a:rPr lang="zh-CN" altLang="en-US" dirty="0">
                <a:ea typeface="宋体" pitchFamily="2" charset="-122"/>
              </a:rPr>
              <a:t>，</a:t>
            </a:r>
            <a:r>
              <a:rPr lang="zh-CN" altLang="zh-CN" dirty="0">
                <a:ea typeface="宋体" pitchFamily="2" charset="-122"/>
              </a:rPr>
              <a:t>生产1吨小麦需要10个小时的劳动</a:t>
            </a:r>
            <a:r>
              <a:rPr lang="zh-CN" altLang="en-US" dirty="0">
                <a:ea typeface="宋体" pitchFamily="2" charset="-122"/>
              </a:rPr>
              <a:t>。请画出美国的生产可能性边界。</a:t>
            </a:r>
            <a:r>
              <a:rPr lang="zh-CN" altLang="en-US" sz="2800" dirty="0">
                <a:ea typeface="宋体" pitchFamily="2" charset="-122"/>
              </a:rPr>
              <a:t>中国</a:t>
            </a:r>
            <a:r>
              <a:rPr lang="zh-CN" altLang="zh-CN" sz="2800" dirty="0">
                <a:ea typeface="宋体" pitchFamily="2" charset="-122"/>
              </a:rPr>
              <a:t>每个月有30000个小时的劳动能用在生产上</a:t>
            </a:r>
            <a:r>
              <a:rPr lang="zh-CN" altLang="en-US" sz="2800" dirty="0">
                <a:ea typeface="宋体" pitchFamily="2" charset="-122"/>
              </a:rPr>
              <a:t>，</a:t>
            </a:r>
            <a:r>
              <a:rPr lang="zh-CN" altLang="zh-CN" sz="2800" dirty="0">
                <a:ea typeface="宋体" pitchFamily="2" charset="-122"/>
              </a:rPr>
              <a:t>生产1台电脑需要125个小时的劳动生产1吨小麦需要25个小时的劳动</a:t>
            </a:r>
            <a:r>
              <a:rPr lang="zh-CN" altLang="en-US" sz="2800" dirty="0">
                <a:ea typeface="宋体" pitchFamily="2" charset="-122"/>
              </a:rPr>
              <a:t>。</a:t>
            </a:r>
            <a:endParaRPr lang="en-US" altLang="zh-CN" sz="2800" dirty="0">
              <a:ea typeface="宋体" pitchFamily="2" charset="-122"/>
            </a:endParaRPr>
          </a:p>
          <a:p>
            <a:pPr marL="463550" lvl="1" indent="-349250">
              <a:lnSpc>
                <a:spcPct val="105000"/>
              </a:lnSpc>
              <a:spcBef>
                <a:spcPct val="25000"/>
              </a:spcBef>
              <a:buSzPct val="115000"/>
            </a:pPr>
            <a:r>
              <a:rPr lang="zh-CN" altLang="en-US" sz="2800" dirty="0">
                <a:ea typeface="宋体" pitchFamily="2" charset="-122"/>
              </a:rPr>
              <a:t>请画出美国的生产可能性边界和中国的生产可能性边界。</a:t>
            </a:r>
            <a:endParaRPr lang="en-US" altLang="zh-CN" sz="2800" dirty="0">
              <a:ea typeface="宋体" pitchFamily="2" charset="-122"/>
            </a:endParaRPr>
          </a:p>
          <a:p>
            <a:pPr marL="463550" lvl="1" indent="-349250">
              <a:lnSpc>
                <a:spcPct val="105000"/>
              </a:lnSpc>
              <a:spcBef>
                <a:spcPct val="25000"/>
              </a:spcBef>
              <a:buSzPct val="115000"/>
            </a:pPr>
            <a:r>
              <a:rPr lang="zh-CN" altLang="en-US" sz="2800" dirty="0">
                <a:ea typeface="宋体" pitchFamily="2" charset="-122"/>
              </a:rPr>
              <a:t>哪个国家在生产电脑上有绝对优势？</a:t>
            </a:r>
            <a:endParaRPr lang="en-US" altLang="zh-CN" sz="2800" dirty="0">
              <a:ea typeface="宋体" pitchFamily="2" charset="-122"/>
            </a:endParaRPr>
          </a:p>
          <a:p>
            <a:pPr marL="463550" lvl="1" indent="-349250">
              <a:lnSpc>
                <a:spcPct val="105000"/>
              </a:lnSpc>
              <a:spcBef>
                <a:spcPct val="25000"/>
              </a:spcBef>
              <a:buSzPct val="115000"/>
            </a:pPr>
            <a:r>
              <a:rPr lang="zh-CN" altLang="en-US" sz="2800" dirty="0">
                <a:ea typeface="宋体" pitchFamily="2" charset="-122"/>
              </a:rPr>
              <a:t>哪个国家在生产电脑上有比较优势？</a:t>
            </a:r>
            <a:endParaRPr lang="en-US" altLang="zh-CN" sz="2800" dirty="0">
              <a:ea typeface="宋体" pitchFamily="2" charset="-122"/>
            </a:endParaRPr>
          </a:p>
          <a:p>
            <a:pPr marL="463550" lvl="1" indent="-349250">
              <a:lnSpc>
                <a:spcPct val="105000"/>
              </a:lnSpc>
              <a:spcBef>
                <a:spcPct val="25000"/>
              </a:spcBef>
              <a:buSzPct val="115000"/>
            </a:pPr>
            <a:r>
              <a:rPr lang="zh-CN" altLang="en-US" sz="2800" dirty="0">
                <a:ea typeface="宋体" pitchFamily="2" charset="-122"/>
              </a:rPr>
              <a:t>哪个国家会出口电脑？哪个国家会出口小麦？</a:t>
            </a:r>
            <a:endParaRPr lang="zh-CN" altLang="zh-CN" sz="2800" dirty="0">
              <a:ea typeface="宋体" pitchFamily="2" charset="-122"/>
            </a:endParaRPr>
          </a:p>
          <a:p>
            <a:pPr marL="463550" lvl="1" indent="-349250">
              <a:lnSpc>
                <a:spcPct val="105000"/>
              </a:lnSpc>
              <a:spcBef>
                <a:spcPct val="25000"/>
              </a:spcBef>
              <a:buSzPct val="115000"/>
            </a:pPr>
            <a:endParaRPr lang="zh-CN" altLang="zh-CN" sz="2800" dirty="0">
              <a:ea typeface="宋体" pitchFamily="2" charset="-122"/>
            </a:endParaRPr>
          </a:p>
          <a:p>
            <a:pPr>
              <a:spcBef>
                <a:spcPct val="55000"/>
              </a:spcBef>
            </a:pPr>
            <a:endParaRPr lang="zh-CN" altLang="zh-CN" dirty="0">
              <a:ea typeface="宋体" pitchFamily="2" charset="-122"/>
            </a:endParaRPr>
          </a:p>
          <a:p>
            <a:endParaRPr kumimoji="1" lang="zh-CN" altLang="en-US" dirty="0"/>
          </a:p>
        </p:txBody>
      </p:sp>
      <p:sp>
        <p:nvSpPr>
          <p:cNvPr id="4" name="灯片编号占位符 3">
            <a:extLst>
              <a:ext uri="{FF2B5EF4-FFF2-40B4-BE49-F238E27FC236}">
                <a16:creationId xmlns:a16="http://schemas.microsoft.com/office/drawing/2014/main" id="{51C88F52-6B4B-9D42-9291-2098DD5DD647}"/>
              </a:ext>
            </a:extLst>
          </p:cNvPr>
          <p:cNvSpPr>
            <a:spLocks noGrp="1"/>
          </p:cNvSpPr>
          <p:nvPr>
            <p:ph type="sldNum" sz="quarter" idx="11"/>
          </p:nvPr>
        </p:nvSpPr>
        <p:spPr/>
        <p:txBody>
          <a:bodyPr/>
          <a:lstStyle/>
          <a:p>
            <a:fld id="{CA91A399-1EE1-47BB-A2FF-66C1B24D2703}" type="slidenum">
              <a:rPr lang="en-US" altLang="zh-CN" smtClean="0"/>
              <a:pPr/>
              <a:t>98</a:t>
            </a:fld>
            <a:endParaRPr lang="en-US" altLang="zh-CN"/>
          </a:p>
        </p:txBody>
      </p:sp>
    </p:spTree>
    <p:extLst>
      <p:ext uri="{BB962C8B-B14F-4D97-AF65-F5344CB8AC3E}">
        <p14:creationId xmlns:p14="http://schemas.microsoft.com/office/powerpoint/2010/main" val="3113561879"/>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2427</TotalTime>
  <Pages>0</Pages>
  <Words>12865</Words>
  <Characters>0</Characters>
  <Application>Microsoft Office PowerPoint</Application>
  <DocSecurity>0</DocSecurity>
  <PresentationFormat>全屏显示(4:3)</PresentationFormat>
  <Lines>0</Lines>
  <Paragraphs>1140</Paragraphs>
  <Slides>99</Slides>
  <Notes>49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12" baseType="lpstr">
      <vt:lpstr>黑体</vt:lpstr>
      <vt:lpstr>华文楷体</vt:lpstr>
      <vt:lpstr>华文中宋</vt:lpstr>
      <vt:lpstr>宋体</vt:lpstr>
      <vt:lpstr>幼圆</vt:lpstr>
      <vt:lpstr>Arial</vt:lpstr>
      <vt:lpstr>Book Antiqua</vt:lpstr>
      <vt:lpstr>Tahoma</vt:lpstr>
      <vt:lpstr>Times New Roman</vt:lpstr>
      <vt:lpstr>Verdana</vt:lpstr>
      <vt:lpstr>Wingdings</vt:lpstr>
      <vt:lpstr>Custom Design</vt:lpstr>
      <vt:lpstr>Microsoft Excel 97-2003 Worksheet</vt:lpstr>
      <vt:lpstr>经济学基础</vt:lpstr>
      <vt:lpstr>PowerPoint 演示文稿</vt:lpstr>
      <vt:lpstr>PowerPoint 演示文稿</vt:lpstr>
      <vt:lpstr>PowerPoint 演示文稿</vt:lpstr>
      <vt:lpstr>PowerPoint 演示文稿</vt:lpstr>
      <vt:lpstr>PowerPoint 演示文稿</vt:lpstr>
      <vt:lpstr>PowerPoint 演示文稿</vt:lpstr>
      <vt:lpstr>     第一节 什么是经济学  本节将探索这些问题的答案：</vt:lpstr>
      <vt:lpstr>一、经济学研究什么问题</vt:lpstr>
      <vt:lpstr>经济学的两大研究疑问</vt:lpstr>
      <vt:lpstr>经济学的两大研究疑问</vt:lpstr>
      <vt:lpstr>经济学的两大研究疑问</vt:lpstr>
      <vt:lpstr>经济学的两大研究疑问</vt:lpstr>
      <vt:lpstr>经济学基本原理之： 二、人们如何做出决策 </vt:lpstr>
      <vt:lpstr>二、人们如何做出决策</vt:lpstr>
      <vt:lpstr>二、人们如何做出决策</vt:lpstr>
      <vt:lpstr>人们如何做出决策</vt:lpstr>
      <vt:lpstr>人们如何做出决策</vt:lpstr>
      <vt:lpstr>人们如何做出决策</vt:lpstr>
      <vt:lpstr>PowerPoint 演示文稿</vt:lpstr>
      <vt:lpstr>PowerPoint 演示文稿</vt:lpstr>
      <vt:lpstr>PowerPoint 演示文稿</vt:lpstr>
      <vt:lpstr>人们如何做出决策</vt:lpstr>
      <vt:lpstr>PowerPoint 演示文稿</vt:lpstr>
      <vt:lpstr>主动学习 1    原理的应用</vt:lpstr>
      <vt:lpstr>主动学习 1    参考答案</vt:lpstr>
      <vt:lpstr>主动学习 1    参考答案</vt:lpstr>
      <vt:lpstr>经济学基本原理之： 三、人们如何相互交易</vt:lpstr>
      <vt:lpstr>三、人们如何相互交易</vt:lpstr>
      <vt:lpstr>三、人们如何相互交易</vt:lpstr>
      <vt:lpstr>三、人们如何相互交易</vt:lpstr>
      <vt:lpstr>三、人们如何相互交易 </vt:lpstr>
      <vt:lpstr>三、人们如何相互交易</vt:lpstr>
      <vt:lpstr>三、人们如何相互交易</vt:lpstr>
      <vt:lpstr>主动学习  2    问题讨论</vt:lpstr>
      <vt:lpstr>经济学基本原理之： 四、整体经济如何运行</vt:lpstr>
      <vt:lpstr>四、整体经济如何运行</vt:lpstr>
      <vt:lpstr>PowerPoint 演示文稿</vt:lpstr>
      <vt:lpstr>PowerPoint 演示文稿</vt:lpstr>
      <vt:lpstr>PowerPoint 演示文稿</vt:lpstr>
      <vt:lpstr>四、整体经济如何运行</vt:lpstr>
      <vt:lpstr>四、整体经济如何运行</vt:lpstr>
      <vt:lpstr>四、整体经济如何运行</vt:lpstr>
      <vt:lpstr>PowerPoint 演示文稿</vt:lpstr>
      <vt:lpstr>参考资料*：如何阅读本书</vt:lpstr>
      <vt:lpstr>参考资料：如何阅读本书</vt:lpstr>
      <vt:lpstr>参考资料：如何阅读本书</vt:lpstr>
      <vt:lpstr>参考资料：如何阅读本书</vt:lpstr>
      <vt:lpstr>     第二节 经济学的基本模型  本节将探索这些问题的答案：</vt:lpstr>
      <vt:lpstr>我们的第一个模型：循环流量图</vt:lpstr>
      <vt:lpstr>图1 ：循环流量图</vt:lpstr>
      <vt:lpstr>图1 ：循环流量图</vt:lpstr>
      <vt:lpstr>模型二：生产可能性边界</vt:lpstr>
      <vt:lpstr>生产可能性边界的例子</vt:lpstr>
      <vt:lpstr>生产可能性边界的例子</vt:lpstr>
      <vt:lpstr>主动学习 1   不在生产可能性边界上的点</vt:lpstr>
      <vt:lpstr>主动学习 1    参考答案</vt:lpstr>
      <vt:lpstr>主动学习  1    参考答案</vt:lpstr>
      <vt:lpstr> 关于生产可能性边界目前为止我们所知的内容</vt:lpstr>
      <vt:lpstr>生产可能性边界与机会成本</vt:lpstr>
      <vt:lpstr>生产可能性边界与机会成本</vt:lpstr>
      <vt:lpstr>主动学习  2    生产可能性边界与机会成本</vt:lpstr>
      <vt:lpstr>主动学习  2    参考答案</vt:lpstr>
      <vt:lpstr>经济增长和生产可能性边界</vt:lpstr>
      <vt:lpstr>生产可能性边界的形状</vt:lpstr>
      <vt:lpstr>为什么生产可能性边界可能是曲线</vt:lpstr>
      <vt:lpstr>为什么生产可能性边界可能是曲线</vt:lpstr>
      <vt:lpstr>为什么生产可行性边界可能是曲线</vt:lpstr>
      <vt:lpstr>为什么生产可能性边界可能是曲线</vt:lpstr>
      <vt:lpstr>生产可能性边界：一个总结</vt:lpstr>
      <vt:lpstr>模型三：相互依存性与比较优势</vt:lpstr>
      <vt:lpstr>二、相互依存性</vt:lpstr>
      <vt:lpstr>我们的例子</vt:lpstr>
      <vt:lpstr>美国的生产可能性 </vt:lpstr>
      <vt:lpstr>美国的生产可能性曲线</vt:lpstr>
      <vt:lpstr>不存在贸易的美国</vt:lpstr>
      <vt:lpstr>主动学习  1    中国的生产可能性曲线</vt:lpstr>
      <vt:lpstr>中国的生产可能性曲线</vt:lpstr>
      <vt:lpstr>不存在贸易的中国</vt:lpstr>
      <vt:lpstr>存在贸易与不存在贸易条件下的消费</vt:lpstr>
      <vt:lpstr>主动学习  2  贸易条件下的生产</vt:lpstr>
      <vt:lpstr>贸易条件下美国的生产</vt:lpstr>
      <vt:lpstr>贸易条件下中国的生产</vt:lpstr>
      <vt:lpstr> 基本的国际贸易术语</vt:lpstr>
      <vt:lpstr>主动学习  3    贸易条件下的消费</vt:lpstr>
      <vt:lpstr>贸易条件下美国的消费</vt:lpstr>
      <vt:lpstr>贸易条件下中国的消费</vt:lpstr>
      <vt:lpstr>贸易使两个国家都更好</vt:lpstr>
      <vt:lpstr>这些好处来自何方？</vt:lpstr>
      <vt:lpstr>这些好处来自何方？</vt:lpstr>
      <vt:lpstr>物品成本的两种度量方法</vt:lpstr>
      <vt:lpstr>机会成本与比较优势</vt:lpstr>
      <vt:lpstr>机会成本与比较优势</vt:lpstr>
      <vt:lpstr>比较优势与贸易</vt:lpstr>
      <vt:lpstr>主动学习  4    绝对优势与比较优势 </vt:lpstr>
      <vt:lpstr>主动学习 4    参考答案</vt:lpstr>
      <vt:lpstr>未回答的问题</vt:lpstr>
      <vt:lpstr>PowerPoint 演示文稿</vt:lpstr>
      <vt:lpstr>例题</vt:lpstr>
    </vt:vector>
  </TitlesOfParts>
  <Company>UNLV</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Ron Cronovich</dc:creator>
  <cp:lastModifiedBy>cao lijuan</cp:lastModifiedBy>
  <cp:revision>214</cp:revision>
  <cp:lastPrinted>1899-12-30T00:00:00Z</cp:lastPrinted>
  <dcterms:created xsi:type="dcterms:W3CDTF">2008-06-02T21:33:56Z</dcterms:created>
  <dcterms:modified xsi:type="dcterms:W3CDTF">2022-09-07T10:14:03Z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2052-6.4.0.1931</vt:lpwstr>
  </property>
</Properties>
</file>